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gif" ContentType="image/gi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7.xml" ContentType="application/vnd.openxmlformats-officedocument.presentationml.tags+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8.xml" ContentType="application/vnd.openxmlformats-officedocument.presentationml.tags+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9.xml" ContentType="application/vnd.openxmlformats-officedocument.presentationml.tags+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0.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1.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2.xml" ContentType="application/vnd.openxmlformats-officedocument.presentationml.tags+xml"/>
  <Override PartName="/ppt/notesSlides/notesSlide2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3.xml" ContentType="application/vnd.openxmlformats-officedocument.presentationml.tags+xml"/>
  <Override PartName="/ppt/notesSlides/notesSlide28.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tags/tag14.xml" ContentType="application/vnd.openxmlformats-officedocument.presentationml.tags+xml"/>
  <Override PartName="/ppt/notesSlides/notesSlide3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15.xml" ContentType="application/vnd.openxmlformats-officedocument.presentationml.tags+xml"/>
  <Override PartName="/ppt/notesSlides/notesSlide3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9.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8" r:id="rId1"/>
  </p:sldMasterIdLst>
  <p:notesMasterIdLst>
    <p:notesMasterId r:id="rId57"/>
  </p:notesMasterIdLst>
  <p:sldIdLst>
    <p:sldId id="530" r:id="rId2"/>
    <p:sldId id="547" r:id="rId3"/>
    <p:sldId id="573" r:id="rId4"/>
    <p:sldId id="531" r:id="rId5"/>
    <p:sldId id="532" r:id="rId6"/>
    <p:sldId id="533" r:id="rId7"/>
    <p:sldId id="534" r:id="rId8"/>
    <p:sldId id="574" r:id="rId9"/>
    <p:sldId id="548" r:id="rId10"/>
    <p:sldId id="549" r:id="rId11"/>
    <p:sldId id="550" r:id="rId12"/>
    <p:sldId id="551" r:id="rId13"/>
    <p:sldId id="584" r:id="rId14"/>
    <p:sldId id="586" r:id="rId15"/>
    <p:sldId id="556" r:id="rId16"/>
    <p:sldId id="557" r:id="rId17"/>
    <p:sldId id="558" r:id="rId18"/>
    <p:sldId id="559" r:id="rId19"/>
    <p:sldId id="561" r:id="rId20"/>
    <p:sldId id="563" r:id="rId21"/>
    <p:sldId id="564" r:id="rId22"/>
    <p:sldId id="565" r:id="rId23"/>
    <p:sldId id="575" r:id="rId24"/>
    <p:sldId id="535" r:id="rId25"/>
    <p:sldId id="536" r:id="rId26"/>
    <p:sldId id="588" r:id="rId27"/>
    <p:sldId id="538" r:id="rId28"/>
    <p:sldId id="539" r:id="rId29"/>
    <p:sldId id="540" r:id="rId30"/>
    <p:sldId id="541" r:id="rId31"/>
    <p:sldId id="542" r:id="rId32"/>
    <p:sldId id="543" r:id="rId33"/>
    <p:sldId id="544" r:id="rId34"/>
    <p:sldId id="581" r:id="rId35"/>
    <p:sldId id="582" r:id="rId36"/>
    <p:sldId id="583" r:id="rId37"/>
    <p:sldId id="545" r:id="rId38"/>
    <p:sldId id="546" r:id="rId39"/>
    <p:sldId id="342" r:id="rId40"/>
    <p:sldId id="579" r:id="rId41"/>
    <p:sldId id="585" r:id="rId42"/>
    <p:sldId id="587" r:id="rId43"/>
    <p:sldId id="567" r:id="rId44"/>
    <p:sldId id="568" r:id="rId45"/>
    <p:sldId id="569" r:id="rId46"/>
    <p:sldId id="570" r:id="rId47"/>
    <p:sldId id="571" r:id="rId48"/>
    <p:sldId id="576" r:id="rId49"/>
    <p:sldId id="577" r:id="rId50"/>
    <p:sldId id="580" r:id="rId51"/>
    <p:sldId id="578" r:id="rId52"/>
    <p:sldId id="526" r:id="rId53"/>
    <p:sldId id="589" r:id="rId54"/>
    <p:sldId id="525" r:id="rId55"/>
    <p:sldId id="384" r:id="rId56"/>
  </p:sldIdLst>
  <p:sldSz cx="9144000" cy="6858000" type="screen4x3"/>
  <p:notesSz cx="6858000" cy="9144000"/>
  <p:custDataLst>
    <p:tags r:id="rId58"/>
  </p:custDataLst>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charset="0"/>
      </a:defRPr>
    </a:lvl1pPr>
    <a:lvl2pPr marL="457200" algn="l" rtl="0" fontAlgn="base">
      <a:spcBef>
        <a:spcPct val="0"/>
      </a:spcBef>
      <a:spcAft>
        <a:spcPct val="0"/>
      </a:spcAft>
      <a:defRPr kern="1200">
        <a:solidFill>
          <a:schemeClr val="tx1"/>
        </a:solidFill>
        <a:latin typeface="Tahoma" pitchFamily="34" charset="0"/>
        <a:ea typeface="+mn-ea"/>
        <a:cs typeface="Arial" charset="0"/>
      </a:defRPr>
    </a:lvl2pPr>
    <a:lvl3pPr marL="914400" algn="l" rtl="0" fontAlgn="base">
      <a:spcBef>
        <a:spcPct val="0"/>
      </a:spcBef>
      <a:spcAft>
        <a:spcPct val="0"/>
      </a:spcAft>
      <a:defRPr kern="1200">
        <a:solidFill>
          <a:schemeClr val="tx1"/>
        </a:solidFill>
        <a:latin typeface="Tahoma" pitchFamily="34" charset="0"/>
        <a:ea typeface="+mn-ea"/>
        <a:cs typeface="Arial" charset="0"/>
      </a:defRPr>
    </a:lvl3pPr>
    <a:lvl4pPr marL="1371600" algn="l" rtl="0" fontAlgn="base">
      <a:spcBef>
        <a:spcPct val="0"/>
      </a:spcBef>
      <a:spcAft>
        <a:spcPct val="0"/>
      </a:spcAft>
      <a:defRPr kern="1200">
        <a:solidFill>
          <a:schemeClr val="tx1"/>
        </a:solidFill>
        <a:latin typeface="Tahoma" pitchFamily="34" charset="0"/>
        <a:ea typeface="+mn-ea"/>
        <a:cs typeface="Arial" charset="0"/>
      </a:defRPr>
    </a:lvl4pPr>
    <a:lvl5pPr marL="1828800" algn="l" rtl="0" fontAlgn="base">
      <a:spcBef>
        <a:spcPct val="0"/>
      </a:spcBef>
      <a:spcAft>
        <a:spcPct val="0"/>
      </a:spcAft>
      <a:defRPr kern="1200">
        <a:solidFill>
          <a:schemeClr val="tx1"/>
        </a:solidFill>
        <a:latin typeface="Tahoma" pitchFamily="34" charset="0"/>
        <a:ea typeface="+mn-ea"/>
        <a:cs typeface="Arial" charset="0"/>
      </a:defRPr>
    </a:lvl5pPr>
    <a:lvl6pPr marL="2286000" algn="l" defTabSz="914400" rtl="0" eaLnBrk="1" latinLnBrk="0" hangingPunct="1">
      <a:defRPr kern="1200">
        <a:solidFill>
          <a:schemeClr val="tx1"/>
        </a:solidFill>
        <a:latin typeface="Tahoma" pitchFamily="34" charset="0"/>
        <a:ea typeface="+mn-ea"/>
        <a:cs typeface="Arial" charset="0"/>
      </a:defRPr>
    </a:lvl6pPr>
    <a:lvl7pPr marL="2743200" algn="l" defTabSz="914400" rtl="0" eaLnBrk="1" latinLnBrk="0" hangingPunct="1">
      <a:defRPr kern="1200">
        <a:solidFill>
          <a:schemeClr val="tx1"/>
        </a:solidFill>
        <a:latin typeface="Tahoma" pitchFamily="34" charset="0"/>
        <a:ea typeface="+mn-ea"/>
        <a:cs typeface="Arial" charset="0"/>
      </a:defRPr>
    </a:lvl7pPr>
    <a:lvl8pPr marL="3200400" algn="l" defTabSz="914400" rtl="0" eaLnBrk="1" latinLnBrk="0" hangingPunct="1">
      <a:defRPr kern="1200">
        <a:solidFill>
          <a:schemeClr val="tx1"/>
        </a:solidFill>
        <a:latin typeface="Tahoma" pitchFamily="34" charset="0"/>
        <a:ea typeface="+mn-ea"/>
        <a:cs typeface="Arial" charset="0"/>
      </a:defRPr>
    </a:lvl8pPr>
    <a:lvl9pPr marL="3657600" algn="l" defTabSz="914400" rtl="0" eaLnBrk="1" latinLnBrk="0" hangingPunct="1">
      <a:defRPr kern="1200">
        <a:solidFill>
          <a:schemeClr val="tx1"/>
        </a:solidFill>
        <a:latin typeface="Tahoma"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A"/>
    <a:srgbClr val="FF9933"/>
    <a:srgbClr val="99CCFF"/>
    <a:srgbClr val="5DAA00"/>
    <a:srgbClr val="4FAFFF"/>
    <a:srgbClr val="0099FF"/>
    <a:srgbClr val="CCE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4" autoAdjust="0"/>
    <p:restoredTop sz="88462" autoAdjust="0"/>
  </p:normalViewPr>
  <p:slideViewPr>
    <p:cSldViewPr snapToGrid="0">
      <p:cViewPr varScale="1">
        <p:scale>
          <a:sx n="75" d="100"/>
          <a:sy n="75" d="100"/>
        </p:scale>
        <p:origin x="1632"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Square-root Wavelet Density Estimation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79B64ACA-9789-41CA-9F90-6382150556F0}" type="presOf" srcId="{BDC3142C-6DE2-4AE3-A3D5-444CE0CEBBB7}" destId="{8C1C6236-7751-42B8-AC68-55FEAF3FE75D}" srcOrd="0" destOrd="0" presId="urn:microsoft.com/office/officeart/2005/8/layout/vList2"/>
    <dgm:cxn modelId="{814144FB-EC4A-4A32-B474-BD819A64C274}" type="presOf" srcId="{BE0A3209-9546-44C6-B9F4-3C710FF4E8D4}" destId="{FD2E0CC9-3BD4-4D92-99B1-14BD0ECF1600}" srcOrd="0" destOrd="0" presId="urn:microsoft.com/office/officeart/2005/8/layout/vList2"/>
    <dgm:cxn modelId="{CC95FDA0-9BF8-400F-8CD9-71612F13A339}"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Shape Matching and Retrieval: Regularized Optimal Transport</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ScaleY="128920" custLinFactNeighborY="-5147">
        <dgm:presLayoutVars>
          <dgm:chMax val="0"/>
          <dgm:bulletEnabled val="1"/>
        </dgm:presLayoutVars>
      </dgm:prSet>
      <dgm:spPr/>
      <dgm:t>
        <a:bodyPr/>
        <a:lstStyle/>
        <a:p>
          <a:endParaRPr lang="en-US"/>
        </a:p>
      </dgm:t>
    </dgm:pt>
  </dgm:ptLst>
  <dgm:cxnLst>
    <dgm:cxn modelId="{84977B76-36D9-40C7-8A85-130DD1700EB2}" type="presOf" srcId="{BE0A3209-9546-44C6-B9F4-3C710FF4E8D4}" destId="{FD2E0CC9-3BD4-4D92-99B1-14BD0ECF1600}"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5A9B2504-4D32-401E-A80A-50410192E7D6}" type="presOf" srcId="{BDC3142C-6DE2-4AE3-A3D5-444CE0CEBBB7}" destId="{8C1C6236-7751-42B8-AC68-55FEAF3FE75D}" srcOrd="0" destOrd="0" presId="urn:microsoft.com/office/officeart/2005/8/layout/vList2"/>
    <dgm:cxn modelId="{320AE1CC-7B77-4CAA-9990-038B598CDBCA}"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Shape Matching and Retrieval: Regularized Optimal Transport</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ScaleY="128920" custLinFactNeighborY="-5147">
        <dgm:presLayoutVars>
          <dgm:chMax val="0"/>
          <dgm:bulletEnabled val="1"/>
        </dgm:presLayoutVars>
      </dgm:prSet>
      <dgm:spPr/>
      <dgm:t>
        <a:bodyPr/>
        <a:lstStyle/>
        <a:p>
          <a:endParaRPr lang="en-US"/>
        </a:p>
      </dgm:t>
    </dgm:pt>
  </dgm:ptLst>
  <dgm:cxnLst>
    <dgm:cxn modelId="{467B518A-B54B-49CB-AF24-0F6A91B523E3}" type="presOf" srcId="{BDC3142C-6DE2-4AE3-A3D5-444CE0CEBBB7}" destId="{8C1C6236-7751-42B8-AC68-55FEAF3FE75D}" srcOrd="0" destOrd="0" presId="urn:microsoft.com/office/officeart/2005/8/layout/vList2"/>
    <dgm:cxn modelId="{6810616B-ABC2-450E-B88C-7272960AD532}" type="presOf" srcId="{BE0A3209-9546-44C6-B9F4-3C710FF4E8D4}" destId="{FD2E0CC9-3BD4-4D92-99B1-14BD0ECF1600}"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D7A07935-5803-477F-83F6-96B378E45406}"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FAFC37C-7687-4D1F-96D6-30B220C8C737}">
      <dgm:prSet phldrT="[Text]" custT="1"/>
      <dgm:spPr/>
      <dgm:t>
        <a:bodyPr/>
        <a:lstStyle/>
        <a:p>
          <a:pPr algn="r"/>
          <a:r>
            <a:rPr lang="en-US" sz="1100" b="0" dirty="0" smtClean="0"/>
            <a:t>Shape Classification using Intrinsic Means on a </a:t>
          </a:r>
          <a:r>
            <a:rPr lang="en-US" sz="1100" b="0" dirty="0" err="1" smtClean="0"/>
            <a:t>Hypersphere</a:t>
          </a:r>
          <a:endParaRPr lang="en-US" sz="1100" b="0" dirty="0"/>
        </a:p>
      </dgm:t>
    </dgm:pt>
    <dgm:pt modelId="{165291ED-0094-4FEB-82C2-06559FD07685}" type="parTrans" cxnId="{578F3CB7-2CC8-4408-911F-4C6E118B4866}">
      <dgm:prSet/>
      <dgm:spPr/>
      <dgm:t>
        <a:bodyPr/>
        <a:lstStyle/>
        <a:p>
          <a:endParaRPr lang="en-US"/>
        </a:p>
      </dgm:t>
    </dgm:pt>
    <dgm:pt modelId="{B6630216-63ED-4D84-A397-3442A834A35A}" type="sibTrans" cxnId="{578F3CB7-2CC8-4408-911F-4C6E118B4866}">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62DDB82B-3BB7-4D72-A874-1C3ABEDA5381}" type="pres">
      <dgm:prSet presAssocID="{8FAFC37C-7687-4D1F-96D6-30B220C8C737}" presName="parentText" presStyleLbl="node1" presStyleIdx="0" presStyleCnt="1" custScaleX="100000" custScaleY="73515" custLinFactNeighborX="346">
        <dgm:presLayoutVars>
          <dgm:chMax val="0"/>
          <dgm:bulletEnabled val="1"/>
        </dgm:presLayoutVars>
      </dgm:prSet>
      <dgm:spPr/>
      <dgm:t>
        <a:bodyPr/>
        <a:lstStyle/>
        <a:p>
          <a:endParaRPr lang="en-US"/>
        </a:p>
      </dgm:t>
    </dgm:pt>
  </dgm:ptLst>
  <dgm:cxnLst>
    <dgm:cxn modelId="{D9008BA5-BB31-49A6-9F8F-EF16ABF22BE4}" type="presOf" srcId="{8FAFC37C-7687-4D1F-96D6-30B220C8C737}" destId="{62DDB82B-3BB7-4D72-A874-1C3ABEDA5381}" srcOrd="0" destOrd="0" presId="urn:microsoft.com/office/officeart/2005/8/layout/vList2"/>
    <dgm:cxn modelId="{101A038B-B5F2-4D53-9C98-3936D20F695F}" type="presOf" srcId="{BDC3142C-6DE2-4AE3-A3D5-444CE0CEBBB7}" destId="{8C1C6236-7751-42B8-AC68-55FEAF3FE75D}" srcOrd="0" destOrd="0" presId="urn:microsoft.com/office/officeart/2005/8/layout/vList2"/>
    <dgm:cxn modelId="{578F3CB7-2CC8-4408-911F-4C6E118B4866}" srcId="{BDC3142C-6DE2-4AE3-A3D5-444CE0CEBBB7}" destId="{8FAFC37C-7687-4D1F-96D6-30B220C8C737}" srcOrd="0" destOrd="0" parTransId="{165291ED-0094-4FEB-82C2-06559FD07685}" sibTransId="{B6630216-63ED-4D84-A397-3442A834A35A}"/>
    <dgm:cxn modelId="{5E79E613-A18A-4C42-933F-E9665B3812A8}" type="presParOf" srcId="{8C1C6236-7751-42B8-AC68-55FEAF3FE75D}" destId="{62DDB82B-3BB7-4D72-A874-1C3ABEDA5381}"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FAFC37C-7687-4D1F-96D6-30B220C8C737}">
      <dgm:prSet phldrT="[Text]" custT="1"/>
      <dgm:spPr/>
      <dgm:t>
        <a:bodyPr/>
        <a:lstStyle/>
        <a:p>
          <a:pPr algn="r"/>
          <a:r>
            <a:rPr lang="en-US" sz="1100" b="0" dirty="0" smtClean="0"/>
            <a:t>Shape Classification using Intrinsic Means on a </a:t>
          </a:r>
          <a:r>
            <a:rPr lang="en-US" sz="1100" b="0" dirty="0" err="1" smtClean="0"/>
            <a:t>Hypersphere</a:t>
          </a:r>
          <a:endParaRPr lang="en-US" sz="1100" b="0" dirty="0"/>
        </a:p>
      </dgm:t>
    </dgm:pt>
    <dgm:pt modelId="{165291ED-0094-4FEB-82C2-06559FD07685}" type="parTrans" cxnId="{578F3CB7-2CC8-4408-911F-4C6E118B4866}">
      <dgm:prSet/>
      <dgm:spPr/>
      <dgm:t>
        <a:bodyPr/>
        <a:lstStyle/>
        <a:p>
          <a:endParaRPr lang="en-US"/>
        </a:p>
      </dgm:t>
    </dgm:pt>
    <dgm:pt modelId="{B6630216-63ED-4D84-A397-3442A834A35A}" type="sibTrans" cxnId="{578F3CB7-2CC8-4408-911F-4C6E118B4866}">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62DDB82B-3BB7-4D72-A874-1C3ABEDA5381}" type="pres">
      <dgm:prSet presAssocID="{8FAFC37C-7687-4D1F-96D6-30B220C8C737}" presName="parentText" presStyleLbl="node1" presStyleIdx="0" presStyleCnt="1" custScaleX="100000" custScaleY="73515" custLinFactNeighborX="346">
        <dgm:presLayoutVars>
          <dgm:chMax val="0"/>
          <dgm:bulletEnabled val="1"/>
        </dgm:presLayoutVars>
      </dgm:prSet>
      <dgm:spPr/>
      <dgm:t>
        <a:bodyPr/>
        <a:lstStyle/>
        <a:p>
          <a:endParaRPr lang="en-US"/>
        </a:p>
      </dgm:t>
    </dgm:pt>
  </dgm:ptLst>
  <dgm:cxnLst>
    <dgm:cxn modelId="{D999AB4B-59B4-4B12-8EED-601ADEC1B83A}" type="presOf" srcId="{BDC3142C-6DE2-4AE3-A3D5-444CE0CEBBB7}" destId="{8C1C6236-7751-42B8-AC68-55FEAF3FE75D}" srcOrd="0" destOrd="0" presId="urn:microsoft.com/office/officeart/2005/8/layout/vList2"/>
    <dgm:cxn modelId="{041E9297-752C-4C7E-AEB6-FB303FCA9878}" type="presOf" srcId="{8FAFC37C-7687-4D1F-96D6-30B220C8C737}" destId="{62DDB82B-3BB7-4D72-A874-1C3ABEDA5381}" srcOrd="0" destOrd="0" presId="urn:microsoft.com/office/officeart/2005/8/layout/vList2"/>
    <dgm:cxn modelId="{578F3CB7-2CC8-4408-911F-4C6E118B4866}" srcId="{BDC3142C-6DE2-4AE3-A3D5-444CE0CEBBB7}" destId="{8FAFC37C-7687-4D1F-96D6-30B220C8C737}" srcOrd="0" destOrd="0" parTransId="{165291ED-0094-4FEB-82C2-06559FD07685}" sibTransId="{B6630216-63ED-4D84-A397-3442A834A35A}"/>
    <dgm:cxn modelId="{E5322D6C-F6C6-4EC6-9C50-591EC6A71B0F}" type="presParOf" srcId="{8C1C6236-7751-42B8-AC68-55FEAF3FE75D}" destId="{62DDB82B-3BB7-4D72-A874-1C3ABEDA5381}"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FAFC37C-7687-4D1F-96D6-30B220C8C737}">
      <dgm:prSet phldrT="[Text]" custT="1"/>
      <dgm:spPr/>
      <dgm:t>
        <a:bodyPr/>
        <a:lstStyle/>
        <a:p>
          <a:pPr algn="r"/>
          <a:r>
            <a:rPr lang="en-US" sz="1100" b="0" dirty="0" smtClean="0"/>
            <a:t>Shape Classification using Intrinsic Means on a </a:t>
          </a:r>
          <a:r>
            <a:rPr lang="en-US" sz="1100" b="0" dirty="0" err="1" smtClean="0"/>
            <a:t>Hypersphere</a:t>
          </a:r>
          <a:endParaRPr lang="en-US" sz="1100" b="0" dirty="0"/>
        </a:p>
      </dgm:t>
    </dgm:pt>
    <dgm:pt modelId="{165291ED-0094-4FEB-82C2-06559FD07685}" type="parTrans" cxnId="{578F3CB7-2CC8-4408-911F-4C6E118B4866}">
      <dgm:prSet/>
      <dgm:spPr/>
      <dgm:t>
        <a:bodyPr/>
        <a:lstStyle/>
        <a:p>
          <a:endParaRPr lang="en-US"/>
        </a:p>
      </dgm:t>
    </dgm:pt>
    <dgm:pt modelId="{B6630216-63ED-4D84-A397-3442A834A35A}" type="sibTrans" cxnId="{578F3CB7-2CC8-4408-911F-4C6E118B4866}">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62DDB82B-3BB7-4D72-A874-1C3ABEDA5381}" type="pres">
      <dgm:prSet presAssocID="{8FAFC37C-7687-4D1F-96D6-30B220C8C737}" presName="parentText" presStyleLbl="node1" presStyleIdx="0" presStyleCnt="1" custScaleX="100000" custScaleY="73515" custLinFactNeighborX="346">
        <dgm:presLayoutVars>
          <dgm:chMax val="0"/>
          <dgm:bulletEnabled val="1"/>
        </dgm:presLayoutVars>
      </dgm:prSet>
      <dgm:spPr/>
      <dgm:t>
        <a:bodyPr/>
        <a:lstStyle/>
        <a:p>
          <a:endParaRPr lang="en-US"/>
        </a:p>
      </dgm:t>
    </dgm:pt>
  </dgm:ptLst>
  <dgm:cxnLst>
    <dgm:cxn modelId="{875FE402-E570-4597-96C6-4E84E06F0DED}" type="presOf" srcId="{8FAFC37C-7687-4D1F-96D6-30B220C8C737}" destId="{62DDB82B-3BB7-4D72-A874-1C3ABEDA5381}" srcOrd="0" destOrd="0" presId="urn:microsoft.com/office/officeart/2005/8/layout/vList2"/>
    <dgm:cxn modelId="{578F3CB7-2CC8-4408-911F-4C6E118B4866}" srcId="{BDC3142C-6DE2-4AE3-A3D5-444CE0CEBBB7}" destId="{8FAFC37C-7687-4D1F-96D6-30B220C8C737}" srcOrd="0" destOrd="0" parTransId="{165291ED-0094-4FEB-82C2-06559FD07685}" sibTransId="{B6630216-63ED-4D84-A397-3442A834A35A}"/>
    <dgm:cxn modelId="{AE15F8F6-70C5-4D60-BF29-C83410695134}" type="presOf" srcId="{BDC3142C-6DE2-4AE3-A3D5-444CE0CEBBB7}" destId="{8C1C6236-7751-42B8-AC68-55FEAF3FE75D}" srcOrd="0" destOrd="0" presId="urn:microsoft.com/office/officeart/2005/8/layout/vList2"/>
    <dgm:cxn modelId="{D5001029-E96C-4B40-B3FC-F664B400444F}" type="presParOf" srcId="{8C1C6236-7751-42B8-AC68-55FEAF3FE75D}" destId="{62DDB82B-3BB7-4D72-A874-1C3ABEDA5381}"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FAFC37C-7687-4D1F-96D6-30B220C8C737}">
      <dgm:prSet phldrT="[Text]" custT="1"/>
      <dgm:spPr/>
      <dgm:t>
        <a:bodyPr/>
        <a:lstStyle/>
        <a:p>
          <a:pPr algn="r"/>
          <a:r>
            <a:rPr lang="en-US" sz="1100" b="0" dirty="0" smtClean="0"/>
            <a:t>Shape Classification using Intrinsic Means on a </a:t>
          </a:r>
          <a:r>
            <a:rPr lang="en-US" sz="1100" b="0" dirty="0" err="1" smtClean="0"/>
            <a:t>Hypersphere</a:t>
          </a:r>
          <a:endParaRPr lang="en-US" sz="1100" b="0" dirty="0"/>
        </a:p>
      </dgm:t>
    </dgm:pt>
    <dgm:pt modelId="{165291ED-0094-4FEB-82C2-06559FD07685}" type="parTrans" cxnId="{578F3CB7-2CC8-4408-911F-4C6E118B4866}">
      <dgm:prSet/>
      <dgm:spPr/>
      <dgm:t>
        <a:bodyPr/>
        <a:lstStyle/>
        <a:p>
          <a:endParaRPr lang="en-US"/>
        </a:p>
      </dgm:t>
    </dgm:pt>
    <dgm:pt modelId="{B6630216-63ED-4D84-A397-3442A834A35A}" type="sibTrans" cxnId="{578F3CB7-2CC8-4408-911F-4C6E118B4866}">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62DDB82B-3BB7-4D72-A874-1C3ABEDA5381}" type="pres">
      <dgm:prSet presAssocID="{8FAFC37C-7687-4D1F-96D6-30B220C8C737}" presName="parentText" presStyleLbl="node1" presStyleIdx="0" presStyleCnt="1" custScaleX="100000" custScaleY="73515" custLinFactNeighborX="346">
        <dgm:presLayoutVars>
          <dgm:chMax val="0"/>
          <dgm:bulletEnabled val="1"/>
        </dgm:presLayoutVars>
      </dgm:prSet>
      <dgm:spPr/>
      <dgm:t>
        <a:bodyPr/>
        <a:lstStyle/>
        <a:p>
          <a:endParaRPr lang="en-US"/>
        </a:p>
      </dgm:t>
    </dgm:pt>
  </dgm:ptLst>
  <dgm:cxnLst>
    <dgm:cxn modelId="{08E62507-4C3A-4250-9419-E433C375BB05}" type="presOf" srcId="{BDC3142C-6DE2-4AE3-A3D5-444CE0CEBBB7}" destId="{8C1C6236-7751-42B8-AC68-55FEAF3FE75D}" srcOrd="0" destOrd="0" presId="urn:microsoft.com/office/officeart/2005/8/layout/vList2"/>
    <dgm:cxn modelId="{3B22A1CD-798E-434C-9792-404BDE52262C}" type="presOf" srcId="{8FAFC37C-7687-4D1F-96D6-30B220C8C737}" destId="{62DDB82B-3BB7-4D72-A874-1C3ABEDA5381}" srcOrd="0" destOrd="0" presId="urn:microsoft.com/office/officeart/2005/8/layout/vList2"/>
    <dgm:cxn modelId="{578F3CB7-2CC8-4408-911F-4C6E118B4866}" srcId="{BDC3142C-6DE2-4AE3-A3D5-444CE0CEBBB7}" destId="{8FAFC37C-7687-4D1F-96D6-30B220C8C737}" srcOrd="0" destOrd="0" parTransId="{165291ED-0094-4FEB-82C2-06559FD07685}" sibTransId="{B6630216-63ED-4D84-A397-3442A834A35A}"/>
    <dgm:cxn modelId="{EBB71857-6394-40BE-B67A-FE219449F605}" type="presParOf" srcId="{8C1C6236-7751-42B8-AC68-55FEAF3FE75D}" destId="{62DDB82B-3BB7-4D72-A874-1C3ABEDA5381}"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FAFC37C-7687-4D1F-96D6-30B220C8C737}">
      <dgm:prSet phldrT="[Text]" custT="1"/>
      <dgm:spPr/>
      <dgm:t>
        <a:bodyPr/>
        <a:lstStyle/>
        <a:p>
          <a:pPr algn="r"/>
          <a:r>
            <a:rPr lang="en-US" sz="1100" b="0" dirty="0" smtClean="0"/>
            <a:t>Shape Classification using Intrinsic Means on a </a:t>
          </a:r>
          <a:r>
            <a:rPr lang="en-US" sz="1100" b="0" dirty="0" err="1" smtClean="0"/>
            <a:t>Hypersphere</a:t>
          </a:r>
          <a:endParaRPr lang="en-US" sz="1100" b="0" dirty="0"/>
        </a:p>
      </dgm:t>
    </dgm:pt>
    <dgm:pt modelId="{165291ED-0094-4FEB-82C2-06559FD07685}" type="parTrans" cxnId="{578F3CB7-2CC8-4408-911F-4C6E118B4866}">
      <dgm:prSet/>
      <dgm:spPr/>
      <dgm:t>
        <a:bodyPr/>
        <a:lstStyle/>
        <a:p>
          <a:endParaRPr lang="en-US"/>
        </a:p>
      </dgm:t>
    </dgm:pt>
    <dgm:pt modelId="{B6630216-63ED-4D84-A397-3442A834A35A}" type="sibTrans" cxnId="{578F3CB7-2CC8-4408-911F-4C6E118B4866}">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62DDB82B-3BB7-4D72-A874-1C3ABEDA5381}" type="pres">
      <dgm:prSet presAssocID="{8FAFC37C-7687-4D1F-96D6-30B220C8C737}" presName="parentText" presStyleLbl="node1" presStyleIdx="0" presStyleCnt="1" custScaleX="100000" custScaleY="73515" custLinFactNeighborX="346">
        <dgm:presLayoutVars>
          <dgm:chMax val="0"/>
          <dgm:bulletEnabled val="1"/>
        </dgm:presLayoutVars>
      </dgm:prSet>
      <dgm:spPr/>
      <dgm:t>
        <a:bodyPr/>
        <a:lstStyle/>
        <a:p>
          <a:endParaRPr lang="en-US"/>
        </a:p>
      </dgm:t>
    </dgm:pt>
  </dgm:ptLst>
  <dgm:cxnLst>
    <dgm:cxn modelId="{43AB3B18-27FC-4D2F-A276-6F137A30D75B}" type="presOf" srcId="{BDC3142C-6DE2-4AE3-A3D5-444CE0CEBBB7}" destId="{8C1C6236-7751-42B8-AC68-55FEAF3FE75D}" srcOrd="0" destOrd="0" presId="urn:microsoft.com/office/officeart/2005/8/layout/vList2"/>
    <dgm:cxn modelId="{578F3CB7-2CC8-4408-911F-4C6E118B4866}" srcId="{BDC3142C-6DE2-4AE3-A3D5-444CE0CEBBB7}" destId="{8FAFC37C-7687-4D1F-96D6-30B220C8C737}" srcOrd="0" destOrd="0" parTransId="{165291ED-0094-4FEB-82C2-06559FD07685}" sibTransId="{B6630216-63ED-4D84-A397-3442A834A35A}"/>
    <dgm:cxn modelId="{021BB541-714C-4140-8E99-5AA388F0F105}" type="presOf" srcId="{8FAFC37C-7687-4D1F-96D6-30B220C8C737}" destId="{62DDB82B-3BB7-4D72-A874-1C3ABEDA5381}" srcOrd="0" destOrd="0" presId="urn:microsoft.com/office/officeart/2005/8/layout/vList2"/>
    <dgm:cxn modelId="{6D9759A3-BB72-4D5E-AECA-133169DB6787}" type="presParOf" srcId="{8C1C6236-7751-42B8-AC68-55FEAF3FE75D}" destId="{62DDB82B-3BB7-4D72-A874-1C3ABEDA5381}"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FAFC37C-7687-4D1F-96D6-30B220C8C737}">
      <dgm:prSet phldrT="[Text]" custT="1"/>
      <dgm:spPr/>
      <dgm:t>
        <a:bodyPr/>
        <a:lstStyle/>
        <a:p>
          <a:pPr algn="r"/>
          <a:r>
            <a:rPr lang="en-US" sz="1100" b="0" dirty="0" smtClean="0"/>
            <a:t>Shape Classification using Intrinsic Means on a </a:t>
          </a:r>
          <a:r>
            <a:rPr lang="en-US" sz="1100" b="0" dirty="0" err="1" smtClean="0"/>
            <a:t>Hypersphere</a:t>
          </a:r>
          <a:endParaRPr lang="en-US" sz="1100" b="0" dirty="0"/>
        </a:p>
      </dgm:t>
    </dgm:pt>
    <dgm:pt modelId="{165291ED-0094-4FEB-82C2-06559FD07685}" type="parTrans" cxnId="{578F3CB7-2CC8-4408-911F-4C6E118B4866}">
      <dgm:prSet/>
      <dgm:spPr/>
      <dgm:t>
        <a:bodyPr/>
        <a:lstStyle/>
        <a:p>
          <a:endParaRPr lang="en-US"/>
        </a:p>
      </dgm:t>
    </dgm:pt>
    <dgm:pt modelId="{B6630216-63ED-4D84-A397-3442A834A35A}" type="sibTrans" cxnId="{578F3CB7-2CC8-4408-911F-4C6E118B4866}">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62DDB82B-3BB7-4D72-A874-1C3ABEDA5381}" type="pres">
      <dgm:prSet presAssocID="{8FAFC37C-7687-4D1F-96D6-30B220C8C737}" presName="parentText" presStyleLbl="node1" presStyleIdx="0" presStyleCnt="1" custScaleX="100000" custScaleY="73515" custLinFactNeighborX="346">
        <dgm:presLayoutVars>
          <dgm:chMax val="0"/>
          <dgm:bulletEnabled val="1"/>
        </dgm:presLayoutVars>
      </dgm:prSet>
      <dgm:spPr/>
      <dgm:t>
        <a:bodyPr/>
        <a:lstStyle/>
        <a:p>
          <a:endParaRPr lang="en-US"/>
        </a:p>
      </dgm:t>
    </dgm:pt>
  </dgm:ptLst>
  <dgm:cxnLst>
    <dgm:cxn modelId="{A2881335-5CCB-4854-9118-811B89E49A98}" type="presOf" srcId="{BDC3142C-6DE2-4AE3-A3D5-444CE0CEBBB7}" destId="{8C1C6236-7751-42B8-AC68-55FEAF3FE75D}" srcOrd="0" destOrd="0" presId="urn:microsoft.com/office/officeart/2005/8/layout/vList2"/>
    <dgm:cxn modelId="{F9E52E2C-221A-4097-8321-643890E6CFC0}" type="presOf" srcId="{8FAFC37C-7687-4D1F-96D6-30B220C8C737}" destId="{62DDB82B-3BB7-4D72-A874-1C3ABEDA5381}" srcOrd="0" destOrd="0" presId="urn:microsoft.com/office/officeart/2005/8/layout/vList2"/>
    <dgm:cxn modelId="{578F3CB7-2CC8-4408-911F-4C6E118B4866}" srcId="{BDC3142C-6DE2-4AE3-A3D5-444CE0CEBBB7}" destId="{8FAFC37C-7687-4D1F-96D6-30B220C8C737}" srcOrd="0" destOrd="0" parTransId="{165291ED-0094-4FEB-82C2-06559FD07685}" sibTransId="{B6630216-63ED-4D84-A397-3442A834A35A}"/>
    <dgm:cxn modelId="{AB1D6EC9-D61C-43B9-B5CF-567B3E80304E}" type="presParOf" srcId="{8C1C6236-7751-42B8-AC68-55FEAF3FE75D}" destId="{62DDB82B-3BB7-4D72-A874-1C3ABEDA5381}"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FAFC37C-7687-4D1F-96D6-30B220C8C737}">
      <dgm:prSet phldrT="[Text]" custT="1"/>
      <dgm:spPr/>
      <dgm:t>
        <a:bodyPr/>
        <a:lstStyle/>
        <a:p>
          <a:pPr algn="r"/>
          <a:r>
            <a:rPr lang="en-US" sz="1100" b="0" dirty="0" smtClean="0"/>
            <a:t>Shape Classification using Intrinsic Means on a </a:t>
          </a:r>
          <a:r>
            <a:rPr lang="en-US" sz="1100" b="0" dirty="0" err="1" smtClean="0"/>
            <a:t>Hypersphere</a:t>
          </a:r>
          <a:endParaRPr lang="en-US" sz="1100" b="0" dirty="0"/>
        </a:p>
      </dgm:t>
    </dgm:pt>
    <dgm:pt modelId="{165291ED-0094-4FEB-82C2-06559FD07685}" type="parTrans" cxnId="{578F3CB7-2CC8-4408-911F-4C6E118B4866}">
      <dgm:prSet/>
      <dgm:spPr/>
      <dgm:t>
        <a:bodyPr/>
        <a:lstStyle/>
        <a:p>
          <a:endParaRPr lang="en-US"/>
        </a:p>
      </dgm:t>
    </dgm:pt>
    <dgm:pt modelId="{B6630216-63ED-4D84-A397-3442A834A35A}" type="sibTrans" cxnId="{578F3CB7-2CC8-4408-911F-4C6E118B4866}">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62DDB82B-3BB7-4D72-A874-1C3ABEDA5381}" type="pres">
      <dgm:prSet presAssocID="{8FAFC37C-7687-4D1F-96D6-30B220C8C737}" presName="parentText" presStyleLbl="node1" presStyleIdx="0" presStyleCnt="1" custScaleX="100000" custScaleY="73515" custLinFactNeighborX="346">
        <dgm:presLayoutVars>
          <dgm:chMax val="0"/>
          <dgm:bulletEnabled val="1"/>
        </dgm:presLayoutVars>
      </dgm:prSet>
      <dgm:spPr/>
      <dgm:t>
        <a:bodyPr/>
        <a:lstStyle/>
        <a:p>
          <a:endParaRPr lang="en-US"/>
        </a:p>
      </dgm:t>
    </dgm:pt>
  </dgm:ptLst>
  <dgm:cxnLst>
    <dgm:cxn modelId="{92216FDD-198C-4415-8D2B-59680EF2C5F5}" type="presOf" srcId="{8FAFC37C-7687-4D1F-96D6-30B220C8C737}" destId="{62DDB82B-3BB7-4D72-A874-1C3ABEDA5381}" srcOrd="0" destOrd="0" presId="urn:microsoft.com/office/officeart/2005/8/layout/vList2"/>
    <dgm:cxn modelId="{2707B76B-BC77-4F65-AF17-DF228466A320}" type="presOf" srcId="{BDC3142C-6DE2-4AE3-A3D5-444CE0CEBBB7}" destId="{8C1C6236-7751-42B8-AC68-55FEAF3FE75D}" srcOrd="0" destOrd="0" presId="urn:microsoft.com/office/officeart/2005/8/layout/vList2"/>
    <dgm:cxn modelId="{578F3CB7-2CC8-4408-911F-4C6E118B4866}" srcId="{BDC3142C-6DE2-4AE3-A3D5-444CE0CEBBB7}" destId="{8FAFC37C-7687-4D1F-96D6-30B220C8C737}" srcOrd="0" destOrd="0" parTransId="{165291ED-0094-4FEB-82C2-06559FD07685}" sibTransId="{B6630216-63ED-4D84-A397-3442A834A35A}"/>
    <dgm:cxn modelId="{4C7C8D7F-12CD-40A2-B6EB-66E71C1AC619}" type="presParOf" srcId="{8C1C6236-7751-42B8-AC68-55FEAF3FE75D}" destId="{62DDB82B-3BB7-4D72-A874-1C3ABEDA5381}"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Lst>
  <dgm:cxnLst>
    <dgm:cxn modelId="{61C65129-72FE-42A4-BA45-6BBD4188D0E9}" type="presOf" srcId="{BDC3142C-6DE2-4AE3-A3D5-444CE0CEBBB7}" destId="{8C1C6236-7751-42B8-AC68-55FEAF3FE75D}"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Square-root Wavelet Density Estimation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67243B7C-1119-481A-85BB-334373652418}" type="presOf" srcId="{BDC3142C-6DE2-4AE3-A3D5-444CE0CEBBB7}" destId="{8C1C6236-7751-42B8-AC68-55FEAF3FE75D}" srcOrd="0" destOrd="0" presId="urn:microsoft.com/office/officeart/2005/8/layout/vList2"/>
    <dgm:cxn modelId="{F185B8FC-8F8D-4BE5-AA6A-91A7CA90EC34}" type="presOf" srcId="{BE0A3209-9546-44C6-B9F4-3C710FF4E8D4}" destId="{FD2E0CC9-3BD4-4D92-99B1-14BD0ECF1600}" srcOrd="0" destOrd="0" presId="urn:microsoft.com/office/officeart/2005/8/layout/vList2"/>
    <dgm:cxn modelId="{95F9ABA5-9C95-4025-856A-92432DAECD68}"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FAFC37C-7687-4D1F-96D6-30B220C8C737}">
      <dgm:prSet phldrT="[Text]" custT="1"/>
      <dgm:spPr/>
      <dgm:t>
        <a:bodyPr/>
        <a:lstStyle/>
        <a:p>
          <a:pPr algn="r"/>
          <a:r>
            <a:rPr lang="en-US" sz="1100" b="0" dirty="0" smtClean="0"/>
            <a:t>Shape Classification using Intrinsic Means on a </a:t>
          </a:r>
          <a:r>
            <a:rPr lang="en-US" sz="1100" b="0" dirty="0" err="1" smtClean="0"/>
            <a:t>Hypersphere</a:t>
          </a:r>
          <a:endParaRPr lang="en-US" sz="1100" b="0" dirty="0"/>
        </a:p>
      </dgm:t>
    </dgm:pt>
    <dgm:pt modelId="{165291ED-0094-4FEB-82C2-06559FD07685}" type="parTrans" cxnId="{578F3CB7-2CC8-4408-911F-4C6E118B4866}">
      <dgm:prSet/>
      <dgm:spPr/>
      <dgm:t>
        <a:bodyPr/>
        <a:lstStyle/>
        <a:p>
          <a:endParaRPr lang="en-US"/>
        </a:p>
      </dgm:t>
    </dgm:pt>
    <dgm:pt modelId="{B6630216-63ED-4D84-A397-3442A834A35A}" type="sibTrans" cxnId="{578F3CB7-2CC8-4408-911F-4C6E118B4866}">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62DDB82B-3BB7-4D72-A874-1C3ABEDA5381}" type="pres">
      <dgm:prSet presAssocID="{8FAFC37C-7687-4D1F-96D6-30B220C8C737}" presName="parentText" presStyleLbl="node1" presStyleIdx="0" presStyleCnt="1" custScaleX="100000" custScaleY="73515" custLinFactNeighborX="346">
        <dgm:presLayoutVars>
          <dgm:chMax val="0"/>
          <dgm:bulletEnabled val="1"/>
        </dgm:presLayoutVars>
      </dgm:prSet>
      <dgm:spPr/>
      <dgm:t>
        <a:bodyPr/>
        <a:lstStyle/>
        <a:p>
          <a:endParaRPr lang="en-US"/>
        </a:p>
      </dgm:t>
    </dgm:pt>
  </dgm:ptLst>
  <dgm:cxnLst>
    <dgm:cxn modelId="{106B38A4-684E-4E5A-B2DA-D73DE0350560}" type="presOf" srcId="{8FAFC37C-7687-4D1F-96D6-30B220C8C737}" destId="{62DDB82B-3BB7-4D72-A874-1C3ABEDA5381}" srcOrd="0" destOrd="0" presId="urn:microsoft.com/office/officeart/2005/8/layout/vList2"/>
    <dgm:cxn modelId="{578F3CB7-2CC8-4408-911F-4C6E118B4866}" srcId="{BDC3142C-6DE2-4AE3-A3D5-444CE0CEBBB7}" destId="{8FAFC37C-7687-4D1F-96D6-30B220C8C737}" srcOrd="0" destOrd="0" parTransId="{165291ED-0094-4FEB-82C2-06559FD07685}" sibTransId="{B6630216-63ED-4D84-A397-3442A834A35A}"/>
    <dgm:cxn modelId="{DB7916EA-48EB-4123-88A8-227B0EEF2DC9}" type="presOf" srcId="{BDC3142C-6DE2-4AE3-A3D5-444CE0CEBBB7}" destId="{8C1C6236-7751-42B8-AC68-55FEAF3FE75D}" srcOrd="0" destOrd="0" presId="urn:microsoft.com/office/officeart/2005/8/layout/vList2"/>
    <dgm:cxn modelId="{209A00F5-D7FD-4ADB-A4FF-CAAD7F94219D}" type="presParOf" srcId="{8C1C6236-7751-42B8-AC68-55FEAF3FE75D}" destId="{62DDB82B-3BB7-4D72-A874-1C3ABEDA5381}"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94DC18AB-D506-43EA-B8A6-B1A972D918CA}" type="presOf" srcId="{BE0A3209-9546-44C6-B9F4-3C710FF4E8D4}" destId="{FD2E0CC9-3BD4-4D92-99B1-14BD0ECF1600}"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3795D45A-010A-4807-BF53-BF4225C02720}" type="presOf" srcId="{BDC3142C-6DE2-4AE3-A3D5-444CE0CEBBB7}" destId="{8C1C6236-7751-42B8-AC68-55FEAF3FE75D}" srcOrd="0" destOrd="0" presId="urn:microsoft.com/office/officeart/2005/8/layout/vList2"/>
    <dgm:cxn modelId="{9ABEE545-AA55-44B5-9FB4-0AE1D83BC3E7}"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8DE0F84F-AE19-427B-A6A2-B4DA9CCCB56E}" type="presOf" srcId="{BDC3142C-6DE2-4AE3-A3D5-444CE0CEBBB7}" destId="{8C1C6236-7751-42B8-AC68-55FEAF3FE75D}"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A696B47E-82DA-4E27-BB05-B5AF6D686B15}" type="presOf" srcId="{BE0A3209-9546-44C6-B9F4-3C710FF4E8D4}" destId="{FD2E0CC9-3BD4-4D92-99B1-14BD0ECF1600}" srcOrd="0" destOrd="0" presId="urn:microsoft.com/office/officeart/2005/8/layout/vList2"/>
    <dgm:cxn modelId="{92D09F63-99B5-4EEC-94FD-F907063F25A6}"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Model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DD15AB31-C059-4F69-B5A6-0873FD36A183}" type="presOf" srcId="{BDC3142C-6DE2-4AE3-A3D5-444CE0CEBBB7}" destId="{8C1C6236-7751-42B8-AC68-55FEAF3FE75D}" srcOrd="0" destOrd="0" presId="urn:microsoft.com/office/officeart/2005/8/layout/vList2"/>
    <dgm:cxn modelId="{08A0839A-3D10-4BBC-A97C-22E5777344EF}" type="presOf" srcId="{BE0A3209-9546-44C6-B9F4-3C710FF4E8D4}" destId="{FD2E0CC9-3BD4-4D92-99B1-14BD0ECF1600}" srcOrd="0" destOrd="0" presId="urn:microsoft.com/office/officeart/2005/8/layout/vList2"/>
    <dgm:cxn modelId="{9331663D-6973-44A3-A9DB-DF2CC32C7FE4}"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D192402D-BD66-4BDC-9767-026CD16B1F29}" type="presOf" srcId="{BE0A3209-9546-44C6-B9F4-3C710FF4E8D4}" destId="{FD2E0CC9-3BD4-4D92-99B1-14BD0ECF1600}" srcOrd="0" destOrd="0" presId="urn:microsoft.com/office/officeart/2005/8/layout/vList2"/>
    <dgm:cxn modelId="{12D80678-CFCF-4965-BEB9-CD786C710CF2}" type="presOf" srcId="{BDC3142C-6DE2-4AE3-A3D5-444CE0CEBBB7}" destId="{8C1C6236-7751-42B8-AC68-55FEAF3FE75D}" srcOrd="0" destOrd="0" presId="urn:microsoft.com/office/officeart/2005/8/layout/vList2"/>
    <dgm:cxn modelId="{8DD63B6E-9B0B-460B-99A6-118C883558A8}"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118CDEF-0877-443F-B772-425369399A61}" type="doc">
      <dgm:prSet loTypeId="urn:microsoft.com/office/officeart/2005/8/layout/target1" loCatId="relationship" qsTypeId="urn:microsoft.com/office/officeart/2005/8/quickstyle/3d4" qsCatId="3D" csTypeId="urn:microsoft.com/office/officeart/2005/8/colors/colorful1#2" csCatId="colorful" phldr="1"/>
      <dgm:spPr/>
    </dgm:pt>
    <dgm:pt modelId="{46F9F58E-FF96-4A45-BA43-1455BBDC18C5}">
      <dgm:prSet phldrT="[Tex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M</a:t>
          </a:r>
          <a:r>
            <a:rPr lang="en-US" b="1" cap="none" spc="50" baseline="-2500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n</a:t>
          </a:r>
          <a:endParaRPr lang="en-US" b="1" cap="none" spc="50" baseline="-2500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EEC2E6F9-F512-4671-B3A7-10F0FF4F735C}" type="parTrans" cxnId="{2E559442-8093-4B81-9153-C207E75D7176}">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US"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A0E5736D-D7E6-466A-8BF8-D55790650832}" type="sibTrans" cxnId="{2E559442-8093-4B81-9153-C207E75D7176}">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US"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73F369A6-E388-4224-97DB-E072A42AF5EF}">
      <dgm:prSet phldrT="[Tex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M</a:t>
          </a:r>
          <a:r>
            <a:rPr lang="en-US" b="1" cap="none"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endParaRPr lang="en-US"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61D2D7DB-BD65-4368-B7F5-AE2C28B348C8}" type="parTrans" cxnId="{918AA128-FE3E-44D1-924C-3E2EABD96D0E}">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US"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084A3A1E-8CE0-48EE-A630-506E97944DD1}" type="sibTrans" cxnId="{918AA128-FE3E-44D1-924C-3E2EABD96D0E}">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US"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19CC9ACF-A628-48E8-B177-E4F07D134E14}">
      <dgm:prSet phldrT="[Tex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M</a:t>
          </a:r>
          <a:r>
            <a:rPr lang="en-US" b="1" cap="none"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2</a:t>
          </a:r>
          <a:endParaRPr lang="en-US"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87B11E7B-CF12-4593-A9C2-52A31642F88D}" type="parTrans" cxnId="{B90CA225-CBB2-48DE-9998-87A676ECFE2B}">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US"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0DB2C9CC-78E1-4D67-AE74-16C30FCFE8C6}" type="sibTrans" cxnId="{B90CA225-CBB2-48DE-9998-87A676ECFE2B}">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US"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738466E3-DE40-4E49-8DA0-4F31582093A4}">
      <dgm:prSet phldrT="[Tex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M</a:t>
          </a:r>
          <a:r>
            <a:rPr lang="en-US" b="1" cap="none"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a:t>
          </a:r>
          <a:endParaRPr lang="en-US"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2E3B29FB-89EA-4201-905C-6D6C6495F3B8}" type="parTrans" cxnId="{1C8BBC66-C667-45F3-B627-CE149F0A1AA7}">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US"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1B6B3513-B9DD-44E1-9630-139DBE4654CC}" type="sibTrans" cxnId="{1C8BBC66-C667-45F3-B627-CE149F0A1AA7}">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US"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AD499A04-3EC4-4CEC-98B7-834884E8336D}" type="pres">
      <dgm:prSet presAssocID="{6118CDEF-0877-443F-B772-425369399A61}" presName="composite" presStyleCnt="0">
        <dgm:presLayoutVars>
          <dgm:chMax val="5"/>
          <dgm:dir/>
          <dgm:resizeHandles val="exact"/>
        </dgm:presLayoutVars>
      </dgm:prSet>
      <dgm:spPr/>
    </dgm:pt>
    <dgm:pt modelId="{301C6850-C575-47F3-B95A-64EF81553C70}" type="pres">
      <dgm:prSet presAssocID="{46F9F58E-FF96-4A45-BA43-1455BBDC18C5}" presName="circle1" presStyleLbl="lnNode1" presStyleIdx="0" presStyleCnt="4"/>
      <dgm:spPr>
        <a:solidFill>
          <a:srgbClr val="005DAA"/>
        </a:solidFill>
      </dgm:spPr>
    </dgm:pt>
    <dgm:pt modelId="{1D0FAD2B-A931-4195-8796-19041B49D01D}" type="pres">
      <dgm:prSet presAssocID="{46F9F58E-FF96-4A45-BA43-1455BBDC18C5}" presName="text1" presStyleLbl="revTx" presStyleIdx="0" presStyleCnt="4">
        <dgm:presLayoutVars>
          <dgm:bulletEnabled val="1"/>
        </dgm:presLayoutVars>
      </dgm:prSet>
      <dgm:spPr/>
      <dgm:t>
        <a:bodyPr/>
        <a:lstStyle/>
        <a:p>
          <a:endParaRPr lang="en-US"/>
        </a:p>
      </dgm:t>
    </dgm:pt>
    <dgm:pt modelId="{BDC6DBD8-CEBE-4792-8818-435F6CC734B6}" type="pres">
      <dgm:prSet presAssocID="{46F9F58E-FF96-4A45-BA43-1455BBDC18C5}" presName="line1" presStyleLbl="callout" presStyleIdx="0" presStyleCnt="8"/>
      <dgm:spPr/>
    </dgm:pt>
    <dgm:pt modelId="{5BF7544D-9645-4A17-A537-854E048AC6A7}" type="pres">
      <dgm:prSet presAssocID="{46F9F58E-FF96-4A45-BA43-1455BBDC18C5}" presName="d1" presStyleLbl="callout" presStyleIdx="1" presStyleCnt="8"/>
      <dgm:spPr/>
    </dgm:pt>
    <dgm:pt modelId="{15724164-C9BB-46EA-9DBA-E86E8FCA1887}" type="pres">
      <dgm:prSet presAssocID="{73F369A6-E388-4224-97DB-E072A42AF5EF}" presName="circle2" presStyleLbl="lnNode1" presStyleIdx="1" presStyleCnt="4"/>
      <dgm:spPr/>
    </dgm:pt>
    <dgm:pt modelId="{FF4FEED3-0792-412B-A1C4-8D36FC699717}" type="pres">
      <dgm:prSet presAssocID="{73F369A6-E388-4224-97DB-E072A42AF5EF}" presName="text2" presStyleLbl="revTx" presStyleIdx="1" presStyleCnt="4">
        <dgm:presLayoutVars>
          <dgm:bulletEnabled val="1"/>
        </dgm:presLayoutVars>
      </dgm:prSet>
      <dgm:spPr/>
      <dgm:t>
        <a:bodyPr/>
        <a:lstStyle/>
        <a:p>
          <a:endParaRPr lang="en-US"/>
        </a:p>
      </dgm:t>
    </dgm:pt>
    <dgm:pt modelId="{F8B5922A-B993-4992-B860-4592D4BA924D}" type="pres">
      <dgm:prSet presAssocID="{73F369A6-E388-4224-97DB-E072A42AF5EF}" presName="line2" presStyleLbl="callout" presStyleIdx="2" presStyleCnt="8"/>
      <dgm:spPr/>
    </dgm:pt>
    <dgm:pt modelId="{13F83D04-1E85-4387-8E85-56218486B74F}" type="pres">
      <dgm:prSet presAssocID="{73F369A6-E388-4224-97DB-E072A42AF5EF}" presName="d2" presStyleLbl="callout" presStyleIdx="3" presStyleCnt="8"/>
      <dgm:spPr/>
    </dgm:pt>
    <dgm:pt modelId="{844E3EA1-6EB2-40C1-B7EE-6D5DB4C57281}" type="pres">
      <dgm:prSet presAssocID="{19CC9ACF-A628-48E8-B177-E4F07D134E14}" presName="circle3" presStyleLbl="lnNode1" presStyleIdx="2" presStyleCnt="4"/>
      <dgm:spPr>
        <a:solidFill>
          <a:schemeClr val="accent1">
            <a:lumMod val="20000"/>
            <a:lumOff val="80000"/>
          </a:schemeClr>
        </a:solidFill>
      </dgm:spPr>
    </dgm:pt>
    <dgm:pt modelId="{62C711B4-40A6-4C51-A2DF-842BB0FE1044}" type="pres">
      <dgm:prSet presAssocID="{19CC9ACF-A628-48E8-B177-E4F07D134E14}" presName="text3" presStyleLbl="revTx" presStyleIdx="2" presStyleCnt="4">
        <dgm:presLayoutVars>
          <dgm:bulletEnabled val="1"/>
        </dgm:presLayoutVars>
      </dgm:prSet>
      <dgm:spPr/>
      <dgm:t>
        <a:bodyPr/>
        <a:lstStyle/>
        <a:p>
          <a:endParaRPr lang="en-US"/>
        </a:p>
      </dgm:t>
    </dgm:pt>
    <dgm:pt modelId="{99C4454E-98E4-409F-A812-3F277265D75B}" type="pres">
      <dgm:prSet presAssocID="{19CC9ACF-A628-48E8-B177-E4F07D134E14}" presName="line3" presStyleLbl="callout" presStyleIdx="4" presStyleCnt="8"/>
      <dgm:spPr/>
    </dgm:pt>
    <dgm:pt modelId="{B23554E0-C541-4CEB-B933-E2180470B0C6}" type="pres">
      <dgm:prSet presAssocID="{19CC9ACF-A628-48E8-B177-E4F07D134E14}" presName="d3" presStyleLbl="callout" presStyleIdx="5" presStyleCnt="8"/>
      <dgm:spPr/>
    </dgm:pt>
    <dgm:pt modelId="{F5662C1A-3AD0-4D86-9BDB-825B75C2DBE1}" type="pres">
      <dgm:prSet presAssocID="{738466E3-DE40-4E49-8DA0-4F31582093A4}" presName="circle4" presStyleLbl="lnNode1" presStyleIdx="3" presStyleCnt="4"/>
      <dgm:spPr/>
    </dgm:pt>
    <dgm:pt modelId="{655BE36F-7BDF-44CA-BE0E-F1277122C90C}" type="pres">
      <dgm:prSet presAssocID="{738466E3-DE40-4E49-8DA0-4F31582093A4}" presName="text4" presStyleLbl="revTx" presStyleIdx="3" presStyleCnt="4">
        <dgm:presLayoutVars>
          <dgm:bulletEnabled val="1"/>
        </dgm:presLayoutVars>
      </dgm:prSet>
      <dgm:spPr/>
      <dgm:t>
        <a:bodyPr/>
        <a:lstStyle/>
        <a:p>
          <a:endParaRPr lang="en-US"/>
        </a:p>
      </dgm:t>
    </dgm:pt>
    <dgm:pt modelId="{E2F958E2-E0A1-47AC-9C75-243A2D377B12}" type="pres">
      <dgm:prSet presAssocID="{738466E3-DE40-4E49-8DA0-4F31582093A4}" presName="line4" presStyleLbl="callout" presStyleIdx="6" presStyleCnt="8"/>
      <dgm:spPr/>
    </dgm:pt>
    <dgm:pt modelId="{F8BC8E23-9FFC-424C-9616-B7BD41C394D1}" type="pres">
      <dgm:prSet presAssocID="{738466E3-DE40-4E49-8DA0-4F31582093A4}" presName="d4" presStyleLbl="callout" presStyleIdx="7" presStyleCnt="8"/>
      <dgm:spPr/>
    </dgm:pt>
  </dgm:ptLst>
  <dgm:cxnLst>
    <dgm:cxn modelId="{2E559442-8093-4B81-9153-C207E75D7176}" srcId="{6118CDEF-0877-443F-B772-425369399A61}" destId="{46F9F58E-FF96-4A45-BA43-1455BBDC18C5}" srcOrd="0" destOrd="0" parTransId="{EEC2E6F9-F512-4671-B3A7-10F0FF4F735C}" sibTransId="{A0E5736D-D7E6-466A-8BF8-D55790650832}"/>
    <dgm:cxn modelId="{B90CA225-CBB2-48DE-9998-87A676ECFE2B}" srcId="{6118CDEF-0877-443F-B772-425369399A61}" destId="{19CC9ACF-A628-48E8-B177-E4F07D134E14}" srcOrd="2" destOrd="0" parTransId="{87B11E7B-CF12-4593-A9C2-52A31642F88D}" sibTransId="{0DB2C9CC-78E1-4D67-AE74-16C30FCFE8C6}"/>
    <dgm:cxn modelId="{F061C603-472C-4C27-9142-7A52150C71D9}" type="presOf" srcId="{46F9F58E-FF96-4A45-BA43-1455BBDC18C5}" destId="{1D0FAD2B-A931-4195-8796-19041B49D01D}" srcOrd="0" destOrd="0" presId="urn:microsoft.com/office/officeart/2005/8/layout/target1"/>
    <dgm:cxn modelId="{124DEA8F-07E1-40C8-A799-2123531B9070}" type="presOf" srcId="{73F369A6-E388-4224-97DB-E072A42AF5EF}" destId="{FF4FEED3-0792-412B-A1C4-8D36FC699717}" srcOrd="0" destOrd="0" presId="urn:microsoft.com/office/officeart/2005/8/layout/target1"/>
    <dgm:cxn modelId="{918AA128-FE3E-44D1-924C-3E2EABD96D0E}" srcId="{6118CDEF-0877-443F-B772-425369399A61}" destId="{73F369A6-E388-4224-97DB-E072A42AF5EF}" srcOrd="1" destOrd="0" parTransId="{61D2D7DB-BD65-4368-B7F5-AE2C28B348C8}" sibTransId="{084A3A1E-8CE0-48EE-A630-506E97944DD1}"/>
    <dgm:cxn modelId="{1C8BBC66-C667-45F3-B627-CE149F0A1AA7}" srcId="{6118CDEF-0877-443F-B772-425369399A61}" destId="{738466E3-DE40-4E49-8DA0-4F31582093A4}" srcOrd="3" destOrd="0" parTransId="{2E3B29FB-89EA-4201-905C-6D6C6495F3B8}" sibTransId="{1B6B3513-B9DD-44E1-9630-139DBE4654CC}"/>
    <dgm:cxn modelId="{AD51CBEC-1AB5-47BC-AF2A-9671A54C36A1}" type="presOf" srcId="{6118CDEF-0877-443F-B772-425369399A61}" destId="{AD499A04-3EC4-4CEC-98B7-834884E8336D}" srcOrd="0" destOrd="0" presId="urn:microsoft.com/office/officeart/2005/8/layout/target1"/>
    <dgm:cxn modelId="{8FBEE9BC-0F04-4139-BA0E-053EAAB3A475}" type="presOf" srcId="{19CC9ACF-A628-48E8-B177-E4F07D134E14}" destId="{62C711B4-40A6-4C51-A2DF-842BB0FE1044}" srcOrd="0" destOrd="0" presId="urn:microsoft.com/office/officeart/2005/8/layout/target1"/>
    <dgm:cxn modelId="{BF9C68F4-45AC-4794-9AE0-1B3EACE46F2D}" type="presOf" srcId="{738466E3-DE40-4E49-8DA0-4F31582093A4}" destId="{655BE36F-7BDF-44CA-BE0E-F1277122C90C}" srcOrd="0" destOrd="0" presId="urn:microsoft.com/office/officeart/2005/8/layout/target1"/>
    <dgm:cxn modelId="{CDFF4C6E-075D-47A7-9AF1-86FD6A52A590}" type="presParOf" srcId="{AD499A04-3EC4-4CEC-98B7-834884E8336D}" destId="{301C6850-C575-47F3-B95A-64EF81553C70}" srcOrd="0" destOrd="0" presId="urn:microsoft.com/office/officeart/2005/8/layout/target1"/>
    <dgm:cxn modelId="{E3EB7928-ADCC-437F-A245-8E4ECBC6289D}" type="presParOf" srcId="{AD499A04-3EC4-4CEC-98B7-834884E8336D}" destId="{1D0FAD2B-A931-4195-8796-19041B49D01D}" srcOrd="1" destOrd="0" presId="urn:microsoft.com/office/officeart/2005/8/layout/target1"/>
    <dgm:cxn modelId="{6F052994-BA86-4C3C-92A5-97C0786ABE11}" type="presParOf" srcId="{AD499A04-3EC4-4CEC-98B7-834884E8336D}" destId="{BDC6DBD8-CEBE-4792-8818-435F6CC734B6}" srcOrd="2" destOrd="0" presId="urn:microsoft.com/office/officeart/2005/8/layout/target1"/>
    <dgm:cxn modelId="{977B82C6-5878-466F-ACCD-93DE956C8F3E}" type="presParOf" srcId="{AD499A04-3EC4-4CEC-98B7-834884E8336D}" destId="{5BF7544D-9645-4A17-A537-854E048AC6A7}" srcOrd="3" destOrd="0" presId="urn:microsoft.com/office/officeart/2005/8/layout/target1"/>
    <dgm:cxn modelId="{F0FF1EB1-A278-41F4-BBE0-A1AA048B963A}" type="presParOf" srcId="{AD499A04-3EC4-4CEC-98B7-834884E8336D}" destId="{15724164-C9BB-46EA-9DBA-E86E8FCA1887}" srcOrd="4" destOrd="0" presId="urn:microsoft.com/office/officeart/2005/8/layout/target1"/>
    <dgm:cxn modelId="{E10A5994-2178-4185-A817-BDD19158D2CB}" type="presParOf" srcId="{AD499A04-3EC4-4CEC-98B7-834884E8336D}" destId="{FF4FEED3-0792-412B-A1C4-8D36FC699717}" srcOrd="5" destOrd="0" presId="urn:microsoft.com/office/officeart/2005/8/layout/target1"/>
    <dgm:cxn modelId="{1ABD3217-7102-4853-84DB-F457D8860FF0}" type="presParOf" srcId="{AD499A04-3EC4-4CEC-98B7-834884E8336D}" destId="{F8B5922A-B993-4992-B860-4592D4BA924D}" srcOrd="6" destOrd="0" presId="urn:microsoft.com/office/officeart/2005/8/layout/target1"/>
    <dgm:cxn modelId="{934D7444-27EB-4AC9-BA05-6218382FAEFF}" type="presParOf" srcId="{AD499A04-3EC4-4CEC-98B7-834884E8336D}" destId="{13F83D04-1E85-4387-8E85-56218486B74F}" srcOrd="7" destOrd="0" presId="urn:microsoft.com/office/officeart/2005/8/layout/target1"/>
    <dgm:cxn modelId="{C6C9A92D-8FF3-4634-8525-B23E44665807}" type="presParOf" srcId="{AD499A04-3EC4-4CEC-98B7-834884E8336D}" destId="{844E3EA1-6EB2-40C1-B7EE-6D5DB4C57281}" srcOrd="8" destOrd="0" presId="urn:microsoft.com/office/officeart/2005/8/layout/target1"/>
    <dgm:cxn modelId="{3C1C226B-F6EC-4653-B1B1-BE566600942F}" type="presParOf" srcId="{AD499A04-3EC4-4CEC-98B7-834884E8336D}" destId="{62C711B4-40A6-4C51-A2DF-842BB0FE1044}" srcOrd="9" destOrd="0" presId="urn:microsoft.com/office/officeart/2005/8/layout/target1"/>
    <dgm:cxn modelId="{E055145D-B7FC-4DC0-83FC-06C82F08115B}" type="presParOf" srcId="{AD499A04-3EC4-4CEC-98B7-834884E8336D}" destId="{99C4454E-98E4-409F-A812-3F277265D75B}" srcOrd="10" destOrd="0" presId="urn:microsoft.com/office/officeart/2005/8/layout/target1"/>
    <dgm:cxn modelId="{ABE5B06E-DB48-4A51-A6A0-CF2E72434C17}" type="presParOf" srcId="{AD499A04-3EC4-4CEC-98B7-834884E8336D}" destId="{B23554E0-C541-4CEB-B933-E2180470B0C6}" srcOrd="11" destOrd="0" presId="urn:microsoft.com/office/officeart/2005/8/layout/target1"/>
    <dgm:cxn modelId="{8BDB24A5-C33A-4903-89C2-A454E3ACFCB3}" type="presParOf" srcId="{AD499A04-3EC4-4CEC-98B7-834884E8336D}" destId="{F5662C1A-3AD0-4D86-9BDB-825B75C2DBE1}" srcOrd="12" destOrd="0" presId="urn:microsoft.com/office/officeart/2005/8/layout/target1"/>
    <dgm:cxn modelId="{8951972A-EB3C-4022-B57C-64C118797EB0}" type="presParOf" srcId="{AD499A04-3EC4-4CEC-98B7-834884E8336D}" destId="{655BE36F-7BDF-44CA-BE0E-F1277122C90C}" srcOrd="13" destOrd="0" presId="urn:microsoft.com/office/officeart/2005/8/layout/target1"/>
    <dgm:cxn modelId="{F853C84B-EA9C-4CE1-982C-9E93D860BBC1}" type="presParOf" srcId="{AD499A04-3EC4-4CEC-98B7-834884E8336D}" destId="{E2F958E2-E0A1-47AC-9C75-243A2D377B12}" srcOrd="14" destOrd="0" presId="urn:microsoft.com/office/officeart/2005/8/layout/target1"/>
    <dgm:cxn modelId="{71B1C0C7-1526-4E4F-869B-6B6AFA31DF09}" type="presParOf" srcId="{AD499A04-3EC4-4CEC-98B7-834884E8336D}" destId="{F8BC8E23-9FFC-424C-9616-B7BD41C394D1}" srcOrd="15"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46AAE718-7950-4175-98DD-B25EA2FA4BD4}" type="presOf" srcId="{BDC3142C-6DE2-4AE3-A3D5-444CE0CEBBB7}" destId="{8C1C6236-7751-42B8-AC68-55FEAF3FE75D}"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1BC7BC97-DAAB-442D-8855-9F9CE89E0F0E}" type="presOf" srcId="{BE0A3209-9546-44C6-B9F4-3C710FF4E8D4}" destId="{FD2E0CC9-3BD4-4D92-99B1-14BD0ECF1600}" srcOrd="0" destOrd="0" presId="urn:microsoft.com/office/officeart/2005/8/layout/vList2"/>
    <dgm:cxn modelId="{1ABDCA2C-769B-4C4D-ACBE-DB1428CB0A69}"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64749654-5A37-4D4F-82E3-5BE92FFBFFE8}" type="presOf" srcId="{BE0A3209-9546-44C6-B9F4-3C710FF4E8D4}" destId="{FD2E0CC9-3BD4-4D92-99B1-14BD0ECF1600}"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AF078AA1-466B-411D-92FF-5D75987D716D}" type="presOf" srcId="{BDC3142C-6DE2-4AE3-A3D5-444CE0CEBBB7}" destId="{8C1C6236-7751-42B8-AC68-55FEAF3FE75D}" srcOrd="0" destOrd="0" presId="urn:microsoft.com/office/officeart/2005/8/layout/vList2"/>
    <dgm:cxn modelId="{ED6CAAD5-F189-408C-A4B6-20FD5E9516F1}"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ACDDA809-998F-4F81-A72F-7B574909B553}" type="presOf" srcId="{BDC3142C-6DE2-4AE3-A3D5-444CE0CEBBB7}" destId="{8C1C6236-7751-42B8-AC68-55FEAF3FE75D}"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3A2D849C-8A31-49F7-97FC-27D5D21E06F1}" type="presOf" srcId="{BE0A3209-9546-44C6-B9F4-3C710FF4E8D4}" destId="{FD2E0CC9-3BD4-4D92-99B1-14BD0ECF1600}" srcOrd="0" destOrd="0" presId="urn:microsoft.com/office/officeart/2005/8/layout/vList2"/>
    <dgm:cxn modelId="{38D97ACC-F87A-498E-A2E7-A58C6A6D641B}"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3466D5E9-95B8-4EAF-A402-0939C9721A95}" type="presOf" srcId="{BE0A3209-9546-44C6-B9F4-3C710FF4E8D4}" destId="{FD2E0CC9-3BD4-4D92-99B1-14BD0ECF1600}" srcOrd="0" destOrd="0" presId="urn:microsoft.com/office/officeart/2005/8/layout/vList2"/>
    <dgm:cxn modelId="{E307AA62-5157-49EE-8408-41D50DE91DDE}" type="presOf" srcId="{BDC3142C-6DE2-4AE3-A3D5-444CE0CEBBB7}" destId="{8C1C6236-7751-42B8-AC68-55FEAF3FE75D}" srcOrd="0" destOrd="0" presId="urn:microsoft.com/office/officeart/2005/8/layout/vList2"/>
    <dgm:cxn modelId="{2022873C-C61F-416B-AB73-7846166982AA}"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Square-root Wavelet Density Estimation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00B302B5-15A5-4C08-A3F5-997741BF8C98}" type="presOf" srcId="{BDC3142C-6DE2-4AE3-A3D5-444CE0CEBBB7}" destId="{8C1C6236-7751-42B8-AC68-55FEAF3FE75D}"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D1BDE9B1-1564-4595-83FB-25C8208E5792}" type="presOf" srcId="{BE0A3209-9546-44C6-B9F4-3C710FF4E8D4}" destId="{FD2E0CC9-3BD4-4D92-99B1-14BD0ECF1600}" srcOrd="0" destOrd="0" presId="urn:microsoft.com/office/officeart/2005/8/layout/vList2"/>
    <dgm:cxn modelId="{122B64F3-AF12-45A7-B50F-1E98453E8315}"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A9E0A9ED-FD04-42E3-A894-51A5FF003B2A}" type="presOf" srcId="{BE0A3209-9546-44C6-B9F4-3C710FF4E8D4}" destId="{FD2E0CC9-3BD4-4D92-99B1-14BD0ECF1600}" srcOrd="0" destOrd="0" presId="urn:microsoft.com/office/officeart/2005/8/layout/vList2"/>
    <dgm:cxn modelId="{EC0F8CF9-5C63-47DA-BFB7-65905613B791}" type="presOf" srcId="{BDC3142C-6DE2-4AE3-A3D5-444CE0CEBBB7}" destId="{8C1C6236-7751-42B8-AC68-55FEAF3FE75D}" srcOrd="0" destOrd="0" presId="urn:microsoft.com/office/officeart/2005/8/layout/vList2"/>
    <dgm:cxn modelId="{6894D600-13B1-46F2-B906-259B8F510E4B}"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842738FD-F2F0-4F74-9C36-9E38CA95BF28}" type="presOf" srcId="{BDC3142C-6DE2-4AE3-A3D5-444CE0CEBBB7}" destId="{8C1C6236-7751-42B8-AC68-55FEAF3FE75D}"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38AF2D9F-79BE-4CDB-8D0C-D95AFCD435AF}" type="presOf" srcId="{BE0A3209-9546-44C6-B9F4-3C710FF4E8D4}" destId="{FD2E0CC9-3BD4-4D92-99B1-14BD0ECF1600}" srcOrd="0" destOrd="0" presId="urn:microsoft.com/office/officeart/2005/8/layout/vList2"/>
    <dgm:cxn modelId="{9F80746A-742F-4FDA-AA35-A1494AE0AE7A}"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F6183573-95B8-4466-8328-9FE614503093}" type="presOf" srcId="{BE0A3209-9546-44C6-B9F4-3C710FF4E8D4}" destId="{FD2E0CC9-3BD4-4D92-99B1-14BD0ECF1600}" srcOrd="0" destOrd="0" presId="urn:microsoft.com/office/officeart/2005/8/layout/vList2"/>
    <dgm:cxn modelId="{9E966EF9-7FF7-417E-821C-E1624B21E5DD}" type="presOf" srcId="{BDC3142C-6DE2-4AE3-A3D5-444CE0CEBBB7}" destId="{8C1C6236-7751-42B8-AC68-55FEAF3FE75D}" srcOrd="0" destOrd="0" presId="urn:microsoft.com/office/officeart/2005/8/layout/vList2"/>
    <dgm:cxn modelId="{3623E5E8-0567-49E3-94D0-6490ED11FC7A}"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1331F482-1773-432B-99CC-FB77994008B7}" type="presOf" srcId="{BDC3142C-6DE2-4AE3-A3D5-444CE0CEBBB7}" destId="{8C1C6236-7751-42B8-AC68-55FEAF3FE75D}" srcOrd="0" destOrd="0" presId="urn:microsoft.com/office/officeart/2005/8/layout/vList2"/>
    <dgm:cxn modelId="{DF5FCAB2-5B67-4348-9AF4-9ECB8A9C62F6}" type="presOf" srcId="{BE0A3209-9546-44C6-B9F4-3C710FF4E8D4}" destId="{FD2E0CC9-3BD4-4D92-99B1-14BD0ECF1600}" srcOrd="0" destOrd="0" presId="urn:microsoft.com/office/officeart/2005/8/layout/vList2"/>
    <dgm:cxn modelId="{1508C4FC-86C9-4710-8BB8-304FA8C79697}"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for </a:t>
          </a:r>
          <a:r>
            <a:rPr lang="en-US" dirty="0" err="1" smtClean="0"/>
            <a:t>sqWDE</a:t>
          </a:r>
          <a:r>
            <a:rPr lang="en-US" dirty="0" smtClean="0"/>
            <a:t> MRA Level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E93E99FC-44ED-4ECB-882B-91A78985201A}" type="presOf" srcId="{BE0A3209-9546-44C6-B9F4-3C710FF4E8D4}" destId="{FD2E0CC9-3BD4-4D92-99B1-14BD0ECF1600}" srcOrd="0" destOrd="0" presId="urn:microsoft.com/office/officeart/2005/8/layout/vList2"/>
    <dgm:cxn modelId="{502E3F4E-2C92-4078-98F1-4ABB530A2520}" type="presOf" srcId="{BDC3142C-6DE2-4AE3-A3D5-444CE0CEBBB7}" destId="{8C1C6236-7751-42B8-AC68-55FEAF3FE75D}" srcOrd="0" destOrd="0" presId="urn:microsoft.com/office/officeart/2005/8/layout/vList2"/>
    <dgm:cxn modelId="{7BAE900C-D6BA-4A66-8F46-B33F83E970DA}"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BE0A3209-9546-44C6-B9F4-3C710FF4E8D4}">
      <dgm:prSet phldrT="[Text]"/>
      <dgm:spPr/>
      <dgm:t>
        <a:bodyPr/>
        <a:lstStyle/>
        <a:p>
          <a:pPr algn="r"/>
          <a:r>
            <a:rPr lang="en-US" dirty="0" smtClean="0"/>
            <a:t>Shape L’Âne Rouge: Sliding Wavelets </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66968D18-9C10-4F02-94B2-7F44EB07D8F1}" type="presOf" srcId="{BE0A3209-9546-44C6-B9F4-3C710FF4E8D4}" destId="{FD2E0CC9-3BD4-4D92-99B1-14BD0ECF1600}" srcOrd="0" destOrd="0" presId="urn:microsoft.com/office/officeart/2005/8/layout/vList2"/>
    <dgm:cxn modelId="{F32394BF-2E4C-4374-B8B1-4B9174844A18}" type="presOf" srcId="{BDC3142C-6DE2-4AE3-A3D5-444CE0CEBBB7}" destId="{8C1C6236-7751-42B8-AC68-55FEAF3FE75D}" srcOrd="0" destOrd="0" presId="urn:microsoft.com/office/officeart/2005/8/layout/vList2"/>
    <dgm:cxn modelId="{AF3FB72F-0D0D-412A-B660-83BD045FFDDD}"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7D74329-E544-4A06-8E9A-915DAC1EE1BA}" type="doc">
      <dgm:prSet loTypeId="urn:microsoft.com/office/officeart/2005/8/layout/chevron1" loCatId="process" qsTypeId="urn:microsoft.com/office/officeart/2005/8/quickstyle/simple5" qsCatId="simple" csTypeId="urn:microsoft.com/office/officeart/2005/8/colors/colorful1#3" csCatId="colorful" phldr="1"/>
      <dgm:spPr/>
    </dgm:pt>
    <dgm:pt modelId="{00499E9A-D9B0-4B18-A1CC-C6DF3D372E85}">
      <dgm:prSet phldrT="[Text]"/>
      <dgm:spPr/>
      <dgm:t>
        <a:bodyPr/>
        <a:lstStyle/>
        <a:p>
          <a:r>
            <a:rPr lang="el-GR" dirty="0" smtClean="0">
              <a:latin typeface="Cambria Math"/>
              <a:ea typeface="Cambria Math"/>
            </a:rPr>
            <a:t>λ</a:t>
          </a:r>
          <a:r>
            <a:rPr lang="en-US" dirty="0" smtClean="0">
              <a:latin typeface="Cambria Math"/>
              <a:ea typeface="Cambria Math"/>
            </a:rPr>
            <a:t>=10</a:t>
          </a:r>
          <a:endParaRPr lang="en-US" dirty="0"/>
        </a:p>
      </dgm:t>
    </dgm:pt>
    <dgm:pt modelId="{D1DAC460-5BE8-47A2-BA0C-84FA34F3F3D4}" type="parTrans" cxnId="{28300578-0761-496D-9821-7BEC95A3F6EB}">
      <dgm:prSet/>
      <dgm:spPr/>
      <dgm:t>
        <a:bodyPr/>
        <a:lstStyle/>
        <a:p>
          <a:endParaRPr lang="en-US"/>
        </a:p>
      </dgm:t>
    </dgm:pt>
    <dgm:pt modelId="{A03CC5C9-7B46-41B2-8B55-1BFB83CE6A44}" type="sibTrans" cxnId="{28300578-0761-496D-9821-7BEC95A3F6EB}">
      <dgm:prSet/>
      <dgm:spPr/>
      <dgm:t>
        <a:bodyPr/>
        <a:lstStyle/>
        <a:p>
          <a:endParaRPr lang="en-US"/>
        </a:p>
      </dgm:t>
    </dgm:pt>
    <dgm:pt modelId="{3AFFE7E2-3C4A-45EF-9D66-0EF1C85EEF50}">
      <dgm:prSet phldrT="[Text]"/>
      <dgm:spPr/>
      <dgm:t>
        <a:bodyPr/>
        <a:lstStyle/>
        <a:p>
          <a:r>
            <a:rPr lang="el-GR" dirty="0" smtClean="0">
              <a:latin typeface="Cambria Math"/>
              <a:ea typeface="Cambria Math"/>
            </a:rPr>
            <a:t>λ</a:t>
          </a:r>
          <a:r>
            <a:rPr lang="en-US" dirty="0" smtClean="0">
              <a:latin typeface="Cambria Math"/>
              <a:ea typeface="Cambria Math"/>
            </a:rPr>
            <a:t>=500</a:t>
          </a:r>
          <a:endParaRPr lang="en-US" dirty="0"/>
        </a:p>
      </dgm:t>
    </dgm:pt>
    <dgm:pt modelId="{2EFF9AF1-E7E6-4839-B0F5-261A2965C8AC}" type="parTrans" cxnId="{69801643-A7B5-4877-9B03-0879F8EEBCAA}">
      <dgm:prSet/>
      <dgm:spPr/>
      <dgm:t>
        <a:bodyPr/>
        <a:lstStyle/>
        <a:p>
          <a:endParaRPr lang="en-US"/>
        </a:p>
      </dgm:t>
    </dgm:pt>
    <dgm:pt modelId="{FB752047-4573-4C7B-82D7-B5FA322C9C1C}" type="sibTrans" cxnId="{69801643-A7B5-4877-9B03-0879F8EEBCAA}">
      <dgm:prSet/>
      <dgm:spPr/>
      <dgm:t>
        <a:bodyPr/>
        <a:lstStyle/>
        <a:p>
          <a:endParaRPr lang="en-US"/>
        </a:p>
      </dgm:t>
    </dgm:pt>
    <dgm:pt modelId="{35BBF513-5636-44E8-8E42-6D00923476D8}">
      <dgm:prSet phldrT="[Text]"/>
      <dgm:spPr/>
      <dgm:t>
        <a:bodyPr/>
        <a:lstStyle/>
        <a:p>
          <a:r>
            <a:rPr lang="el-GR" dirty="0" smtClean="0">
              <a:latin typeface="Cambria Math"/>
              <a:ea typeface="Cambria Math"/>
            </a:rPr>
            <a:t>λ</a:t>
          </a:r>
          <a:r>
            <a:rPr lang="en-US" dirty="0" smtClean="0">
              <a:latin typeface="Cambria Math"/>
              <a:ea typeface="Cambria Math"/>
            </a:rPr>
            <a:t>=1000</a:t>
          </a:r>
          <a:endParaRPr lang="en-US" dirty="0"/>
        </a:p>
      </dgm:t>
    </dgm:pt>
    <dgm:pt modelId="{DBB7E806-F80E-4060-9156-C0000BE5009E}" type="parTrans" cxnId="{E19F7352-3729-48B8-82A3-A3CABE4217B3}">
      <dgm:prSet/>
      <dgm:spPr/>
      <dgm:t>
        <a:bodyPr/>
        <a:lstStyle/>
        <a:p>
          <a:endParaRPr lang="en-US"/>
        </a:p>
      </dgm:t>
    </dgm:pt>
    <dgm:pt modelId="{8262BEEC-8526-4D80-86CC-32A967BCCA84}" type="sibTrans" cxnId="{E19F7352-3729-48B8-82A3-A3CABE4217B3}">
      <dgm:prSet/>
      <dgm:spPr/>
      <dgm:t>
        <a:bodyPr/>
        <a:lstStyle/>
        <a:p>
          <a:endParaRPr lang="en-US"/>
        </a:p>
      </dgm:t>
    </dgm:pt>
    <dgm:pt modelId="{5C40DF64-6BA8-49F6-84FA-B20E06ABAE30}" type="pres">
      <dgm:prSet presAssocID="{77D74329-E544-4A06-8E9A-915DAC1EE1BA}" presName="Name0" presStyleCnt="0">
        <dgm:presLayoutVars>
          <dgm:dir/>
          <dgm:animLvl val="lvl"/>
          <dgm:resizeHandles val="exact"/>
        </dgm:presLayoutVars>
      </dgm:prSet>
      <dgm:spPr/>
    </dgm:pt>
    <dgm:pt modelId="{ADD8F6AA-72D7-40F0-904E-8C7410C4F175}" type="pres">
      <dgm:prSet presAssocID="{00499E9A-D9B0-4B18-A1CC-C6DF3D372E85}" presName="parTxOnly" presStyleLbl="node1" presStyleIdx="0" presStyleCnt="3">
        <dgm:presLayoutVars>
          <dgm:chMax val="0"/>
          <dgm:chPref val="0"/>
          <dgm:bulletEnabled val="1"/>
        </dgm:presLayoutVars>
      </dgm:prSet>
      <dgm:spPr/>
      <dgm:t>
        <a:bodyPr/>
        <a:lstStyle/>
        <a:p>
          <a:endParaRPr lang="en-US"/>
        </a:p>
      </dgm:t>
    </dgm:pt>
    <dgm:pt modelId="{1209EE3E-3B23-47E9-B428-D6BB564CC53A}" type="pres">
      <dgm:prSet presAssocID="{A03CC5C9-7B46-41B2-8B55-1BFB83CE6A44}" presName="parTxOnlySpace" presStyleCnt="0"/>
      <dgm:spPr/>
    </dgm:pt>
    <dgm:pt modelId="{4102E542-F754-4D19-BC1E-ADB74E073B80}" type="pres">
      <dgm:prSet presAssocID="{3AFFE7E2-3C4A-45EF-9D66-0EF1C85EEF50}" presName="parTxOnly" presStyleLbl="node1" presStyleIdx="1" presStyleCnt="3">
        <dgm:presLayoutVars>
          <dgm:chMax val="0"/>
          <dgm:chPref val="0"/>
          <dgm:bulletEnabled val="1"/>
        </dgm:presLayoutVars>
      </dgm:prSet>
      <dgm:spPr/>
      <dgm:t>
        <a:bodyPr/>
        <a:lstStyle/>
        <a:p>
          <a:endParaRPr lang="en-US"/>
        </a:p>
      </dgm:t>
    </dgm:pt>
    <dgm:pt modelId="{07F790C0-0EA0-4F66-9D29-5BCC9F19B1B3}" type="pres">
      <dgm:prSet presAssocID="{FB752047-4573-4C7B-82D7-B5FA322C9C1C}" presName="parTxOnlySpace" presStyleCnt="0"/>
      <dgm:spPr/>
    </dgm:pt>
    <dgm:pt modelId="{4CDD9DC0-289C-4880-816A-B8D53C6CB50F}" type="pres">
      <dgm:prSet presAssocID="{35BBF513-5636-44E8-8E42-6D00923476D8}" presName="parTxOnly" presStyleLbl="node1" presStyleIdx="2" presStyleCnt="3">
        <dgm:presLayoutVars>
          <dgm:chMax val="0"/>
          <dgm:chPref val="0"/>
          <dgm:bulletEnabled val="1"/>
        </dgm:presLayoutVars>
      </dgm:prSet>
      <dgm:spPr/>
      <dgm:t>
        <a:bodyPr/>
        <a:lstStyle/>
        <a:p>
          <a:endParaRPr lang="en-US"/>
        </a:p>
      </dgm:t>
    </dgm:pt>
  </dgm:ptLst>
  <dgm:cxnLst>
    <dgm:cxn modelId="{7EEAA125-7AE0-4838-A639-3900D3D33DCA}" type="presOf" srcId="{35BBF513-5636-44E8-8E42-6D00923476D8}" destId="{4CDD9DC0-289C-4880-816A-B8D53C6CB50F}" srcOrd="0" destOrd="0" presId="urn:microsoft.com/office/officeart/2005/8/layout/chevron1"/>
    <dgm:cxn modelId="{E19F7352-3729-48B8-82A3-A3CABE4217B3}" srcId="{77D74329-E544-4A06-8E9A-915DAC1EE1BA}" destId="{35BBF513-5636-44E8-8E42-6D00923476D8}" srcOrd="2" destOrd="0" parTransId="{DBB7E806-F80E-4060-9156-C0000BE5009E}" sibTransId="{8262BEEC-8526-4D80-86CC-32A967BCCA84}"/>
    <dgm:cxn modelId="{28300578-0761-496D-9821-7BEC95A3F6EB}" srcId="{77D74329-E544-4A06-8E9A-915DAC1EE1BA}" destId="{00499E9A-D9B0-4B18-A1CC-C6DF3D372E85}" srcOrd="0" destOrd="0" parTransId="{D1DAC460-5BE8-47A2-BA0C-84FA34F3F3D4}" sibTransId="{A03CC5C9-7B46-41B2-8B55-1BFB83CE6A44}"/>
    <dgm:cxn modelId="{69801643-A7B5-4877-9B03-0879F8EEBCAA}" srcId="{77D74329-E544-4A06-8E9A-915DAC1EE1BA}" destId="{3AFFE7E2-3C4A-45EF-9D66-0EF1C85EEF50}" srcOrd="1" destOrd="0" parTransId="{2EFF9AF1-E7E6-4839-B0F5-261A2965C8AC}" sibTransId="{FB752047-4573-4C7B-82D7-B5FA322C9C1C}"/>
    <dgm:cxn modelId="{AF31A313-CC81-4953-9B58-3EA3066975B1}" type="presOf" srcId="{77D74329-E544-4A06-8E9A-915DAC1EE1BA}" destId="{5C40DF64-6BA8-49F6-84FA-B20E06ABAE30}" srcOrd="0" destOrd="0" presId="urn:microsoft.com/office/officeart/2005/8/layout/chevron1"/>
    <dgm:cxn modelId="{823D0768-62BD-468D-BF2E-40A0D890D582}" type="presOf" srcId="{00499E9A-D9B0-4B18-A1CC-C6DF3D372E85}" destId="{ADD8F6AA-72D7-40F0-904E-8C7410C4F175}" srcOrd="0" destOrd="0" presId="urn:microsoft.com/office/officeart/2005/8/layout/chevron1"/>
    <dgm:cxn modelId="{4A58312A-BEF3-4484-979A-DC3A1A2044C8}" type="presOf" srcId="{3AFFE7E2-3C4A-45EF-9D66-0EF1C85EEF50}" destId="{4102E542-F754-4D19-BC1E-ADB74E073B80}" srcOrd="0" destOrd="0" presId="urn:microsoft.com/office/officeart/2005/8/layout/chevron1"/>
    <dgm:cxn modelId="{B2CA5C9A-19A5-40D5-9D7B-7D1986C6B61A}" type="presParOf" srcId="{5C40DF64-6BA8-49F6-84FA-B20E06ABAE30}" destId="{ADD8F6AA-72D7-40F0-904E-8C7410C4F175}" srcOrd="0" destOrd="0" presId="urn:microsoft.com/office/officeart/2005/8/layout/chevron1"/>
    <dgm:cxn modelId="{E286EDE9-4C1E-4E9B-B87C-C081E6F24A12}" type="presParOf" srcId="{5C40DF64-6BA8-49F6-84FA-B20E06ABAE30}" destId="{1209EE3E-3B23-47E9-B428-D6BB564CC53A}" srcOrd="1" destOrd="0" presId="urn:microsoft.com/office/officeart/2005/8/layout/chevron1"/>
    <dgm:cxn modelId="{1EDE391C-971E-4F18-8A58-FD4FF70F5567}" type="presParOf" srcId="{5C40DF64-6BA8-49F6-84FA-B20E06ABAE30}" destId="{4102E542-F754-4D19-BC1E-ADB74E073B80}" srcOrd="2" destOrd="0" presId="urn:microsoft.com/office/officeart/2005/8/layout/chevron1"/>
    <dgm:cxn modelId="{DB9F99A9-659D-4270-AAF7-65615E83CFF4}" type="presParOf" srcId="{5C40DF64-6BA8-49F6-84FA-B20E06ABAE30}" destId="{07F790C0-0EA0-4F66-9D29-5BCC9F19B1B3}" srcOrd="3" destOrd="0" presId="urn:microsoft.com/office/officeart/2005/8/layout/chevron1"/>
    <dgm:cxn modelId="{5B0F5936-159E-4554-957E-D921FC593643}" type="presParOf" srcId="{5C40DF64-6BA8-49F6-84FA-B20E06ABAE30}" destId="{4CDD9DC0-289C-4880-816A-B8D53C6CB50F}" srcOrd="4" destOrd="0" presId="urn:microsoft.com/office/officeart/2005/8/layout/chevro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BE0A3209-9546-44C6-B9F4-3C710FF4E8D4}">
      <dgm:prSet phldrT="[Text]"/>
      <dgm:spPr/>
      <dgm:t>
        <a:bodyPr/>
        <a:lstStyle/>
        <a:p>
          <a:pPr algn="r"/>
          <a:r>
            <a:rPr lang="en-US" dirty="0" smtClean="0"/>
            <a:t>Shape L’Âne Rouge: Sliding Wavelets </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E943CCAF-CB75-4545-A524-BEFFFE089A4E}" type="presOf" srcId="{BDC3142C-6DE2-4AE3-A3D5-444CE0CEBBB7}" destId="{8C1C6236-7751-42B8-AC68-55FEAF3FE75D}"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879BED2E-7B8F-4036-9BA0-802CC1F61B43}" type="presOf" srcId="{BE0A3209-9546-44C6-B9F4-3C710FF4E8D4}" destId="{FD2E0CC9-3BD4-4D92-99B1-14BD0ECF1600}" srcOrd="0" destOrd="0" presId="urn:microsoft.com/office/officeart/2005/8/layout/vList2"/>
    <dgm:cxn modelId="{D03BE0A6-A4E0-44F1-BF5C-D4B1135AA509}"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BE0A3209-9546-44C6-B9F4-3C710FF4E8D4}">
      <dgm:prSet phldrT="[Text]"/>
      <dgm:spPr/>
      <dgm:t>
        <a:bodyPr/>
        <a:lstStyle/>
        <a:p>
          <a:pPr algn="r"/>
          <a:r>
            <a:rPr lang="en-US" dirty="0" smtClean="0"/>
            <a:t>Shape L’Âne Rouge: Sliding Wavelets </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2331C587-DDD9-49D8-AFE5-4CBD57108D71}" type="presOf" srcId="{BE0A3209-9546-44C6-B9F4-3C710FF4E8D4}" destId="{FD2E0CC9-3BD4-4D92-99B1-14BD0ECF1600}" srcOrd="0" destOrd="0" presId="urn:microsoft.com/office/officeart/2005/8/layout/vList2"/>
    <dgm:cxn modelId="{BDDCC4E0-F399-4D65-8BB9-CB36373B304B}" type="presOf" srcId="{BDC3142C-6DE2-4AE3-A3D5-444CE0CEBBB7}" destId="{8C1C6236-7751-42B8-AC68-55FEAF3FE75D}" srcOrd="0" destOrd="0" presId="urn:microsoft.com/office/officeart/2005/8/layout/vList2"/>
    <dgm:cxn modelId="{822736A0-C61F-4E17-9B4F-28EFFC8B9325}"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BE0A3209-9546-44C6-B9F4-3C710FF4E8D4}">
      <dgm:prSet phldrT="[Text]"/>
      <dgm:spPr/>
      <dgm:t>
        <a:bodyPr/>
        <a:lstStyle/>
        <a:p>
          <a:pPr algn="r"/>
          <a:r>
            <a:rPr lang="en-US" dirty="0" smtClean="0"/>
            <a:t>Shape L’Âne Rouge: Sliding Wavelets </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EE3CC2C4-0CB0-4E06-ACA2-70FE8247A070}" type="presOf" srcId="{BE0A3209-9546-44C6-B9F4-3C710FF4E8D4}" destId="{FD2E0CC9-3BD4-4D92-99B1-14BD0ECF1600}"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8D293B1A-E370-4463-981F-F3F4FD62823B}" type="presOf" srcId="{BDC3142C-6DE2-4AE3-A3D5-444CE0CEBBB7}" destId="{8C1C6236-7751-42B8-AC68-55FEAF3FE75D}" srcOrd="0" destOrd="0" presId="urn:microsoft.com/office/officeart/2005/8/layout/vList2"/>
    <dgm:cxn modelId="{39839F53-4B54-4C17-AE72-7DC01A3829AE}"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Square-root Wavelet Density Estimation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218D7D31-9348-4CB0-8F49-277658E0FFA7}" type="presOf" srcId="{BE0A3209-9546-44C6-B9F4-3C710FF4E8D4}" destId="{FD2E0CC9-3BD4-4D92-99B1-14BD0ECF1600}" srcOrd="0" destOrd="0" presId="urn:microsoft.com/office/officeart/2005/8/layout/vList2"/>
    <dgm:cxn modelId="{0D743BFC-7206-4AFE-A321-74946955E6D0}" type="presOf" srcId="{BDC3142C-6DE2-4AE3-A3D5-444CE0CEBBB7}" destId="{8C1C6236-7751-42B8-AC68-55FEAF3FE75D}" srcOrd="0" destOrd="0" presId="urn:microsoft.com/office/officeart/2005/8/layout/vList2"/>
    <dgm:cxn modelId="{4E2B46D3-C220-411F-9671-8E919C3FBB0D}"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MDL Model Selection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DCEF34FE-2E7A-41B9-8F96-0B332865C2FB}" type="presOf" srcId="{BE0A3209-9546-44C6-B9F4-3C710FF4E8D4}" destId="{FD2E0CC9-3BD4-4D92-99B1-14BD0ECF1600}" srcOrd="0" destOrd="0" presId="urn:microsoft.com/office/officeart/2005/8/layout/vList2"/>
    <dgm:cxn modelId="{97C36791-9118-4D4A-8207-CD048F239230}" type="presOf" srcId="{BDC3142C-6DE2-4AE3-A3D5-444CE0CEBBB7}" destId="{8C1C6236-7751-42B8-AC68-55FEAF3FE75D}" srcOrd="0" destOrd="0" presId="urn:microsoft.com/office/officeart/2005/8/layout/vList2"/>
    <dgm:cxn modelId="{792F7AEA-165C-42FD-8FE1-7FCBA1B2C66F}"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BE0A3209-9546-44C6-B9F4-3C710FF4E8D4}">
      <dgm:prSet phldrT="[Text]"/>
      <dgm:spPr/>
      <dgm:t>
        <a:bodyPr/>
        <a:lstStyle/>
        <a:p>
          <a:pPr algn="r"/>
          <a:r>
            <a:rPr lang="en-US" dirty="0" smtClean="0"/>
            <a:t>Maximum Likelihood Wavelet Density Estimation</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B538E6F4-52C2-4C2F-9917-C16339AF009B}" type="presOf" srcId="{BDC3142C-6DE2-4AE3-A3D5-444CE0CEBBB7}" destId="{8C1C6236-7751-42B8-AC68-55FEAF3FE75D}"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A569BECE-FE8C-47D2-B95F-30CCE475483A}" type="presOf" srcId="{BE0A3209-9546-44C6-B9F4-3C710FF4E8D4}" destId="{FD2E0CC9-3BD4-4D92-99B1-14BD0ECF1600}" srcOrd="0" destOrd="0" presId="urn:microsoft.com/office/officeart/2005/8/layout/vList2"/>
    <dgm:cxn modelId="{C415BBCB-ED48-4FC6-8D65-6FCF60A842EB}"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Shape Matching and Retrieval</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LinFactNeighborX="346">
        <dgm:presLayoutVars>
          <dgm:chMax val="0"/>
          <dgm:bulletEnabled val="1"/>
        </dgm:presLayoutVars>
      </dgm:prSet>
      <dgm:spPr/>
      <dgm:t>
        <a:bodyPr/>
        <a:lstStyle/>
        <a:p>
          <a:endParaRPr lang="en-US"/>
        </a:p>
      </dgm:t>
    </dgm:pt>
  </dgm:ptLst>
  <dgm:cxnLst>
    <dgm:cxn modelId="{72AADD94-D33A-4EBF-A692-D876235F462F}" srcId="{BDC3142C-6DE2-4AE3-A3D5-444CE0CEBBB7}" destId="{BE0A3209-9546-44C6-B9F4-3C710FF4E8D4}" srcOrd="0" destOrd="0" parTransId="{E42308DF-867B-473F-89BF-2168C32E21F9}" sibTransId="{B6EB5E39-46FA-48EF-90EF-9EFEFAA15271}"/>
    <dgm:cxn modelId="{6F5DC18A-AD72-4E3D-8C51-032D65AD94E5}" type="presOf" srcId="{BE0A3209-9546-44C6-B9F4-3C710FF4E8D4}" destId="{FD2E0CC9-3BD4-4D92-99B1-14BD0ECF1600}" srcOrd="0" destOrd="0" presId="urn:microsoft.com/office/officeart/2005/8/layout/vList2"/>
    <dgm:cxn modelId="{7D65167B-A06A-4BFA-85F2-986F6B346A94}" type="presOf" srcId="{BDC3142C-6DE2-4AE3-A3D5-444CE0CEBBB7}" destId="{8C1C6236-7751-42B8-AC68-55FEAF3FE75D}" srcOrd="0" destOrd="0" presId="urn:microsoft.com/office/officeart/2005/8/layout/vList2"/>
    <dgm:cxn modelId="{BCF1B654-3864-422D-B95E-4D45E0C8C9F2}"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Shape Matching and Retrieval: Regularized Optimal Transport</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ScaleY="128920" custLinFactNeighborY="-5147">
        <dgm:presLayoutVars>
          <dgm:chMax val="0"/>
          <dgm:bulletEnabled val="1"/>
        </dgm:presLayoutVars>
      </dgm:prSet>
      <dgm:spPr/>
      <dgm:t>
        <a:bodyPr/>
        <a:lstStyle/>
        <a:p>
          <a:endParaRPr lang="en-US"/>
        </a:p>
      </dgm:t>
    </dgm:pt>
  </dgm:ptLst>
  <dgm:cxnLst>
    <dgm:cxn modelId="{9F9830E4-1656-40F4-A5A9-55D66D9CD5E3}" type="presOf" srcId="{BE0A3209-9546-44C6-B9F4-3C710FF4E8D4}" destId="{FD2E0CC9-3BD4-4D92-99B1-14BD0ECF1600}"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7A0F9E44-6950-48BB-B436-DCE4B5FE0033}" type="presOf" srcId="{BDC3142C-6DE2-4AE3-A3D5-444CE0CEBBB7}" destId="{8C1C6236-7751-42B8-AC68-55FEAF3FE75D}" srcOrd="0" destOrd="0" presId="urn:microsoft.com/office/officeart/2005/8/layout/vList2"/>
    <dgm:cxn modelId="{97B72F9A-18C9-4C83-989B-6F4F13741CAC}"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Shape Matching and Retrieval: Regularized Optimal Transport</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ScaleY="128920" custLinFactNeighborY="-5147">
        <dgm:presLayoutVars>
          <dgm:chMax val="0"/>
          <dgm:bulletEnabled val="1"/>
        </dgm:presLayoutVars>
      </dgm:prSet>
      <dgm:spPr/>
      <dgm:t>
        <a:bodyPr/>
        <a:lstStyle/>
        <a:p>
          <a:endParaRPr lang="en-US"/>
        </a:p>
      </dgm:t>
    </dgm:pt>
  </dgm:ptLst>
  <dgm:cxnLst>
    <dgm:cxn modelId="{19AA563D-7C55-42FA-AD47-BB0ACFF94095}" type="presOf" srcId="{BE0A3209-9546-44C6-B9F4-3C710FF4E8D4}" destId="{FD2E0CC9-3BD4-4D92-99B1-14BD0ECF1600}" srcOrd="0" destOrd="0" presId="urn:microsoft.com/office/officeart/2005/8/layout/vList2"/>
    <dgm:cxn modelId="{18DC6045-334E-4E79-B294-CDF2DEA3F3EE}" type="presOf" srcId="{BDC3142C-6DE2-4AE3-A3D5-444CE0CEBBB7}" destId="{8C1C6236-7751-42B8-AC68-55FEAF3FE75D}"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2DB20D55-C2A1-49F3-94AE-387521237FF4}"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C3142C-6DE2-4AE3-A3D5-444CE0CEBBB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0A3209-9546-44C6-B9F4-3C710FF4E8D4}">
      <dgm:prSet phldrT="[Text]"/>
      <dgm:spPr/>
      <dgm:t>
        <a:bodyPr/>
        <a:lstStyle/>
        <a:p>
          <a:pPr algn="r"/>
          <a:r>
            <a:rPr lang="en-US" dirty="0" smtClean="0"/>
            <a:t>Shape Matching and Retrieval: Regularized Optimal Transport</a:t>
          </a:r>
          <a:endParaRPr lang="en-US" dirty="0"/>
        </a:p>
      </dgm:t>
    </dgm:pt>
    <dgm:pt modelId="{E42308DF-867B-473F-89BF-2168C32E21F9}" type="parTrans" cxnId="{72AADD94-D33A-4EBF-A692-D876235F462F}">
      <dgm:prSet/>
      <dgm:spPr/>
      <dgm:t>
        <a:bodyPr/>
        <a:lstStyle/>
        <a:p>
          <a:endParaRPr lang="en-US"/>
        </a:p>
      </dgm:t>
    </dgm:pt>
    <dgm:pt modelId="{B6EB5E39-46FA-48EF-90EF-9EFEFAA15271}" type="sibTrans" cxnId="{72AADD94-D33A-4EBF-A692-D876235F462F}">
      <dgm:prSet/>
      <dgm:spPr/>
      <dgm:t>
        <a:bodyPr/>
        <a:lstStyle/>
        <a:p>
          <a:endParaRPr lang="en-US"/>
        </a:p>
      </dgm:t>
    </dgm:pt>
    <dgm:pt modelId="{8C1C6236-7751-42B8-AC68-55FEAF3FE75D}" type="pres">
      <dgm:prSet presAssocID="{BDC3142C-6DE2-4AE3-A3D5-444CE0CEBBB7}" presName="linear" presStyleCnt="0">
        <dgm:presLayoutVars>
          <dgm:animLvl val="lvl"/>
          <dgm:resizeHandles val="exact"/>
        </dgm:presLayoutVars>
      </dgm:prSet>
      <dgm:spPr/>
      <dgm:t>
        <a:bodyPr/>
        <a:lstStyle/>
        <a:p>
          <a:endParaRPr lang="en-US"/>
        </a:p>
      </dgm:t>
    </dgm:pt>
    <dgm:pt modelId="{FD2E0CC9-3BD4-4D92-99B1-14BD0ECF1600}" type="pres">
      <dgm:prSet presAssocID="{BE0A3209-9546-44C6-B9F4-3C710FF4E8D4}" presName="parentText" presStyleLbl="node1" presStyleIdx="0" presStyleCnt="1" custScaleY="128920" custLinFactNeighborY="-5147">
        <dgm:presLayoutVars>
          <dgm:chMax val="0"/>
          <dgm:bulletEnabled val="1"/>
        </dgm:presLayoutVars>
      </dgm:prSet>
      <dgm:spPr/>
      <dgm:t>
        <a:bodyPr/>
        <a:lstStyle/>
        <a:p>
          <a:endParaRPr lang="en-US"/>
        </a:p>
      </dgm:t>
    </dgm:pt>
  </dgm:ptLst>
  <dgm:cxnLst>
    <dgm:cxn modelId="{C102944F-1BD3-42D6-BA34-685672177D84}" type="presOf" srcId="{BDC3142C-6DE2-4AE3-A3D5-444CE0CEBBB7}" destId="{8C1C6236-7751-42B8-AC68-55FEAF3FE75D}" srcOrd="0" destOrd="0" presId="urn:microsoft.com/office/officeart/2005/8/layout/vList2"/>
    <dgm:cxn modelId="{72AADD94-D33A-4EBF-A692-D876235F462F}" srcId="{BDC3142C-6DE2-4AE3-A3D5-444CE0CEBBB7}" destId="{BE0A3209-9546-44C6-B9F4-3C710FF4E8D4}" srcOrd="0" destOrd="0" parTransId="{E42308DF-867B-473F-89BF-2168C32E21F9}" sibTransId="{B6EB5E39-46FA-48EF-90EF-9EFEFAA15271}"/>
    <dgm:cxn modelId="{CE9FCC93-80E0-4475-986B-D225D3A3B74D}" type="presOf" srcId="{BE0A3209-9546-44C6-B9F4-3C710FF4E8D4}" destId="{FD2E0CC9-3BD4-4D92-99B1-14BD0ECF1600}" srcOrd="0" destOrd="0" presId="urn:microsoft.com/office/officeart/2005/8/layout/vList2"/>
    <dgm:cxn modelId="{C2199608-F710-490E-838F-905943F6D84E}" type="presParOf" srcId="{8C1C6236-7751-42B8-AC68-55FEAF3FE75D}" destId="{FD2E0CC9-3BD4-4D92-99B1-14BD0ECF1600}"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D74329-E544-4A06-8E9A-915DAC1EE1BA}" type="doc">
      <dgm:prSet loTypeId="urn:microsoft.com/office/officeart/2005/8/layout/chevron1" loCatId="process" qsTypeId="urn:microsoft.com/office/officeart/2005/8/quickstyle/simple5" qsCatId="simple" csTypeId="urn:microsoft.com/office/officeart/2005/8/colors/colorful1#1" csCatId="colorful" phldr="1"/>
      <dgm:spPr/>
    </dgm:pt>
    <dgm:pt modelId="{00499E9A-D9B0-4B18-A1CC-C6DF3D372E85}">
      <dgm:prSet phldrT="[Text]"/>
      <dgm:spPr/>
      <dgm:t>
        <a:bodyPr/>
        <a:lstStyle/>
        <a:p>
          <a:r>
            <a:rPr lang="el-GR" dirty="0" smtClean="0">
              <a:latin typeface="Cambria Math"/>
              <a:ea typeface="Cambria Math"/>
            </a:rPr>
            <a:t>λ</a:t>
          </a:r>
          <a:r>
            <a:rPr lang="en-US" dirty="0" smtClean="0">
              <a:latin typeface="Cambria Math"/>
              <a:ea typeface="Cambria Math"/>
            </a:rPr>
            <a:t>=10</a:t>
          </a:r>
          <a:endParaRPr lang="en-US" dirty="0"/>
        </a:p>
      </dgm:t>
    </dgm:pt>
    <dgm:pt modelId="{D1DAC460-5BE8-47A2-BA0C-84FA34F3F3D4}" type="parTrans" cxnId="{28300578-0761-496D-9821-7BEC95A3F6EB}">
      <dgm:prSet/>
      <dgm:spPr/>
      <dgm:t>
        <a:bodyPr/>
        <a:lstStyle/>
        <a:p>
          <a:endParaRPr lang="en-US"/>
        </a:p>
      </dgm:t>
    </dgm:pt>
    <dgm:pt modelId="{A03CC5C9-7B46-41B2-8B55-1BFB83CE6A44}" type="sibTrans" cxnId="{28300578-0761-496D-9821-7BEC95A3F6EB}">
      <dgm:prSet/>
      <dgm:spPr/>
      <dgm:t>
        <a:bodyPr/>
        <a:lstStyle/>
        <a:p>
          <a:endParaRPr lang="en-US"/>
        </a:p>
      </dgm:t>
    </dgm:pt>
    <dgm:pt modelId="{3AFFE7E2-3C4A-45EF-9D66-0EF1C85EEF50}">
      <dgm:prSet phldrT="[Text]">
        <dgm:style>
          <a:lnRef idx="0">
            <a:schemeClr val="accent1"/>
          </a:lnRef>
          <a:fillRef idx="3">
            <a:schemeClr val="accent1"/>
          </a:fillRef>
          <a:effectRef idx="3">
            <a:schemeClr val="accent1"/>
          </a:effectRef>
          <a:fontRef idx="minor">
            <a:schemeClr val="lt1"/>
          </a:fontRef>
        </dgm:style>
      </dgm:prSet>
      <dgm:spPr/>
      <dgm:t>
        <a:bodyPr/>
        <a:lstStyle/>
        <a:p>
          <a:r>
            <a:rPr lang="el-GR" dirty="0" smtClean="0">
              <a:latin typeface="Cambria Math"/>
              <a:ea typeface="Cambria Math"/>
            </a:rPr>
            <a:t>λ</a:t>
          </a:r>
          <a:r>
            <a:rPr lang="en-US" dirty="0" smtClean="0">
              <a:latin typeface="Cambria Math"/>
              <a:ea typeface="Cambria Math"/>
            </a:rPr>
            <a:t>=500</a:t>
          </a:r>
          <a:endParaRPr lang="en-US" dirty="0"/>
        </a:p>
      </dgm:t>
    </dgm:pt>
    <dgm:pt modelId="{2EFF9AF1-E7E6-4839-B0F5-261A2965C8AC}" type="parTrans" cxnId="{69801643-A7B5-4877-9B03-0879F8EEBCAA}">
      <dgm:prSet/>
      <dgm:spPr/>
      <dgm:t>
        <a:bodyPr/>
        <a:lstStyle/>
        <a:p>
          <a:endParaRPr lang="en-US"/>
        </a:p>
      </dgm:t>
    </dgm:pt>
    <dgm:pt modelId="{FB752047-4573-4C7B-82D7-B5FA322C9C1C}" type="sibTrans" cxnId="{69801643-A7B5-4877-9B03-0879F8EEBCAA}">
      <dgm:prSet/>
      <dgm:spPr/>
      <dgm:t>
        <a:bodyPr/>
        <a:lstStyle/>
        <a:p>
          <a:endParaRPr lang="en-US"/>
        </a:p>
      </dgm:t>
    </dgm:pt>
    <dgm:pt modelId="{35BBF513-5636-44E8-8E42-6D00923476D8}">
      <dgm:prSet phldrT="[Text]">
        <dgm:style>
          <a:lnRef idx="0">
            <a:schemeClr val="accent5"/>
          </a:lnRef>
          <a:fillRef idx="3">
            <a:schemeClr val="accent5"/>
          </a:fillRef>
          <a:effectRef idx="3">
            <a:schemeClr val="accent5"/>
          </a:effectRef>
          <a:fontRef idx="minor">
            <a:schemeClr val="lt1"/>
          </a:fontRef>
        </dgm:style>
      </dgm:prSet>
      <dgm:spPr/>
      <dgm:t>
        <a:bodyPr/>
        <a:lstStyle/>
        <a:p>
          <a:r>
            <a:rPr lang="el-GR" dirty="0" smtClean="0">
              <a:latin typeface="Cambria Math"/>
              <a:ea typeface="Cambria Math"/>
            </a:rPr>
            <a:t>λ</a:t>
          </a:r>
          <a:r>
            <a:rPr lang="en-US" dirty="0" smtClean="0">
              <a:latin typeface="Cambria Math"/>
              <a:ea typeface="Cambria Math"/>
            </a:rPr>
            <a:t>=1000</a:t>
          </a:r>
          <a:endParaRPr lang="en-US" dirty="0"/>
        </a:p>
      </dgm:t>
    </dgm:pt>
    <dgm:pt modelId="{DBB7E806-F80E-4060-9156-C0000BE5009E}" type="parTrans" cxnId="{E19F7352-3729-48B8-82A3-A3CABE4217B3}">
      <dgm:prSet/>
      <dgm:spPr/>
      <dgm:t>
        <a:bodyPr/>
        <a:lstStyle/>
        <a:p>
          <a:endParaRPr lang="en-US"/>
        </a:p>
      </dgm:t>
    </dgm:pt>
    <dgm:pt modelId="{8262BEEC-8526-4D80-86CC-32A967BCCA84}" type="sibTrans" cxnId="{E19F7352-3729-48B8-82A3-A3CABE4217B3}">
      <dgm:prSet/>
      <dgm:spPr/>
      <dgm:t>
        <a:bodyPr/>
        <a:lstStyle/>
        <a:p>
          <a:endParaRPr lang="en-US"/>
        </a:p>
      </dgm:t>
    </dgm:pt>
    <dgm:pt modelId="{5C40DF64-6BA8-49F6-84FA-B20E06ABAE30}" type="pres">
      <dgm:prSet presAssocID="{77D74329-E544-4A06-8E9A-915DAC1EE1BA}" presName="Name0" presStyleCnt="0">
        <dgm:presLayoutVars>
          <dgm:dir/>
          <dgm:animLvl val="lvl"/>
          <dgm:resizeHandles val="exact"/>
        </dgm:presLayoutVars>
      </dgm:prSet>
      <dgm:spPr/>
    </dgm:pt>
    <dgm:pt modelId="{ADD8F6AA-72D7-40F0-904E-8C7410C4F175}" type="pres">
      <dgm:prSet presAssocID="{00499E9A-D9B0-4B18-A1CC-C6DF3D372E85}" presName="parTxOnly" presStyleLbl="node1" presStyleIdx="0" presStyleCnt="3">
        <dgm:presLayoutVars>
          <dgm:chMax val="0"/>
          <dgm:chPref val="0"/>
          <dgm:bulletEnabled val="1"/>
        </dgm:presLayoutVars>
      </dgm:prSet>
      <dgm:spPr/>
      <dgm:t>
        <a:bodyPr/>
        <a:lstStyle/>
        <a:p>
          <a:endParaRPr lang="en-US"/>
        </a:p>
      </dgm:t>
    </dgm:pt>
    <dgm:pt modelId="{1209EE3E-3B23-47E9-B428-D6BB564CC53A}" type="pres">
      <dgm:prSet presAssocID="{A03CC5C9-7B46-41B2-8B55-1BFB83CE6A44}" presName="parTxOnlySpace" presStyleCnt="0"/>
      <dgm:spPr/>
    </dgm:pt>
    <dgm:pt modelId="{4102E542-F754-4D19-BC1E-ADB74E073B80}" type="pres">
      <dgm:prSet presAssocID="{3AFFE7E2-3C4A-45EF-9D66-0EF1C85EEF50}" presName="parTxOnly" presStyleLbl="node1" presStyleIdx="1" presStyleCnt="3">
        <dgm:presLayoutVars>
          <dgm:chMax val="0"/>
          <dgm:chPref val="0"/>
          <dgm:bulletEnabled val="1"/>
        </dgm:presLayoutVars>
      </dgm:prSet>
      <dgm:spPr/>
      <dgm:t>
        <a:bodyPr/>
        <a:lstStyle/>
        <a:p>
          <a:endParaRPr lang="en-US"/>
        </a:p>
      </dgm:t>
    </dgm:pt>
    <dgm:pt modelId="{07F790C0-0EA0-4F66-9D29-5BCC9F19B1B3}" type="pres">
      <dgm:prSet presAssocID="{FB752047-4573-4C7B-82D7-B5FA322C9C1C}" presName="parTxOnlySpace" presStyleCnt="0"/>
      <dgm:spPr/>
    </dgm:pt>
    <dgm:pt modelId="{4CDD9DC0-289C-4880-816A-B8D53C6CB50F}" type="pres">
      <dgm:prSet presAssocID="{35BBF513-5636-44E8-8E42-6D00923476D8}" presName="parTxOnly" presStyleLbl="node1" presStyleIdx="2" presStyleCnt="3">
        <dgm:presLayoutVars>
          <dgm:chMax val="0"/>
          <dgm:chPref val="0"/>
          <dgm:bulletEnabled val="1"/>
        </dgm:presLayoutVars>
      </dgm:prSet>
      <dgm:spPr/>
      <dgm:t>
        <a:bodyPr/>
        <a:lstStyle/>
        <a:p>
          <a:endParaRPr lang="en-US"/>
        </a:p>
      </dgm:t>
    </dgm:pt>
  </dgm:ptLst>
  <dgm:cxnLst>
    <dgm:cxn modelId="{E19F7352-3729-48B8-82A3-A3CABE4217B3}" srcId="{77D74329-E544-4A06-8E9A-915DAC1EE1BA}" destId="{35BBF513-5636-44E8-8E42-6D00923476D8}" srcOrd="2" destOrd="0" parTransId="{DBB7E806-F80E-4060-9156-C0000BE5009E}" sibTransId="{8262BEEC-8526-4D80-86CC-32A967BCCA84}"/>
    <dgm:cxn modelId="{48492339-2936-44FC-982F-9A8B7F30312A}" type="presOf" srcId="{77D74329-E544-4A06-8E9A-915DAC1EE1BA}" destId="{5C40DF64-6BA8-49F6-84FA-B20E06ABAE30}" srcOrd="0" destOrd="0" presId="urn:microsoft.com/office/officeart/2005/8/layout/chevron1"/>
    <dgm:cxn modelId="{28300578-0761-496D-9821-7BEC95A3F6EB}" srcId="{77D74329-E544-4A06-8E9A-915DAC1EE1BA}" destId="{00499E9A-D9B0-4B18-A1CC-C6DF3D372E85}" srcOrd="0" destOrd="0" parTransId="{D1DAC460-5BE8-47A2-BA0C-84FA34F3F3D4}" sibTransId="{A03CC5C9-7B46-41B2-8B55-1BFB83CE6A44}"/>
    <dgm:cxn modelId="{57459B4B-1F04-4A3B-AFC7-51C78776213B}" type="presOf" srcId="{00499E9A-D9B0-4B18-A1CC-C6DF3D372E85}" destId="{ADD8F6AA-72D7-40F0-904E-8C7410C4F175}" srcOrd="0" destOrd="0" presId="urn:microsoft.com/office/officeart/2005/8/layout/chevron1"/>
    <dgm:cxn modelId="{72134B46-6DC5-4CE8-A50F-A0A90F50EE13}" type="presOf" srcId="{3AFFE7E2-3C4A-45EF-9D66-0EF1C85EEF50}" destId="{4102E542-F754-4D19-BC1E-ADB74E073B80}" srcOrd="0" destOrd="0" presId="urn:microsoft.com/office/officeart/2005/8/layout/chevron1"/>
    <dgm:cxn modelId="{69801643-A7B5-4877-9B03-0879F8EEBCAA}" srcId="{77D74329-E544-4A06-8E9A-915DAC1EE1BA}" destId="{3AFFE7E2-3C4A-45EF-9D66-0EF1C85EEF50}" srcOrd="1" destOrd="0" parTransId="{2EFF9AF1-E7E6-4839-B0F5-261A2965C8AC}" sibTransId="{FB752047-4573-4C7B-82D7-B5FA322C9C1C}"/>
    <dgm:cxn modelId="{B89C7E5B-0B6B-42D3-BAB7-542769D969EA}" type="presOf" srcId="{35BBF513-5636-44E8-8E42-6D00923476D8}" destId="{4CDD9DC0-289C-4880-816A-B8D53C6CB50F}" srcOrd="0" destOrd="0" presId="urn:microsoft.com/office/officeart/2005/8/layout/chevron1"/>
    <dgm:cxn modelId="{093F215A-B6CD-447F-A4E9-BE9DF3229542}" type="presParOf" srcId="{5C40DF64-6BA8-49F6-84FA-B20E06ABAE30}" destId="{ADD8F6AA-72D7-40F0-904E-8C7410C4F175}" srcOrd="0" destOrd="0" presId="urn:microsoft.com/office/officeart/2005/8/layout/chevron1"/>
    <dgm:cxn modelId="{C72D40DD-1BB5-41FE-A8EC-554C027A9981}" type="presParOf" srcId="{5C40DF64-6BA8-49F6-84FA-B20E06ABAE30}" destId="{1209EE3E-3B23-47E9-B428-D6BB564CC53A}" srcOrd="1" destOrd="0" presId="urn:microsoft.com/office/officeart/2005/8/layout/chevron1"/>
    <dgm:cxn modelId="{48640CB7-7898-4411-84D1-F58BDD656C75}" type="presParOf" srcId="{5C40DF64-6BA8-49F6-84FA-B20E06ABAE30}" destId="{4102E542-F754-4D19-BC1E-ADB74E073B80}" srcOrd="2" destOrd="0" presId="urn:microsoft.com/office/officeart/2005/8/layout/chevron1"/>
    <dgm:cxn modelId="{46248BAB-6FC4-4A66-93C0-B6C2358A215F}" type="presParOf" srcId="{5C40DF64-6BA8-49F6-84FA-B20E06ABAE30}" destId="{07F790C0-0EA0-4F66-9D29-5BCC9F19B1B3}" srcOrd="3" destOrd="0" presId="urn:microsoft.com/office/officeart/2005/8/layout/chevron1"/>
    <dgm:cxn modelId="{408CF618-3B0F-4FC1-8810-CA400B6903DA}" type="presParOf" srcId="{5C40DF64-6BA8-49F6-84FA-B20E06ABAE30}" destId="{4CDD9DC0-289C-4880-816A-B8D53C6CB50F}"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0CC9-3BD4-4D92-99B1-14BD0ECF1600}">
      <dsp:nvSpPr>
        <dsp:cNvPr id="0" name=""/>
        <dsp:cNvSpPr/>
      </dsp:nvSpPr>
      <dsp:spPr>
        <a:xfrm>
          <a:off x="0" y="7230"/>
          <a:ext cx="3103434" cy="2638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r>
            <a:rPr lang="en-US" sz="1100" kern="1200" dirty="0" smtClean="0"/>
            <a:t>Square-root Wavelet Density Estimation</a:t>
          </a:r>
          <a:endParaRPr lang="en-US" sz="1100" kern="1200" dirty="0"/>
        </a:p>
      </dsp:txBody>
      <dsp:txXfrm>
        <a:off x="12879" y="20109"/>
        <a:ext cx="3077676" cy="2380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0CC9-3BD4-4D92-99B1-14BD0ECF1600}">
      <dsp:nvSpPr>
        <dsp:cNvPr id="0" name=""/>
        <dsp:cNvSpPr/>
      </dsp:nvSpPr>
      <dsp:spPr>
        <a:xfrm>
          <a:off x="0" y="7230"/>
          <a:ext cx="3103434" cy="2638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r>
            <a:rPr lang="en-US" sz="1100" kern="1200" dirty="0" smtClean="0"/>
            <a:t>Square-root Wavelet Density Estimation</a:t>
          </a:r>
          <a:endParaRPr lang="en-US" sz="1100" kern="1200" dirty="0"/>
        </a:p>
      </dsp:txBody>
      <dsp:txXfrm>
        <a:off x="12879" y="20109"/>
        <a:ext cx="3077676" cy="2380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0CC9-3BD4-4D92-99B1-14BD0ECF1600}">
      <dsp:nvSpPr>
        <dsp:cNvPr id="0" name=""/>
        <dsp:cNvSpPr/>
      </dsp:nvSpPr>
      <dsp:spPr>
        <a:xfrm>
          <a:off x="0" y="7230"/>
          <a:ext cx="3103434" cy="2638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r>
            <a:rPr lang="en-US" sz="1100" kern="1200" dirty="0" smtClean="0"/>
            <a:t>MDL for </a:t>
          </a:r>
          <a:r>
            <a:rPr lang="en-US" sz="1100" kern="1200" dirty="0" err="1" smtClean="0"/>
            <a:t>sqWDE</a:t>
          </a:r>
          <a:r>
            <a:rPr lang="en-US" sz="1100" kern="1200" dirty="0" smtClean="0"/>
            <a:t> MRA Level Selection</a:t>
          </a:r>
          <a:endParaRPr lang="en-US" sz="1100" kern="1200" dirty="0"/>
        </a:p>
      </dsp:txBody>
      <dsp:txXfrm>
        <a:off x="12879" y="20109"/>
        <a:ext cx="3077676" cy="23807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0CC9-3BD4-4D92-99B1-14BD0ECF1600}">
      <dsp:nvSpPr>
        <dsp:cNvPr id="0" name=""/>
        <dsp:cNvSpPr/>
      </dsp:nvSpPr>
      <dsp:spPr>
        <a:xfrm>
          <a:off x="0" y="7230"/>
          <a:ext cx="3103434" cy="2638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r>
            <a:rPr lang="en-US" sz="1100" kern="1200" dirty="0" smtClean="0"/>
            <a:t>MDL for </a:t>
          </a:r>
          <a:r>
            <a:rPr lang="en-US" sz="1100" kern="1200" dirty="0" err="1" smtClean="0"/>
            <a:t>sqWDE</a:t>
          </a:r>
          <a:r>
            <a:rPr lang="en-US" sz="1100" kern="1200" dirty="0" smtClean="0"/>
            <a:t> MRA Level Selection</a:t>
          </a:r>
          <a:endParaRPr lang="en-US" sz="1100" kern="1200" dirty="0"/>
        </a:p>
      </dsp:txBody>
      <dsp:txXfrm>
        <a:off x="12879" y="20109"/>
        <a:ext cx="3077676" cy="23807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0CC9-3BD4-4D92-99B1-14BD0ECF1600}">
      <dsp:nvSpPr>
        <dsp:cNvPr id="0" name=""/>
        <dsp:cNvSpPr/>
      </dsp:nvSpPr>
      <dsp:spPr>
        <a:xfrm>
          <a:off x="0" y="7230"/>
          <a:ext cx="3103434" cy="2638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r>
            <a:rPr lang="en-US" sz="1100" kern="1200" dirty="0" smtClean="0"/>
            <a:t>MDL for </a:t>
          </a:r>
          <a:r>
            <a:rPr lang="en-US" sz="1100" kern="1200" dirty="0" err="1" smtClean="0"/>
            <a:t>sqWDE</a:t>
          </a:r>
          <a:r>
            <a:rPr lang="en-US" sz="1100" kern="1200" dirty="0" smtClean="0"/>
            <a:t> MRA Level Selection</a:t>
          </a:r>
          <a:endParaRPr lang="en-US" sz="1100" kern="1200" dirty="0"/>
        </a:p>
      </dsp:txBody>
      <dsp:txXfrm>
        <a:off x="12879" y="20109"/>
        <a:ext cx="3077676" cy="23807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0CC9-3BD4-4D92-99B1-14BD0ECF1600}">
      <dsp:nvSpPr>
        <dsp:cNvPr id="0" name=""/>
        <dsp:cNvSpPr/>
      </dsp:nvSpPr>
      <dsp:spPr>
        <a:xfrm>
          <a:off x="0" y="7230"/>
          <a:ext cx="3103434" cy="26383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r>
            <a:rPr lang="en-US" sz="1100" kern="1200" dirty="0" smtClean="0"/>
            <a:t>Maximum Likelihood Wavelet Density Estimation</a:t>
          </a:r>
          <a:endParaRPr lang="en-US" sz="1100" kern="1200" dirty="0"/>
        </a:p>
      </dsp:txBody>
      <dsp:txXfrm>
        <a:off x="12879" y="20109"/>
        <a:ext cx="3077676" cy="2380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0CC9-3BD4-4D92-99B1-14BD0ECF1600}">
      <dsp:nvSpPr>
        <dsp:cNvPr id="0" name=""/>
        <dsp:cNvSpPr/>
      </dsp:nvSpPr>
      <dsp:spPr>
        <a:xfrm>
          <a:off x="0" y="7230"/>
          <a:ext cx="3103434" cy="2638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r>
            <a:rPr lang="en-US" sz="1100" kern="1200" dirty="0" smtClean="0"/>
            <a:t>Shape Matching and Retrieval</a:t>
          </a:r>
          <a:endParaRPr lang="en-US" sz="1100" kern="1200" dirty="0"/>
        </a:p>
      </dsp:txBody>
      <dsp:txXfrm>
        <a:off x="12879" y="20109"/>
        <a:ext cx="3077676" cy="2380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0CC9-3BD4-4D92-99B1-14BD0ECF1600}">
      <dsp:nvSpPr>
        <dsp:cNvPr id="0" name=""/>
        <dsp:cNvSpPr/>
      </dsp:nvSpPr>
      <dsp:spPr>
        <a:xfrm>
          <a:off x="0" y="0"/>
          <a:ext cx="3103434" cy="2164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r" defTabSz="311150">
            <a:lnSpc>
              <a:spcPct val="90000"/>
            </a:lnSpc>
            <a:spcBef>
              <a:spcPct val="0"/>
            </a:spcBef>
            <a:spcAft>
              <a:spcPct val="35000"/>
            </a:spcAft>
          </a:pPr>
          <a:r>
            <a:rPr lang="en-US" sz="700" kern="1200" dirty="0" smtClean="0"/>
            <a:t>Shape Matching and Retrieval: Regularized Optimal Transport</a:t>
          </a:r>
          <a:endParaRPr lang="en-US" sz="700" kern="1200" dirty="0"/>
        </a:p>
      </dsp:txBody>
      <dsp:txXfrm>
        <a:off x="10566" y="10566"/>
        <a:ext cx="3082302" cy="1953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0CC9-3BD4-4D92-99B1-14BD0ECF1600}">
      <dsp:nvSpPr>
        <dsp:cNvPr id="0" name=""/>
        <dsp:cNvSpPr/>
      </dsp:nvSpPr>
      <dsp:spPr>
        <a:xfrm>
          <a:off x="0" y="0"/>
          <a:ext cx="3103434" cy="2164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r" defTabSz="311150">
            <a:lnSpc>
              <a:spcPct val="90000"/>
            </a:lnSpc>
            <a:spcBef>
              <a:spcPct val="0"/>
            </a:spcBef>
            <a:spcAft>
              <a:spcPct val="35000"/>
            </a:spcAft>
          </a:pPr>
          <a:r>
            <a:rPr lang="en-US" sz="700" kern="1200" dirty="0" smtClean="0"/>
            <a:t>Shape Matching and Retrieval: Regularized Optimal Transport</a:t>
          </a:r>
          <a:endParaRPr lang="en-US" sz="700" kern="1200" dirty="0"/>
        </a:p>
      </dsp:txBody>
      <dsp:txXfrm>
        <a:off x="10566" y="10566"/>
        <a:ext cx="3082302" cy="1953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1259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59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59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1259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Arial" charset="0"/>
              </a:defRPr>
            </a:lvl1pPr>
          </a:lstStyle>
          <a:p>
            <a:pPr>
              <a:defRPr/>
            </a:pPr>
            <a:fld id="{1ED37418-AB3F-4888-AF69-0DAF1FDABFB8}" type="slidenum">
              <a:rPr lang="en-US"/>
              <a:pPr>
                <a:defRPr/>
              </a:pPr>
              <a:t>‹#›</a:t>
            </a:fld>
            <a:endParaRPr lang="en-US"/>
          </a:p>
        </p:txBody>
      </p:sp>
    </p:spTree>
    <p:extLst>
      <p:ext uri="{BB962C8B-B14F-4D97-AF65-F5344CB8AC3E}">
        <p14:creationId xmlns:p14="http://schemas.microsoft.com/office/powerpoint/2010/main" val="33053658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en.wikipedia.org/wiki/Psychology"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en.wikipedia.org/wiki/Magnitude_(mathematics)" TargetMode="External"/><Relationship Id="rId4" Type="http://schemas.openxmlformats.org/officeDocument/2006/relationships/hyperlink" Target="http://en.wikipedia.org/wiki/Stimulus_(physiology)"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want</a:t>
            </a:r>
            <a:r>
              <a:rPr lang="en-US" baseline="0" dirty="0" smtClean="0"/>
              <a:t> to thank the organizing committee for inviting me to this great venue.  My talk to day will focus on THE GEOMETRY of orthogonal-series, square-root density estimators, with applications in computer vision and model selection.  I want make sure and acknowledge my collaborators in this area…</a:t>
            </a:r>
            <a:endParaRPr lang="en-US" dirty="0"/>
          </a:p>
        </p:txBody>
      </p:sp>
      <p:sp>
        <p:nvSpPr>
          <p:cNvPr id="4" name="Slide Number Placeholder 3"/>
          <p:cNvSpPr>
            <a:spLocks noGrp="1"/>
          </p:cNvSpPr>
          <p:nvPr>
            <p:ph type="sldNum" sz="quarter" idx="10"/>
          </p:nvPr>
        </p:nvSpPr>
        <p:spPr/>
        <p:txBody>
          <a:bodyPr/>
          <a:lstStyle/>
          <a:p>
            <a:fld id="{404592BD-A84E-44A3-8DF7-E6ED0C1DA784}" type="slidenum">
              <a:rPr lang="en-US" smtClean="0"/>
              <a:pPr/>
              <a:t>1</a:t>
            </a:fld>
            <a:endParaRPr lang="en-US" dirty="0"/>
          </a:p>
        </p:txBody>
      </p:sp>
    </p:spTree>
    <p:extLst>
      <p:ext uri="{BB962C8B-B14F-4D97-AF65-F5344CB8AC3E}">
        <p14:creationId xmlns:p14="http://schemas.microsoft.com/office/powerpoint/2010/main" val="2455167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can put the two ideas together of finding the permutation between coefficients and not allowing for large movements into the following objective.  So when matching two shapes you just create a the cost matrix for the linear assignment solver by taking the outer product between the coefficients and then tacking on lambda times the distance plenty matrix.  </a:t>
            </a:r>
          </a:p>
          <a:p>
            <a:r>
              <a:rPr lang="en-US" sz="1200" kern="1200" baseline="0" dirty="0" smtClean="0">
                <a:solidFill>
                  <a:schemeClr val="tx1"/>
                </a:solidFill>
                <a:latin typeface="+mn-lt"/>
                <a:ea typeface="+mn-ea"/>
                <a:cs typeface="+mn-cs"/>
              </a:rPr>
              <a:t>We use LAP solver by R. </a:t>
            </a:r>
            <a:r>
              <a:rPr lang="en-US" sz="1200" kern="1200" baseline="0" dirty="0" err="1" smtClean="0">
                <a:solidFill>
                  <a:schemeClr val="tx1"/>
                </a:solidFill>
                <a:latin typeface="+mn-lt"/>
                <a:ea typeface="+mn-ea"/>
                <a:cs typeface="+mn-cs"/>
              </a:rPr>
              <a:t>Jonker</a:t>
            </a:r>
            <a:r>
              <a:rPr lang="en-US" sz="1200" kern="1200" baseline="0" dirty="0" smtClean="0">
                <a:solidFill>
                  <a:schemeClr val="tx1"/>
                </a:solidFill>
                <a:latin typeface="+mn-lt"/>
                <a:ea typeface="+mn-ea"/>
                <a:cs typeface="+mn-cs"/>
              </a:rPr>
              <a:t> and A. </a:t>
            </a:r>
            <a:r>
              <a:rPr lang="en-US" sz="1200" kern="1200" baseline="0" dirty="0" err="1" smtClean="0">
                <a:solidFill>
                  <a:schemeClr val="tx1"/>
                </a:solidFill>
                <a:latin typeface="+mn-lt"/>
                <a:ea typeface="+mn-ea"/>
                <a:cs typeface="+mn-cs"/>
              </a:rPr>
              <a:t>Volgenant</a:t>
            </a:r>
            <a:r>
              <a:rPr lang="en-US" sz="1200"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12</a:t>
            </a:fld>
            <a:endParaRPr lang="en-US"/>
          </a:p>
        </p:txBody>
      </p:sp>
    </p:spTree>
    <p:extLst>
      <p:ext uri="{BB962C8B-B14F-4D97-AF65-F5344CB8AC3E}">
        <p14:creationId xmlns:p14="http://schemas.microsoft.com/office/powerpoint/2010/main" val="66045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pPr eaLnBrk="1" hangingPunct="1"/>
            <a:r>
              <a:rPr lang="en-US" smtClean="0"/>
              <a:t>Now we want to illustrate the effects of the lambda parameter.  Here we have two shapes estimated using the Haar basis.  We can see when the lambda is low, the soruce shape, beetle, is able completely transform itself to the target camel.  As lambda increases the sliding becomes more localized and one shape is not able to completely transform itself to the other.</a:t>
            </a:r>
          </a:p>
        </p:txBody>
      </p:sp>
      <p:sp>
        <p:nvSpPr>
          <p:cNvPr id="68612" name="Slide Number Placeholder 3"/>
          <p:cNvSpPr>
            <a:spLocks noGrp="1"/>
          </p:cNvSpPr>
          <p:nvPr>
            <p:ph type="sldNum" sz="quarter" idx="5"/>
          </p:nvPr>
        </p:nvSpPr>
        <p:spPr>
          <a:noFill/>
        </p:spPr>
        <p:txBody>
          <a:bodyPr/>
          <a:lstStyle/>
          <a:p>
            <a:fld id="{8A7A7EE8-5326-4E8A-9490-7E568ABFFDE0}" type="slidenum">
              <a:rPr lang="en-US" smtClean="0"/>
              <a:pPr/>
              <a:t>13</a:t>
            </a:fld>
            <a:endParaRPr lang="en-US" smtClean="0"/>
          </a:p>
        </p:txBody>
      </p:sp>
    </p:spTree>
    <p:extLst>
      <p:ext uri="{BB962C8B-B14F-4D97-AF65-F5344CB8AC3E}">
        <p14:creationId xmlns:p14="http://schemas.microsoft.com/office/powerpoint/2010/main" val="12353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r>
              <a:rPr lang="en-US" smtClean="0"/>
              <a:t>All of our preliminary work was with the Haar basis but this framework can be applied to of the other compactly support basis I showed earlier.  Here is an example of the deformations using a symlet basis.  </a:t>
            </a:r>
          </a:p>
        </p:txBody>
      </p:sp>
      <p:sp>
        <p:nvSpPr>
          <p:cNvPr id="69636" name="Slide Number Placeholder 3"/>
          <p:cNvSpPr>
            <a:spLocks noGrp="1"/>
          </p:cNvSpPr>
          <p:nvPr>
            <p:ph type="sldNum" sz="quarter" idx="5"/>
          </p:nvPr>
        </p:nvSpPr>
        <p:spPr>
          <a:noFill/>
        </p:spPr>
        <p:txBody>
          <a:bodyPr/>
          <a:lstStyle/>
          <a:p>
            <a:fld id="{847CCBE6-484E-428F-9318-F01D3F80D6BD}" type="slidenum">
              <a:rPr lang="en-US" smtClean="0"/>
              <a:pPr/>
              <a:t>14</a:t>
            </a:fld>
            <a:endParaRPr lang="en-US" smtClean="0"/>
          </a:p>
        </p:txBody>
      </p:sp>
    </p:spTree>
    <p:extLst>
      <p:ext uri="{BB962C8B-B14F-4D97-AF65-F5344CB8AC3E}">
        <p14:creationId xmlns:p14="http://schemas.microsoft.com/office/powerpoint/2010/main" val="1978576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pPr eaLnBrk="1" hangingPunct="1"/>
            <a:endParaRPr lang="en-US" dirty="0" smtClean="0"/>
          </a:p>
        </p:txBody>
      </p:sp>
      <p:sp>
        <p:nvSpPr>
          <p:cNvPr id="48132" name="Slide Number Placeholder 3"/>
          <p:cNvSpPr>
            <a:spLocks noGrp="1"/>
          </p:cNvSpPr>
          <p:nvPr>
            <p:ph type="sldNum" sz="quarter" idx="5"/>
          </p:nvPr>
        </p:nvSpPr>
        <p:spPr>
          <a:noFill/>
        </p:spPr>
        <p:txBody>
          <a:bodyPr/>
          <a:lstStyle/>
          <a:p>
            <a:fld id="{3DB9E415-3793-4364-BD68-2E705A854AF6}" type="slidenum">
              <a:rPr lang="en-US" smtClean="0"/>
              <a:pPr/>
              <a:t>15</a:t>
            </a:fld>
            <a:endParaRPr lang="en-US" smtClean="0"/>
          </a:p>
        </p:txBody>
      </p:sp>
    </p:spTree>
    <p:extLst>
      <p:ext uri="{BB962C8B-B14F-4D97-AF65-F5344CB8AC3E}">
        <p14:creationId xmlns:p14="http://schemas.microsoft.com/office/powerpoint/2010/main" val="293720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number of shapes from multiple shape categories</a:t>
            </a:r>
          </a:p>
          <a:p>
            <a:endParaRPr lang="en-US" baseline="0" dirty="0" smtClean="0"/>
          </a:p>
          <a:p>
            <a:r>
              <a:rPr lang="en-US" baseline="0" dirty="0" smtClean="0"/>
              <a:t>	The mean density of each class is computed using a random subset of the associated densities in each class. </a:t>
            </a:r>
          </a:p>
          <a:p>
            <a:endParaRPr lang="en-US" baseline="0" dirty="0" smtClean="0"/>
          </a:p>
          <a:p>
            <a:r>
              <a:rPr lang="en-US" baseline="0" dirty="0" smtClean="0"/>
              <a:t>Given a query shape </a:t>
            </a:r>
          </a:p>
          <a:p>
            <a:endParaRPr lang="en-US" baseline="0" dirty="0" smtClean="0"/>
          </a:p>
          <a:p>
            <a:r>
              <a:rPr lang="en-US" baseline="0" dirty="0" smtClean="0"/>
              <a:t>	We estimate its wavelet density </a:t>
            </a:r>
          </a:p>
          <a:p>
            <a:endParaRPr lang="en-US" baseline="0" dirty="0" smtClean="0"/>
          </a:p>
          <a:p>
            <a:r>
              <a:rPr lang="en-US" baseline="0" dirty="0" smtClean="0"/>
              <a:t>	Then we compute the distance from the query shape density to each of the class mean densities using the closed-form distance on the </a:t>
            </a:r>
            <a:r>
              <a:rPr lang="en-US" baseline="0" dirty="0" err="1" smtClean="0"/>
              <a:t>hypersphere</a:t>
            </a:r>
            <a:r>
              <a:rPr lang="en-US" baseline="0" dirty="0" smtClean="0"/>
              <a:t>.</a:t>
            </a:r>
          </a:p>
          <a:p>
            <a:endParaRPr lang="en-US" baseline="0" dirty="0" smtClean="0"/>
          </a:p>
          <a:p>
            <a:r>
              <a:rPr lang="en-US" baseline="0" dirty="0" smtClean="0"/>
              <a:t>The closed form distance is the inverse cosine of the inner product between the mean shape and the query shape.</a:t>
            </a:r>
          </a:p>
          <a:p>
            <a:endParaRPr lang="en-US" baseline="0" dirty="0" smtClean="0"/>
          </a:p>
          <a:p>
            <a:r>
              <a:rPr lang="en-US" baseline="0" dirty="0" smtClean="0"/>
              <a:t>The query shape belongs to the class with the minimum distance</a:t>
            </a:r>
          </a:p>
          <a:p>
            <a:endParaRPr lang="en-US" baseline="0" dirty="0" smtClean="0"/>
          </a:p>
          <a:p>
            <a:r>
              <a:rPr lang="en-US" baseline="0" dirty="0" smtClean="0"/>
              <a:t>A key point to note is that all our analysis is taking place intrinsically on the manifold of our shape representation an advantage over methods that decouple representation and matching.</a:t>
            </a:r>
          </a:p>
          <a:p>
            <a:endParaRPr lang="en-US" baseline="0" dirty="0" smtClean="0"/>
          </a:p>
          <a:p>
            <a:r>
              <a:rPr lang="en-US" b="1" baseline="0" dirty="0" smtClean="0"/>
              <a:t>We chose to validate our shape matching approach using the popular mpeg 7 shape 1 part b database.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7D156D7-1F73-4C55-A011-651FEE1C2D70}" type="slidenum">
              <a:rPr lang="en-US" smtClean="0"/>
              <a:t>16</a:t>
            </a:fld>
            <a:endParaRPr lang="en-US"/>
          </a:p>
        </p:txBody>
      </p:sp>
    </p:spTree>
    <p:extLst>
      <p:ext uri="{BB962C8B-B14F-4D97-AF65-F5344CB8AC3E}">
        <p14:creationId xmlns:p14="http://schemas.microsoft.com/office/powerpoint/2010/main" val="775320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see the box</a:t>
            </a:r>
            <a:r>
              <a:rPr lang="en-US" baseline="0" dirty="0" smtClean="0"/>
              <a:t> plot obtained from our implementation on the MPEG 7 data set</a:t>
            </a:r>
          </a:p>
          <a:p>
            <a:endParaRPr lang="en-US" baseline="0" dirty="0" smtClean="0"/>
          </a:p>
          <a:p>
            <a:r>
              <a:rPr lang="en-US" dirty="0" smtClean="0"/>
              <a:t>The x-axis shows the number of shape</a:t>
            </a:r>
            <a:r>
              <a:rPr lang="en-US" baseline="0" dirty="0" smtClean="0"/>
              <a:t> densities</a:t>
            </a:r>
            <a:r>
              <a:rPr lang="en-US" dirty="0" smtClean="0"/>
              <a:t> used to calculate the mean shape</a:t>
            </a:r>
            <a:r>
              <a:rPr lang="en-US" baseline="0" dirty="0" smtClean="0"/>
              <a:t> density.</a:t>
            </a:r>
            <a:endParaRPr lang="en-US" dirty="0" smtClean="0"/>
          </a:p>
          <a:p>
            <a:endParaRPr lang="en-US" dirty="0" smtClean="0"/>
          </a:p>
          <a:p>
            <a:r>
              <a:rPr lang="en-US" dirty="0" smtClean="0"/>
              <a:t>The y-axis denotes</a:t>
            </a:r>
            <a:r>
              <a:rPr lang="en-US" baseline="0" dirty="0" smtClean="0"/>
              <a:t> the classification accuracy.</a:t>
            </a:r>
          </a:p>
          <a:p>
            <a:endParaRPr lang="en-US" dirty="0" smtClean="0"/>
          </a:p>
          <a:p>
            <a:r>
              <a:rPr lang="en-US" dirty="0" smtClean="0"/>
              <a:t>Notice</a:t>
            </a:r>
            <a:r>
              <a:rPr lang="en-US" baseline="0" dirty="0" smtClean="0"/>
              <a:t> that our peak accuracy was just above 97% with 20 shapes used to calculate the mean.</a:t>
            </a:r>
          </a:p>
          <a:p>
            <a:endParaRPr lang="en-US" baseline="0" dirty="0" smtClean="0"/>
          </a:p>
          <a:p>
            <a:r>
              <a:rPr lang="en-US" baseline="0" dirty="0" smtClean="0"/>
              <a:t>As you move along the x-axis, even with 10 shapes used to calculate the mean we still achieved a 95% classification accuracy.</a:t>
            </a:r>
          </a:p>
          <a:p>
            <a:endParaRPr lang="en-US" baseline="0" dirty="0" smtClean="0"/>
          </a:p>
          <a:p>
            <a:r>
              <a:rPr lang="en-US" baseline="0" dirty="0" smtClean="0"/>
              <a:t>Once can also see that the variability in the accuracies for each number of shapes was small, which confirms the robustness of the proposed approach.</a:t>
            </a:r>
          </a:p>
          <a:p>
            <a:endParaRPr lang="en-US" baseline="0" dirty="0" smtClean="0"/>
          </a:p>
          <a:p>
            <a:r>
              <a:rPr lang="en-US" baseline="0" dirty="0" smtClean="0"/>
              <a:t>So where does our method stand in comparison to the state of the art?</a:t>
            </a:r>
            <a:endParaRPr lang="en-US" dirty="0"/>
          </a:p>
        </p:txBody>
      </p:sp>
      <p:sp>
        <p:nvSpPr>
          <p:cNvPr id="4" name="Slide Number Placeholder 3"/>
          <p:cNvSpPr>
            <a:spLocks noGrp="1"/>
          </p:cNvSpPr>
          <p:nvPr>
            <p:ph type="sldNum" sz="quarter" idx="10"/>
          </p:nvPr>
        </p:nvSpPr>
        <p:spPr/>
        <p:txBody>
          <a:bodyPr/>
          <a:lstStyle/>
          <a:p>
            <a:fld id="{27D156D7-1F73-4C55-A011-651FEE1C2D70}" type="slidenum">
              <a:rPr lang="en-US" smtClean="0"/>
              <a:t>17</a:t>
            </a:fld>
            <a:endParaRPr lang="en-US"/>
          </a:p>
        </p:txBody>
      </p:sp>
    </p:spTree>
    <p:extLst>
      <p:ext uri="{BB962C8B-B14F-4D97-AF65-F5344CB8AC3E}">
        <p14:creationId xmlns:p14="http://schemas.microsoft.com/office/powerpoint/2010/main" val="1182820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32500" lnSpcReduction="20000"/>
          </a:bodyPr>
          <a:lstStyle/>
          <a:p>
            <a:pPr eaLnBrk="1" hangingPunct="1">
              <a:buFont typeface="Arial" pitchFamily="34" charset="0"/>
              <a:buChar char="•"/>
              <a:defRPr/>
            </a:pPr>
            <a:r>
              <a:rPr lang="en-US" dirty="0" smtClean="0"/>
              <a:t>Some</a:t>
            </a:r>
            <a:r>
              <a:rPr lang="en-US" baseline="0" dirty="0" smtClean="0"/>
              <a:t> competing methods are shown here and all achieved greater than 85% accuracy.</a:t>
            </a:r>
          </a:p>
          <a:p>
            <a:pPr eaLnBrk="1" hangingPunct="1">
              <a:buFont typeface="Arial" pitchFamily="34" charset="0"/>
              <a:buChar char="•"/>
              <a:defRPr/>
            </a:pPr>
            <a:endParaRPr lang="en-US" baseline="0" dirty="0" smtClean="0"/>
          </a:p>
          <a:p>
            <a:pPr eaLnBrk="1" hangingPunct="1">
              <a:buFont typeface="Arial" pitchFamily="34" charset="0"/>
              <a:buChar char="•"/>
              <a:defRPr/>
            </a:pPr>
            <a:r>
              <a:rPr lang="en-US" baseline="0" dirty="0" smtClean="0"/>
              <a:t>All of the methods use the bull’s eye criterion to evaluate their methods</a:t>
            </a:r>
          </a:p>
          <a:p>
            <a:pPr lvl="1" eaLnBrk="1" hangingPunct="1">
              <a:buFont typeface="Arial" pitchFamily="34" charset="0"/>
              <a:buChar char="•"/>
              <a:defRPr/>
            </a:pPr>
            <a:endParaRPr lang="en-US" baseline="0" dirty="0" smtClean="0"/>
          </a:p>
          <a:p>
            <a:pPr lvl="1" eaLnBrk="1" hangingPunct="1">
              <a:buFont typeface="Arial" pitchFamily="34" charset="0"/>
              <a:buChar char="•"/>
              <a:defRPr/>
            </a:pPr>
            <a:r>
              <a:rPr lang="en-US" baseline="0" dirty="0" smtClean="0"/>
              <a:t> In the bull’s eye criterion a shape is presented as a query and the total number of correct matches out of the top 40 matches are used as the score. </a:t>
            </a:r>
          </a:p>
          <a:p>
            <a:pPr lvl="1" eaLnBrk="1" hangingPunct="1">
              <a:buFont typeface="Arial" pitchFamily="34" charset="0"/>
              <a:buChar char="•"/>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 </a:t>
            </a:r>
            <a:r>
              <a:rPr lang="en-US" sz="1200" b="0" i="0" kern="1200" dirty="0" smtClean="0">
                <a:solidFill>
                  <a:schemeClr val="tx1"/>
                </a:solidFill>
                <a:effectLst/>
                <a:latin typeface="+mn-lt"/>
                <a:ea typeface="+mn-ea"/>
                <a:cs typeface="+mn-cs"/>
              </a:rPr>
              <a:t>Our method one the other hand uses the similarit</a:t>
            </a:r>
            <a:r>
              <a:rPr lang="en-US" sz="1200" b="0" i="0" kern="1200" baseline="0" dirty="0" smtClean="0">
                <a:solidFill>
                  <a:schemeClr val="tx1"/>
                </a:solidFill>
                <a:effectLst/>
                <a:latin typeface="+mn-lt"/>
                <a:ea typeface="+mn-ea"/>
                <a:cs typeface="+mn-cs"/>
              </a:rPr>
              <a:t>y metric on the space and classifies the shape as being in the class or not.</a:t>
            </a:r>
            <a:endParaRPr lang="en-US" dirty="0" smtClean="0">
              <a:latin typeface="+mn-lt"/>
              <a:cs typeface="+mn-cs"/>
            </a:endParaRPr>
          </a:p>
          <a:p>
            <a:pPr lvl="0" eaLnBrk="1" hangingPunct="1">
              <a:buFont typeface="Arial" pitchFamily="34" charset="0"/>
              <a:buChar char="•"/>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a:t>
            </a:r>
            <a:endParaRPr lang="en-US" baseline="0" dirty="0" smtClean="0"/>
          </a:p>
          <a:p>
            <a:pPr lvl="0" eaLnBrk="1" hangingPunct="1">
              <a:buFont typeface="Arial" pitchFamily="34" charset="0"/>
              <a:buNone/>
              <a:defRPr/>
            </a:pPr>
            <a:endParaRPr lang="en-US" baseline="0" dirty="0" smtClean="0"/>
          </a:p>
          <a:p>
            <a:pPr lvl="0" eaLnBrk="1" hangingPunct="1">
              <a:buFont typeface="Arial" pitchFamily="34" charset="0"/>
              <a:buNone/>
              <a:defRPr/>
            </a:pPr>
            <a:r>
              <a:rPr lang="en-US" baseline="0" dirty="0" smtClean="0"/>
              <a:t> The competing methods lose descriptive power by not by allowing arbitrary shape topologies and unconstrained point sets cardinalities.</a:t>
            </a:r>
          </a:p>
          <a:p>
            <a:pPr lvl="0" eaLnBrk="1" hangingPunct="1">
              <a:buFont typeface="Arial" pitchFamily="34" charset="0"/>
              <a:buNone/>
              <a:defRPr/>
            </a:pPr>
            <a:r>
              <a:rPr lang="en-US" baseline="0" dirty="0" smtClean="0"/>
              <a:t>	</a:t>
            </a:r>
          </a:p>
          <a:p>
            <a:pPr lvl="0" eaLnBrk="1" hangingPunct="1">
              <a:buFont typeface="Arial" pitchFamily="34" charset="0"/>
              <a:buNone/>
              <a:defRPr/>
            </a:pPr>
            <a:r>
              <a:rPr lang="en-US" baseline="0" dirty="0" smtClean="0"/>
              <a:t>	In </a:t>
            </a:r>
            <a:r>
              <a:rPr lang="en-US" b="1" baseline="0" dirty="0" err="1" smtClean="0"/>
              <a:t>Heirarchichal</a:t>
            </a:r>
            <a:r>
              <a:rPr lang="en-US" b="1" baseline="0" dirty="0" smtClean="0"/>
              <a:t> </a:t>
            </a:r>
            <a:r>
              <a:rPr lang="en-US" b="1" baseline="0" dirty="0" err="1" smtClean="0"/>
              <a:t>procrustes</a:t>
            </a:r>
            <a:r>
              <a:rPr lang="en-US" b="1" baseline="0" dirty="0" smtClean="0"/>
              <a:t> </a:t>
            </a:r>
            <a:r>
              <a:rPr lang="en-US" b="0" baseline="0" dirty="0" smtClean="0"/>
              <a:t> from McNeill shapes, are represented by N =100 ordered points taken at equal intervals along the shape’s boundary. </a:t>
            </a:r>
          </a:p>
          <a:p>
            <a:pPr lvl="0" eaLnBrk="1" hangingPunct="1">
              <a:buFont typeface="Arial" pitchFamily="34" charset="0"/>
              <a:buNone/>
              <a:defRPr/>
            </a:pPr>
            <a:endParaRPr lang="en-US" b="0" baseline="0" dirty="0" smtClean="0"/>
          </a:p>
          <a:p>
            <a:pPr lvl="0" eaLnBrk="1" hangingPunct="1">
              <a:buFont typeface="Arial" pitchFamily="34" charset="0"/>
              <a:buNone/>
              <a:defRPr/>
            </a:pPr>
            <a:r>
              <a:rPr lang="en-US" b="0" baseline="0" dirty="0" smtClean="0"/>
              <a:t>	In </a:t>
            </a:r>
            <a:r>
              <a:rPr lang="en-US" b="1" baseline="0" dirty="0" smtClean="0"/>
              <a:t>Shape trees  </a:t>
            </a:r>
            <a:r>
              <a:rPr lang="en-US" b="0" baseline="0" dirty="0" smtClean="0"/>
              <a:t>from Schwartz, </a:t>
            </a:r>
            <a:r>
              <a:rPr lang="en-US" dirty="0" smtClean="0">
                <a:latin typeface="+mn-lt"/>
                <a:cs typeface="+mn-cs"/>
              </a:rPr>
              <a:t>matching shapes is based on a hierarchical description of their boundaries, Typical implementations only use 50 to 100 sample points per curve.</a:t>
            </a:r>
            <a:r>
              <a:rPr lang="en-US" b="0" baseline="0" dirty="0" smtClean="0"/>
              <a:t>	</a:t>
            </a:r>
          </a:p>
          <a:p>
            <a:pPr lvl="0" eaLnBrk="1" hangingPunct="1">
              <a:buFont typeface="Arial" pitchFamily="34" charset="0"/>
              <a:buNone/>
              <a:defRPr/>
            </a:pPr>
            <a:endParaRPr lang="en-US" b="0" baseline="0" dirty="0" smtClean="0"/>
          </a:p>
          <a:p>
            <a:pPr lvl="0" eaLnBrk="1" hangingPunct="1">
              <a:buFont typeface="Arial" pitchFamily="34" charset="0"/>
              <a:buNone/>
              <a:defRPr/>
            </a:pPr>
            <a:r>
              <a:rPr lang="en-US" baseline="0" dirty="0" smtClean="0"/>
              <a:t> In </a:t>
            </a:r>
            <a:r>
              <a:rPr lang="en-US" b="1" baseline="0" dirty="0" smtClean="0"/>
              <a:t>spectral matching </a:t>
            </a:r>
            <a:r>
              <a:rPr lang="en-US" b="0" baseline="0" dirty="0" smtClean="0"/>
              <a:t>and </a:t>
            </a:r>
            <a:r>
              <a:rPr lang="en-US" b="1" baseline="0" dirty="0" smtClean="0"/>
              <a:t> Affinity learning on Tensor product graphs </a:t>
            </a:r>
            <a:r>
              <a:rPr lang="en-US" b="0" baseline="0" dirty="0" smtClean="0"/>
              <a:t>they req</a:t>
            </a:r>
            <a:r>
              <a:rPr lang="en-US" baseline="0" dirty="0" smtClean="0"/>
              <a:t>uired one to build an </a:t>
            </a:r>
            <a:r>
              <a:rPr lang="en-US" baseline="0" dirty="0" err="1" smtClean="0"/>
              <a:t>NxN</a:t>
            </a:r>
            <a:r>
              <a:rPr lang="en-US" baseline="0" dirty="0" smtClean="0"/>
              <a:t> graph over the database of N shapes to encode nearest neighbor information. </a:t>
            </a:r>
          </a:p>
          <a:p>
            <a:pPr lvl="1" eaLnBrk="1" hangingPunct="1">
              <a:buFont typeface="Arial" pitchFamily="34" charset="0"/>
              <a:buChar char="•"/>
              <a:defRPr/>
            </a:pPr>
            <a:endParaRPr lang="en-US" baseline="0" dirty="0" smtClean="0"/>
          </a:p>
          <a:p>
            <a:pPr lvl="1" eaLnBrk="1" hangingPunct="1">
              <a:buFont typeface="Arial" pitchFamily="34" charset="0"/>
              <a:buChar char="•"/>
              <a:defRPr/>
            </a:pPr>
            <a:r>
              <a:rPr lang="en-US" baseline="0" dirty="0" smtClean="0"/>
              <a:t>These method won’t scale well for large query applications.</a:t>
            </a:r>
          </a:p>
          <a:p>
            <a:pPr lvl="1" eaLnBrk="1" hangingPunct="1">
              <a:buFont typeface="Arial" pitchFamily="34" charset="0"/>
              <a:buChar char="•"/>
              <a:defRPr/>
            </a:pPr>
            <a:endParaRPr lang="en-US" baseline="0" dirty="0" smtClean="0"/>
          </a:p>
          <a:p>
            <a:pPr lvl="1" eaLnBrk="1" hangingPunct="1">
              <a:buFont typeface="Arial" pitchFamily="34" charset="0"/>
              <a:buNone/>
              <a:defRPr/>
            </a:pPr>
            <a:r>
              <a:rPr lang="en-US" baseline="0" dirty="0" smtClean="0"/>
              <a:t> All of the methods proved to be accurate</a:t>
            </a:r>
          </a:p>
          <a:p>
            <a:pPr lvl="1" eaLnBrk="1" hangingPunct="1">
              <a:buFont typeface="Arial" pitchFamily="34" charset="0"/>
              <a:buNone/>
              <a:defRPr/>
            </a:pPr>
            <a:endParaRPr lang="en-US" b="0" baseline="0" dirty="0" smtClean="0"/>
          </a:p>
          <a:p>
            <a:pPr lvl="1" eaLnBrk="1" hangingPunct="1">
              <a:buFont typeface="Arial" pitchFamily="34" charset="0"/>
              <a:buNone/>
              <a:defRPr/>
            </a:pPr>
            <a:r>
              <a:rPr lang="en-US" b="1" baseline="0" dirty="0" smtClean="0"/>
              <a:t>With the comparison to the state of the art complete we </a:t>
            </a:r>
            <a:r>
              <a:rPr lang="en-US" b="1" baseline="0" dirty="0" err="1" smtClean="0"/>
              <a:t>racap</a:t>
            </a:r>
            <a:r>
              <a:rPr lang="en-US" b="1" baseline="0" dirty="0" smtClean="0"/>
              <a:t> the highlights of our shape matching approach.</a:t>
            </a:r>
          </a:p>
          <a:p>
            <a:pPr lvl="1" eaLnBrk="1" hangingPunct="1">
              <a:buFont typeface="Arial" pitchFamily="34" charset="0"/>
              <a:buChar char="•"/>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a:t>
            </a:r>
          </a:p>
          <a:p>
            <a:pPr eaLnBrk="1" hangingPunct="1">
              <a:buFont typeface="Arial" pitchFamily="34" charset="0"/>
              <a:buChar char="•"/>
              <a:defRPr/>
            </a:pPr>
            <a:endParaRPr lang="en-US" dirty="0" smtClean="0"/>
          </a:p>
          <a:p>
            <a:pPr eaLnBrk="1" hangingPunct="1">
              <a:buFont typeface="Arial" pitchFamily="34" charset="0"/>
              <a:buChar char="•"/>
              <a:defRPr/>
            </a:pPr>
            <a:r>
              <a:rPr lang="en-US" dirty="0" smtClean="0"/>
              <a:t>Shape-trees: </a:t>
            </a:r>
            <a:r>
              <a:rPr lang="en-US" dirty="0" smtClean="0">
                <a:latin typeface="+mn-lt"/>
                <a:cs typeface="+mn-cs"/>
              </a:rPr>
              <a:t>matching shapes based on a hierarchical description of their boundaries.  Matching proceeds by forming binary tree on contour points by breaking into end-points and mid-point (node stores the location of a midpoint relative to the endpoints). Uses dynamic programming procedure to match trees (takes O(nm</a:t>
            </a:r>
            <a:r>
              <a:rPr lang="en-US" baseline="30000" dirty="0" smtClean="0">
                <a:latin typeface="+mn-lt"/>
                <a:cs typeface="+mn-cs"/>
              </a:rPr>
              <a:t>3</a:t>
            </a:r>
            <a:r>
              <a:rPr lang="en-US" dirty="0" smtClean="0">
                <a:latin typeface="+mn-lt"/>
                <a:cs typeface="+mn-cs"/>
              </a:rPr>
              <a:t>) time overall, where n is points in first curve and m is the points in the second curve where you are trying to match).  Typical implementations only use 50 to 100 sample points per curve.  Sometimes form 2 to 4 shape trees if there are bad sub-curve matches and pick the best.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a:t>
            </a:r>
          </a:p>
          <a:p>
            <a:pPr eaLnBrk="1" hangingPunct="1">
              <a:buFont typeface="Arial" pitchFamily="34" charset="0"/>
              <a:buChar char="•"/>
              <a:defRPr/>
            </a:pPr>
            <a:r>
              <a:rPr lang="en-US" dirty="0" err="1" smtClean="0">
                <a:latin typeface="+mn-lt"/>
                <a:cs typeface="+mn-cs"/>
              </a:rPr>
              <a:t>Egozi’s</a:t>
            </a:r>
            <a:r>
              <a:rPr lang="en-US" dirty="0" smtClean="0">
                <a:latin typeface="+mn-lt"/>
                <a:cs typeface="+mn-cs"/>
              </a:rPr>
              <a:t> Spectral matching and meta</a:t>
            </a:r>
            <a:r>
              <a:rPr lang="en-US" baseline="0" dirty="0" smtClean="0">
                <a:latin typeface="+mn-lt"/>
                <a:cs typeface="+mn-cs"/>
              </a:rPr>
              <a:t> similarity, Shapes were represented by discrete curves of which the points were ordered. The authors present a shape matching scheme that combines Local Shape Descriptors and global shape constraints using pairwise geometric similarities. They base their affinity measure on purely geometric measures. The shape matching method can be applied with any combination of shape descriptors and geometric distance measures. The inner-distance shape context and inner shape geodesic distances were used as shape descriptors. </a:t>
            </a:r>
          </a:p>
          <a:p>
            <a:pPr eaLnBrk="1" hangingPunct="1">
              <a:buFont typeface="Arial" pitchFamily="34" charset="0"/>
              <a:buChar char="•"/>
              <a:defRPr/>
            </a:pPr>
            <a:r>
              <a:rPr lang="en-US" baseline="0" dirty="0" smtClean="0">
                <a:latin typeface="+mn-lt"/>
                <a:cs typeface="+mn-cs"/>
              </a:rPr>
              <a:t>The meta shape similarity does not propagate similarities on the graph but compares local graph structures as an intrinsic similarity measure. </a:t>
            </a:r>
            <a:endParaRPr lang="en-US" dirty="0" smtClean="0">
              <a:latin typeface="+mn-lt"/>
              <a:cs typeface="+mn-cs"/>
            </a:endParaRPr>
          </a:p>
          <a:p>
            <a:pPr eaLnBrk="1" hangingPunct="1">
              <a:buFont typeface="Arial" pitchFamily="34" charset="0"/>
              <a:buChar char="•"/>
              <a:defRPr/>
            </a:pPr>
            <a:endParaRPr lang="en-US" dirty="0" smtClean="0">
              <a:latin typeface="+mn-lt"/>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a:t>
            </a:r>
          </a:p>
          <a:p>
            <a:pPr eaLnBrk="1" hangingPunct="1">
              <a:buFont typeface="Arial" pitchFamily="34" charset="0"/>
              <a:buChar char="•"/>
              <a:defRPr/>
            </a:pPr>
            <a:endParaRPr lang="en-US" dirty="0" smtClean="0">
              <a:latin typeface="+mn-lt"/>
              <a:cs typeface="+mn-cs"/>
            </a:endParaRPr>
          </a:p>
          <a:p>
            <a:pPr eaLnBrk="1" hangingPunct="1">
              <a:buFont typeface="Arial" pitchFamily="34" charset="0"/>
              <a:buChar char="•"/>
              <a:defRPr/>
            </a:pPr>
            <a:endParaRPr lang="en-US" dirty="0" smtClean="0">
              <a:latin typeface="+mn-lt"/>
              <a:cs typeface="+mn-cs"/>
            </a:endParaRPr>
          </a:p>
          <a:p>
            <a:pPr eaLnBrk="1" hangingPunct="1">
              <a:buFont typeface="Arial" pitchFamily="34" charset="0"/>
              <a:buChar char="•"/>
              <a:defRPr/>
            </a:pPr>
            <a:r>
              <a:rPr lang="en-US" dirty="0" smtClean="0">
                <a:latin typeface="+mn-lt"/>
                <a:cs typeface="+mn-cs"/>
              </a:rPr>
              <a:t>Hierarchical </a:t>
            </a:r>
            <a:r>
              <a:rPr lang="en-US" dirty="0" err="1" smtClean="0">
                <a:latin typeface="+mn-lt"/>
                <a:cs typeface="+mn-cs"/>
              </a:rPr>
              <a:t>Procrustes</a:t>
            </a:r>
            <a:r>
              <a:rPr lang="en-US" dirty="0" smtClean="0">
                <a:latin typeface="+mn-lt"/>
                <a:cs typeface="+mn-cs"/>
              </a:rPr>
              <a:t> -- matching progressively smaller boundary segments. Longer segments that have already been matched provide initial matches for the shorter segments, which can then slide and stretch/contract in order to find the best matches at this smaller scale.  Find correspondence between point sets assuming cyclic ordering of points.  Chop up curve into segments of different lengths all totaling 100.  Compute match of current segment to other shape’s segments using </a:t>
            </a:r>
            <a:r>
              <a:rPr lang="en-US" dirty="0" err="1" smtClean="0">
                <a:latin typeface="+mn-lt"/>
                <a:cs typeface="+mn-cs"/>
              </a:rPr>
              <a:t>Procustus</a:t>
            </a:r>
            <a:r>
              <a:rPr lang="en-US" dirty="0" smtClean="0">
                <a:latin typeface="+mn-lt"/>
                <a:cs typeface="+mn-cs"/>
              </a:rPr>
              <a:t> distances (PD).  At next level use match from previous level, to initialize.</a:t>
            </a:r>
          </a:p>
          <a:p>
            <a:pPr eaLnBrk="1" hangingPunct="1">
              <a:buFont typeface="Arial" pitchFamily="34" charset="0"/>
              <a:buChar char="•"/>
              <a:defRPr/>
            </a:pPr>
            <a:endParaRPr lang="en-US" dirty="0" smtClean="0">
              <a:latin typeface="+mn-lt"/>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a:t>
            </a:r>
          </a:p>
          <a:p>
            <a:pPr eaLnBrk="1" hangingPunct="1">
              <a:buFont typeface="Arial" pitchFamily="34" charset="0"/>
              <a:buChar char="•"/>
              <a:defRPr/>
            </a:pPr>
            <a:endParaRPr lang="en-US" dirty="0" smtClean="0">
              <a:latin typeface="+mn-lt"/>
              <a:cs typeface="+mn-cs"/>
            </a:endParaRPr>
          </a:p>
          <a:p>
            <a:r>
              <a:rPr lang="en-US" sz="1200" b="0" i="0" kern="1200" dirty="0" smtClean="0">
                <a:solidFill>
                  <a:schemeClr val="tx1"/>
                </a:solidFill>
                <a:effectLst/>
                <a:latin typeface="+mn-lt"/>
                <a:ea typeface="+mn-ea"/>
                <a:cs typeface="+mn-cs"/>
              </a:rPr>
              <a:t>Yang and </a:t>
            </a:r>
            <a:r>
              <a:rPr lang="en-US" sz="1200" b="0" i="0" kern="1200" dirty="0" err="1" smtClean="0">
                <a:solidFill>
                  <a:schemeClr val="tx1"/>
                </a:solidFill>
                <a:effectLst/>
                <a:latin typeface="+mn-lt"/>
                <a:ea typeface="+mn-ea"/>
                <a:cs typeface="+mn-cs"/>
              </a:rPr>
              <a:t>Latecki’s</a:t>
            </a:r>
            <a:r>
              <a:rPr lang="en-US" sz="1200" b="0" i="0" kern="1200" dirty="0" smtClean="0">
                <a:solidFill>
                  <a:schemeClr val="tx1"/>
                </a:solidFill>
                <a:effectLst/>
                <a:latin typeface="+mn-lt"/>
                <a:ea typeface="+mn-ea"/>
                <a:cs typeface="+mn-cs"/>
              </a:rPr>
              <a:t> method begins with the creation of a weighted graph determined by the initial pairwise similarity values. They construct a tensor product graph and propagate the similarity information on this TPG  using a graph diffusion process. The TPG allows them to obtain higher order similarity information. They however develop a method of extracting the information from this TPG and actually do the computations on the original graph which saves computational time.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their implementation they used the Aspect Shape context (ASC) and Articulated Invariant Representation (AIR) as the input pairwise distance measure.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Aspect Shape context (ASC) : The</a:t>
            </a:r>
            <a:r>
              <a:rPr lang="en-US" sz="1200" b="0" i="0" kern="1200" baseline="0" dirty="0" smtClean="0">
                <a:solidFill>
                  <a:schemeClr val="tx1"/>
                </a:solidFill>
                <a:effectLst/>
                <a:latin typeface="+mn-lt"/>
                <a:ea typeface="+mn-ea"/>
                <a:cs typeface="+mn-cs"/>
              </a:rPr>
              <a:t>y embedded a 2d image or shape as a surface in 3 dimensions with a parameter named </a:t>
            </a:r>
            <a:r>
              <a:rPr lang="en-US" sz="1200" b="0" i="0" u="sng" kern="1200" baseline="0" dirty="0" smtClean="0">
                <a:solidFill>
                  <a:schemeClr val="tx1"/>
                </a:solidFill>
                <a:effectLst/>
                <a:latin typeface="+mn-lt"/>
                <a:ea typeface="+mn-ea"/>
                <a:cs typeface="+mn-cs"/>
              </a:rPr>
              <a:t>aspect weight </a:t>
            </a:r>
            <a:r>
              <a:rPr lang="en-US" sz="1200" b="0" i="0" u="none" kern="1200" baseline="0" dirty="0" smtClean="0">
                <a:solidFill>
                  <a:schemeClr val="tx1"/>
                </a:solidFill>
                <a:effectLst/>
                <a:latin typeface="+mn-lt"/>
                <a:ea typeface="+mn-ea"/>
                <a:cs typeface="+mn-cs"/>
              </a:rPr>
              <a:t> and this forms an aspect space</a:t>
            </a:r>
            <a:r>
              <a:rPr lang="en-US" sz="1200" b="0" i="0" u="sng" kern="1200" baseline="0" dirty="0" smtClean="0">
                <a:solidFill>
                  <a:schemeClr val="tx1"/>
                </a:solidFill>
                <a:effectLst/>
                <a:latin typeface="+mn-lt"/>
                <a:ea typeface="+mn-ea"/>
                <a:cs typeface="+mn-cs"/>
              </a:rPr>
              <a:t>. </a:t>
            </a:r>
            <a:r>
              <a:rPr lang="en-US" sz="1200" b="0" i="0" u="none" kern="1200" baseline="0" dirty="0" smtClean="0">
                <a:solidFill>
                  <a:schemeClr val="tx1"/>
                </a:solidFill>
                <a:effectLst/>
                <a:latin typeface="+mn-lt"/>
                <a:ea typeface="+mn-ea"/>
                <a:cs typeface="+mn-cs"/>
              </a:rPr>
              <a:t>The aspect weight controls the degree of deformation. The shape descriptor aspect shape context uses geodesic distances in the aspect space to compare shapes.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0" baseline="0" dirty="0" smtClean="0"/>
          </a:p>
          <a:p>
            <a:pPr eaLnBrk="1" hangingPunct="1">
              <a:buFont typeface="Arial" pitchFamily="34" charset="0"/>
              <a:buChar char="•"/>
              <a:defRPr/>
            </a:pPr>
            <a:endParaRPr lang="en-US" dirty="0" smtClean="0">
              <a:latin typeface="+mn-lt"/>
              <a:cs typeface="+mn-cs"/>
            </a:endParaRPr>
          </a:p>
        </p:txBody>
      </p:sp>
      <p:sp>
        <p:nvSpPr>
          <p:cNvPr id="71684" name="Slide Number Placeholder 3"/>
          <p:cNvSpPr>
            <a:spLocks noGrp="1"/>
          </p:cNvSpPr>
          <p:nvPr>
            <p:ph type="sldNum" sz="quarter" idx="5"/>
          </p:nvPr>
        </p:nvSpPr>
        <p:spPr>
          <a:noFill/>
        </p:spPr>
        <p:txBody>
          <a:bodyPr/>
          <a:lstStyle/>
          <a:p>
            <a:fld id="{D38AA68F-BDF0-4C8B-96E7-A1A1BAC1B4D4}" type="slidenum">
              <a:rPr lang="en-US" smtClean="0"/>
              <a:pPr/>
              <a:t>18</a:t>
            </a:fld>
            <a:endParaRPr lang="en-US" smtClean="0"/>
          </a:p>
        </p:txBody>
      </p:sp>
    </p:spTree>
    <p:extLst>
      <p:ext uri="{BB962C8B-B14F-4D97-AF65-F5344CB8AC3E}">
        <p14:creationId xmlns:p14="http://schemas.microsoft.com/office/powerpoint/2010/main" val="3911846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LBO is the generalization of</a:t>
            </a:r>
            <a:r>
              <a:rPr lang="en-US" baseline="0" dirty="0" smtClean="0"/>
              <a:t> the </a:t>
            </a:r>
            <a:r>
              <a:rPr lang="en-US" baseline="0" dirty="0" err="1" smtClean="0"/>
              <a:t>Laplacian</a:t>
            </a:r>
            <a:r>
              <a:rPr lang="en-US" baseline="0" dirty="0" smtClean="0"/>
              <a:t> to Riemannian manifolds</a:t>
            </a:r>
          </a:p>
          <a:p>
            <a:endParaRPr lang="en-US" baseline="0" dirty="0" smtClean="0"/>
          </a:p>
          <a:p>
            <a:r>
              <a:rPr lang="en-US" baseline="0" dirty="0" smtClean="0"/>
              <a:t>Consider a square </a:t>
            </a:r>
            <a:r>
              <a:rPr lang="en-US" baseline="0" dirty="0" err="1" smtClean="0"/>
              <a:t>intergrable</a:t>
            </a:r>
            <a:r>
              <a:rPr lang="en-US" baseline="0" dirty="0" smtClean="0"/>
              <a:t> function f defined on a Riemannian manifold M with a metric tensor g, then the LBO acting on the function f is the divergence of the gradient of that function</a:t>
            </a:r>
          </a:p>
          <a:p>
            <a:endParaRPr lang="en-US" baseline="0" dirty="0" smtClean="0"/>
          </a:p>
          <a:p>
            <a:endParaRPr lang="en-US" baseline="0" dirty="0" smtClean="0"/>
          </a:p>
          <a:p>
            <a:r>
              <a:rPr lang="en-US" baseline="0" dirty="0" smtClean="0"/>
              <a:t>More specifically, in local coordinates we have the expression in terms of the metric tensor </a:t>
            </a:r>
          </a:p>
          <a:p>
            <a:endParaRPr lang="en-US" baseline="0" dirty="0" smtClean="0"/>
          </a:p>
          <a:p>
            <a:r>
              <a:rPr lang="en-US" baseline="0" dirty="0" smtClean="0"/>
              <a:t>Since we a working on finite 3D meshes we must discretize this operator on the approximated surface </a:t>
            </a:r>
          </a:p>
          <a:p>
            <a:endParaRPr lang="en-US" baseline="0" dirty="0" smtClean="0"/>
          </a:p>
        </p:txBody>
      </p:sp>
      <p:sp>
        <p:nvSpPr>
          <p:cNvPr id="4" name="Slide Number Placeholder 3"/>
          <p:cNvSpPr>
            <a:spLocks noGrp="1"/>
          </p:cNvSpPr>
          <p:nvPr>
            <p:ph type="sldNum" sz="quarter" idx="10"/>
          </p:nvPr>
        </p:nvSpPr>
        <p:spPr/>
        <p:txBody>
          <a:bodyPr/>
          <a:lstStyle/>
          <a:p>
            <a:fld id="{27D156D7-1F73-4C55-A011-651FEE1C2D70}" type="slidenum">
              <a:rPr lang="en-US" smtClean="0"/>
              <a:t>19</a:t>
            </a:fld>
            <a:endParaRPr lang="en-US"/>
          </a:p>
        </p:txBody>
      </p:sp>
    </p:spTree>
    <p:extLst>
      <p:ext uri="{BB962C8B-B14F-4D97-AF65-F5344CB8AC3E}">
        <p14:creationId xmlns:p14="http://schemas.microsoft.com/office/powerpoint/2010/main" val="146340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figures you see on the right are the individual eigenvectors plotted</a:t>
            </a:r>
            <a:r>
              <a:rPr lang="en-US" baseline="0" dirty="0" smtClean="0"/>
              <a:t> as a function on the surface  of the 3D mesh.</a:t>
            </a:r>
          </a:p>
          <a:p>
            <a:endParaRPr lang="en-US" dirty="0" smtClean="0"/>
          </a:p>
          <a:p>
            <a:r>
              <a:rPr lang="en-US" dirty="0" smtClean="0"/>
              <a:t>The low</a:t>
            </a:r>
            <a:r>
              <a:rPr lang="en-US" baseline="0" dirty="0" smtClean="0"/>
              <a:t> order eigenvector capture the low frequency modes and contain more general geometric information</a:t>
            </a:r>
          </a:p>
          <a:p>
            <a:endParaRPr lang="en-US" baseline="0" dirty="0" smtClean="0"/>
          </a:p>
          <a:p>
            <a:r>
              <a:rPr lang="en-US" baseline="0" dirty="0" smtClean="0"/>
              <a:t>The higher order eigenvector capture more geometric detail</a:t>
            </a:r>
          </a:p>
          <a:p>
            <a:endParaRPr lang="en-US" baseline="0" dirty="0" smtClean="0"/>
          </a:p>
          <a:p>
            <a:r>
              <a:rPr lang="en-US" baseline="0" dirty="0" smtClean="0"/>
              <a:t>Knowing the type of geometric information that the low order eigenvectors contain, we look at some </a:t>
            </a:r>
            <a:r>
              <a:rPr lang="en-US" baseline="0" dirty="0" err="1" smtClean="0"/>
              <a:t>eigenshapes</a:t>
            </a:r>
            <a:r>
              <a:rPr lang="en-US" baseline="0" dirty="0" smtClean="0"/>
              <a:t> formed using these eigenvectors </a:t>
            </a:r>
          </a:p>
        </p:txBody>
      </p:sp>
      <p:sp>
        <p:nvSpPr>
          <p:cNvPr id="4" name="Slide Number Placeholder 3"/>
          <p:cNvSpPr>
            <a:spLocks noGrp="1"/>
          </p:cNvSpPr>
          <p:nvPr>
            <p:ph type="sldNum" sz="quarter" idx="10"/>
          </p:nvPr>
        </p:nvSpPr>
        <p:spPr/>
        <p:txBody>
          <a:bodyPr/>
          <a:lstStyle/>
          <a:p>
            <a:fld id="{27D156D7-1F73-4C55-A011-651FEE1C2D70}" type="slidenum">
              <a:rPr lang="en-US" smtClean="0"/>
              <a:t>20</a:t>
            </a:fld>
            <a:endParaRPr lang="en-US"/>
          </a:p>
        </p:txBody>
      </p:sp>
    </p:spTree>
    <p:extLst>
      <p:ext uri="{BB962C8B-B14F-4D97-AF65-F5344CB8AC3E}">
        <p14:creationId xmlns:p14="http://schemas.microsoft.com/office/powerpoint/2010/main" val="4220598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1,2,5 eigenvector triplet provided enough  general information within the category from the 1</a:t>
            </a:r>
            <a:r>
              <a:rPr lang="en-US" baseline="30000" dirty="0" smtClean="0"/>
              <a:t>st</a:t>
            </a:r>
            <a:r>
              <a:rPr lang="en-US" baseline="0" dirty="0" smtClean="0"/>
              <a:t> and 2</a:t>
            </a:r>
            <a:r>
              <a:rPr lang="en-US" baseline="30000" dirty="0" smtClean="0"/>
              <a:t>nd</a:t>
            </a:r>
            <a:r>
              <a:rPr lang="en-US" baseline="0" dirty="0" smtClean="0"/>
              <a:t> eigenvector with the categorical differentiation coming from the 5</a:t>
            </a:r>
            <a:r>
              <a:rPr lang="en-US" baseline="30000" dirty="0" smtClean="0"/>
              <a:t>th</a:t>
            </a:r>
            <a:r>
              <a:rPr lang="en-US" baseline="0" dirty="0" smtClean="0"/>
              <a:t> eigenvector.</a:t>
            </a:r>
          </a:p>
          <a:p>
            <a:endParaRPr lang="en-US" baseline="0" dirty="0" smtClean="0"/>
          </a:p>
          <a:p>
            <a:r>
              <a:rPr lang="en-US" baseline="0" dirty="0" smtClean="0"/>
              <a:t>The </a:t>
            </a:r>
            <a:r>
              <a:rPr lang="en-US" baseline="0" dirty="0" err="1" smtClean="0"/>
              <a:t>eigenshapes</a:t>
            </a:r>
            <a:r>
              <a:rPr lang="en-US" baseline="0" dirty="0" smtClean="0"/>
              <a:t> within a category are similar and different across categories, this provided a valuable 3D point set representation that be used to estimate a 3D non-parametric square-root wavelet density.</a:t>
            </a:r>
          </a:p>
          <a:p>
            <a:endParaRPr lang="en-US" baseline="0" dirty="0" smtClean="0"/>
          </a:p>
          <a:p>
            <a:r>
              <a:rPr lang="en-US" baseline="0" dirty="0" smtClean="0"/>
              <a:t>But before we get into wavelet density estimation, we first look at the wavelet series expansion</a:t>
            </a:r>
          </a:p>
        </p:txBody>
      </p:sp>
      <p:sp>
        <p:nvSpPr>
          <p:cNvPr id="4" name="Slide Number Placeholder 3"/>
          <p:cNvSpPr>
            <a:spLocks noGrp="1"/>
          </p:cNvSpPr>
          <p:nvPr>
            <p:ph type="sldNum" sz="quarter" idx="10"/>
          </p:nvPr>
        </p:nvSpPr>
        <p:spPr/>
        <p:txBody>
          <a:bodyPr/>
          <a:lstStyle/>
          <a:p>
            <a:fld id="{27D156D7-1F73-4C55-A011-651FEE1C2D70}" type="slidenum">
              <a:rPr lang="en-US" smtClean="0"/>
              <a:t>21</a:t>
            </a:fld>
            <a:endParaRPr lang="en-US"/>
          </a:p>
        </p:txBody>
      </p:sp>
    </p:spTree>
    <p:extLst>
      <p:ext uri="{BB962C8B-B14F-4D97-AF65-F5344CB8AC3E}">
        <p14:creationId xmlns:p14="http://schemas.microsoft.com/office/powerpoint/2010/main" val="2603924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pPr eaLnBrk="1" hangingPunct="1"/>
            <a:r>
              <a:rPr lang="en-US" dirty="0" smtClean="0"/>
              <a:t>Since this</a:t>
            </a:r>
            <a:r>
              <a:rPr lang="en-US" baseline="0" dirty="0" smtClean="0"/>
              <a:t> talk is right after lunch, I tried to make it as pictorial as possible.  In our vision applications, we focus on the area of shape analysis and shape matching, with the problem setting being that we are given 2D and 3D unstructured point-set representations of shapes and we must develop computationally efficient ways determining similarity between elements of a shape collection.  In our framework, rather than work with the point set representations directly, we estimate a density function directly on the point set.  Well, more precisely, we estimate the square-root of the density expanded in a wavelet basis.  Under such a representation it can be shown that…Rather than a shape matching problem, we’ve now converted it to a density matching problem. </a:t>
            </a:r>
          </a:p>
          <a:p>
            <a:pPr eaLnBrk="1" hangingPunct="1"/>
            <a:endParaRPr lang="en-US" baseline="0" dirty="0" smtClean="0"/>
          </a:p>
          <a:p>
            <a:pPr eaLnBrk="1" hangingPunct="1"/>
            <a:r>
              <a:rPr lang="en-US" baseline="0" dirty="0" smtClean="0"/>
              <a:t>It also turns out that we can leverage the spherical geometry to do model selection using the MDL approach.  In this context model selection amounts to…. </a:t>
            </a:r>
            <a:endParaRPr lang="en-US" dirty="0" smtClean="0"/>
          </a:p>
          <a:p>
            <a:pPr eaLnBrk="1" hangingPunct="1"/>
            <a:endParaRPr lang="en-US" dirty="0" smtClean="0"/>
          </a:p>
          <a:p>
            <a:pPr eaLnBrk="1" hangingPunct="1"/>
            <a:r>
              <a:rPr lang="en-US" dirty="0" smtClean="0"/>
              <a:t>The</a:t>
            </a:r>
            <a:r>
              <a:rPr lang="en-US" baseline="0" dirty="0" smtClean="0"/>
              <a:t> title can be bit of a mouthful so, let’s take a pictorial look of what we are here to discuss.  In the past we have introduced a shape analysis framework where given a point set rep. of the shape, we estimate its probability density function by using a model that expands the square root of the density in a wavelet basis.</a:t>
            </a:r>
          </a:p>
          <a:p>
            <a:pPr eaLnBrk="1" hangingPunct="1"/>
            <a:r>
              <a:rPr lang="en-US" baseline="0" dirty="0" smtClean="0"/>
              <a:t>…</a:t>
            </a:r>
          </a:p>
          <a:p>
            <a:pPr eaLnBrk="1" hangingPunct="1"/>
            <a:r>
              <a:rPr lang="en-US" baseline="0" dirty="0" smtClean="0"/>
              <a:t>Today will we focus on how we can also use the spherical geometry to do model selection via MDL.  Model selection in this paradigm amounts to appropriately selecting the starting and ending decomposition levels of the wavelet expansion.  So MDL is going to give us a principled manner by which to choose the best density given a finite sample of data.</a:t>
            </a:r>
            <a:endParaRPr lang="en-US" dirty="0" smtClean="0"/>
          </a:p>
        </p:txBody>
      </p:sp>
      <p:sp>
        <p:nvSpPr>
          <p:cNvPr id="48132" name="Slide Number Placeholder 3"/>
          <p:cNvSpPr>
            <a:spLocks noGrp="1"/>
          </p:cNvSpPr>
          <p:nvPr>
            <p:ph type="sldNum" sz="quarter" idx="5"/>
          </p:nvPr>
        </p:nvSpPr>
        <p:spPr>
          <a:noFill/>
        </p:spPr>
        <p:txBody>
          <a:bodyPr/>
          <a:lstStyle/>
          <a:p>
            <a:fld id="{3DB9E415-3793-4364-BD68-2E705A854AF6}" type="slidenum">
              <a:rPr lang="en-US" smtClean="0"/>
              <a:pPr/>
              <a:t>2</a:t>
            </a:fld>
            <a:endParaRPr lang="en-US" smtClean="0"/>
          </a:p>
        </p:txBody>
      </p:sp>
    </p:spTree>
    <p:extLst>
      <p:ext uri="{BB962C8B-B14F-4D97-AF65-F5344CB8AC3E}">
        <p14:creationId xmlns:p14="http://schemas.microsoft.com/office/powerpoint/2010/main" val="2718533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number of shapes from multiple shape categories</a:t>
            </a:r>
          </a:p>
          <a:p>
            <a:endParaRPr lang="en-US" baseline="0" dirty="0" smtClean="0"/>
          </a:p>
          <a:p>
            <a:r>
              <a:rPr lang="en-US" baseline="0" dirty="0" smtClean="0"/>
              <a:t>The mean density of each class is computed using the associated densities in each class. </a:t>
            </a:r>
          </a:p>
          <a:p>
            <a:r>
              <a:rPr lang="en-US" baseline="0" dirty="0" smtClean="0"/>
              <a:t>The collection of these mean densities is called the mean index and is used as the new index to retrieve relevant shapes</a:t>
            </a:r>
          </a:p>
          <a:p>
            <a:endParaRPr lang="en-US" baseline="0" dirty="0" smtClean="0"/>
          </a:p>
          <a:p>
            <a:r>
              <a:rPr lang="en-US" baseline="0" dirty="0" smtClean="0"/>
              <a:t>Given a query shape </a:t>
            </a:r>
          </a:p>
          <a:p>
            <a:endParaRPr lang="en-US" baseline="0" dirty="0" smtClean="0"/>
          </a:p>
          <a:p>
            <a:r>
              <a:rPr lang="en-US" baseline="0" dirty="0" smtClean="0"/>
              <a:t>We obtain the eigenvectors of the LBO and estimate the coefficients of a 3D square-root wavelet density.</a:t>
            </a:r>
          </a:p>
          <a:p>
            <a:endParaRPr lang="en-US" baseline="0" dirty="0" smtClean="0"/>
          </a:p>
          <a:p>
            <a:r>
              <a:rPr lang="en-US" baseline="0" dirty="0" smtClean="0"/>
              <a:t>Then we compute the distance from the query shape density to each of the class mean densities using the closed-form distance on the </a:t>
            </a:r>
            <a:r>
              <a:rPr lang="en-US" baseline="0" dirty="0" err="1" smtClean="0"/>
              <a:t>hypersphere</a:t>
            </a:r>
            <a:r>
              <a:rPr lang="en-US" baseline="0" dirty="0" smtClean="0"/>
              <a:t>.</a:t>
            </a:r>
          </a:p>
          <a:p>
            <a:endParaRPr lang="en-US" baseline="0" dirty="0" smtClean="0"/>
          </a:p>
          <a:p>
            <a:r>
              <a:rPr lang="en-US" baseline="0" dirty="0" smtClean="0"/>
              <a:t>The closed form distance is the inverse cosine of the inner product between the mean shape and the query shape.</a:t>
            </a:r>
          </a:p>
          <a:p>
            <a:endParaRPr lang="en-US" baseline="0" dirty="0" smtClean="0"/>
          </a:p>
          <a:p>
            <a:r>
              <a:rPr lang="en-US" baseline="0" dirty="0" smtClean="0"/>
              <a:t>The retrieval list is then ordered with all the consecutive categorical members based on the increasing distance of the query shape the mean index entries</a:t>
            </a:r>
          </a:p>
          <a:p>
            <a:endParaRPr lang="en-US" baseline="0" dirty="0" smtClean="0"/>
          </a:p>
          <a:p>
            <a:r>
              <a:rPr lang="en-US" baseline="0" dirty="0" smtClean="0"/>
              <a:t>A key point to note is that all our analysis is taking place intrinsically on the manifold of our shape representation an advantage over methods that decouple representation and matching.</a:t>
            </a:r>
          </a:p>
          <a:p>
            <a:endParaRPr lang="en-US" baseline="0" dirty="0" smtClean="0"/>
          </a:p>
          <a:p>
            <a:r>
              <a:rPr lang="en-US" b="1" baseline="0" dirty="0" smtClean="0"/>
              <a:t>We chose to validate our shape matching approach using 4 datasets and  several standard evaluation metrics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7D156D7-1F73-4C55-A011-651FEE1C2D70}" type="slidenum">
              <a:rPr lang="en-US" smtClean="0"/>
              <a:t>22</a:t>
            </a:fld>
            <a:endParaRPr lang="en-US"/>
          </a:p>
        </p:txBody>
      </p:sp>
    </p:spTree>
    <p:extLst>
      <p:ext uri="{BB962C8B-B14F-4D97-AF65-F5344CB8AC3E}">
        <p14:creationId xmlns:p14="http://schemas.microsoft.com/office/powerpoint/2010/main" val="992220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a:t>
            </a:r>
            <a:r>
              <a:rPr lang="en-US" baseline="0" dirty="0" smtClean="0"/>
              <a:t> models that are accurate and simple.</a:t>
            </a:r>
          </a:p>
          <a:p>
            <a:r>
              <a:rPr lang="en-US" baseline="0" dirty="0" smtClean="0"/>
              <a:t>E is the evidence (current observed samples).  </a:t>
            </a:r>
            <a:r>
              <a:rPr lang="el-GR" baseline="0" dirty="0" smtClean="0"/>
              <a:t>Θ</a:t>
            </a:r>
            <a:r>
              <a:rPr lang="en-US" baseline="0" dirty="0" smtClean="0"/>
              <a:t> is the maximum likelihood estimate of the parameters.  N is the number of samples.  k is the cardinality of the model parameters.</a:t>
            </a:r>
          </a:p>
          <a:p>
            <a:r>
              <a:rPr lang="en-US" sz="1200" b="1" i="0" kern="1200" dirty="0" smtClean="0">
                <a:solidFill>
                  <a:schemeClr val="tx1"/>
                </a:solidFill>
                <a:effectLst/>
                <a:latin typeface="+mn-lt"/>
                <a:ea typeface="+mn-ea"/>
                <a:cs typeface="+mn-cs"/>
              </a:rPr>
              <a:t>Psychophysics</a:t>
            </a:r>
            <a:r>
              <a:rPr lang="en-US" sz="1200" b="0" i="0" kern="1200" dirty="0" smtClean="0">
                <a:solidFill>
                  <a:schemeClr val="tx1"/>
                </a:solidFill>
                <a:effectLst/>
                <a:latin typeface="+mn-lt"/>
                <a:ea typeface="+mn-ea"/>
                <a:cs typeface="+mn-cs"/>
              </a:rPr>
              <a:t> is a discipline within </a:t>
            </a:r>
            <a:r>
              <a:rPr lang="en-US" sz="1200" b="0" i="0" u="none" strike="noStrike" kern="1200" dirty="0" smtClean="0">
                <a:solidFill>
                  <a:schemeClr val="tx1"/>
                </a:solidFill>
                <a:effectLst/>
                <a:latin typeface="+mn-lt"/>
                <a:ea typeface="+mn-ea"/>
                <a:cs typeface="+mn-cs"/>
                <a:hlinkClick r:id="rId3" tooltip="Psychology"/>
              </a:rPr>
              <a:t>psychology</a:t>
            </a:r>
            <a:r>
              <a:rPr lang="en-US" sz="1200" b="0" i="0" kern="1200" dirty="0" smtClean="0">
                <a:solidFill>
                  <a:schemeClr val="tx1"/>
                </a:solidFill>
                <a:effectLst/>
                <a:latin typeface="+mn-lt"/>
                <a:ea typeface="+mn-ea"/>
                <a:cs typeface="+mn-cs"/>
              </a:rPr>
              <a:t> that quantitatively investigates the relationship between physical </a:t>
            </a:r>
            <a:r>
              <a:rPr lang="en-US" sz="1200" b="0" i="0" u="none" strike="noStrike" kern="1200" dirty="0" smtClean="0">
                <a:solidFill>
                  <a:schemeClr val="tx1"/>
                </a:solidFill>
                <a:effectLst/>
                <a:latin typeface="+mn-lt"/>
                <a:ea typeface="+mn-ea"/>
                <a:cs typeface="+mn-cs"/>
                <a:hlinkClick r:id="rId4" tooltip="Stimulus (physiology)"/>
              </a:rPr>
              <a:t>stimuli</a:t>
            </a:r>
            <a:r>
              <a:rPr lang="en-US" sz="1200" b="0" i="0" kern="1200" dirty="0" smtClean="0">
                <a:solidFill>
                  <a:schemeClr val="tx1"/>
                </a:solidFill>
                <a:effectLst/>
                <a:latin typeface="+mn-lt"/>
                <a:ea typeface="+mn-ea"/>
                <a:cs typeface="+mn-cs"/>
              </a:rPr>
              <a:t> and the sensations and perceptions they effect.</a:t>
            </a:r>
            <a:endParaRPr lang="en-US" baseline="0" dirty="0" smtClean="0"/>
          </a:p>
          <a:p>
            <a:r>
              <a:rPr lang="en-US" sz="1200" b="1" i="0" kern="1200" dirty="0" smtClean="0">
                <a:solidFill>
                  <a:schemeClr val="tx1"/>
                </a:solidFill>
                <a:effectLst/>
                <a:latin typeface="+mn-lt"/>
                <a:ea typeface="+mn-ea"/>
                <a:cs typeface="+mn-cs"/>
              </a:rPr>
              <a:t>Stevens' power law</a:t>
            </a:r>
            <a:r>
              <a:rPr lang="en-US" sz="1200" b="0" i="0" kern="1200" dirty="0" smtClean="0">
                <a:solidFill>
                  <a:schemeClr val="tx1"/>
                </a:solidFill>
                <a:effectLst/>
                <a:latin typeface="+mn-lt"/>
                <a:ea typeface="+mn-ea"/>
                <a:cs typeface="+mn-cs"/>
              </a:rPr>
              <a:t> is a proposed relationship between the </a:t>
            </a:r>
            <a:r>
              <a:rPr lang="en-US" sz="1200" b="0" i="0" u="none" strike="noStrike" kern="1200" dirty="0" smtClean="0">
                <a:solidFill>
                  <a:schemeClr val="tx1"/>
                </a:solidFill>
                <a:effectLst/>
                <a:latin typeface="+mn-lt"/>
                <a:ea typeface="+mn-ea"/>
                <a:cs typeface="+mn-cs"/>
                <a:hlinkClick r:id="rId5" tooltip="Magnitude (mathematics)"/>
              </a:rPr>
              <a:t>magnitude</a:t>
            </a:r>
            <a:r>
              <a:rPr lang="en-US" sz="1200" b="0" i="0" kern="1200" dirty="0" smtClean="0">
                <a:solidFill>
                  <a:schemeClr val="tx1"/>
                </a:solidFill>
                <a:effectLst/>
                <a:latin typeface="+mn-lt"/>
                <a:ea typeface="+mn-ea"/>
                <a:cs typeface="+mn-cs"/>
              </a:rPr>
              <a:t> of a physical stimulus and its perceived intensity or strength.</a:t>
            </a:r>
          </a:p>
          <a:p>
            <a:endParaRPr lang="en-US" dirty="0" smtClean="0"/>
          </a:p>
          <a:p>
            <a:r>
              <a:rPr lang="en-US" dirty="0" smtClean="0"/>
              <a:t>The goal of all model selection criteria is to balance accuracy and complexity.  This desire</a:t>
            </a:r>
            <a:r>
              <a:rPr lang="en-US" baseline="0" dirty="0" smtClean="0"/>
              <a:t> is captured in Ockham’s razor which states: … .  So let’s take a look at how two very popular model selection criteria AIC and BIC achieve this balance.  AIC is … and BIC is … , where (explain symbols).  Both measure accuracy using the log likelihood and complexity is measured in terms of the number of parameters in the model.  So models with a large number of parameters are penalized more.  BIC also incorporates the number of samples. </a:t>
            </a:r>
          </a:p>
          <a:p>
            <a:endParaRPr lang="en-US" baseline="0" dirty="0" smtClean="0"/>
          </a:p>
          <a:p>
            <a:r>
              <a:rPr lang="en-US" baseline="0" dirty="0" smtClean="0"/>
              <a:t>MDL has similar first two terms, but it also has an additional term that penalizes based on the total volume the model class occupies in the space of distributions.  Here </a:t>
            </a:r>
            <a:r>
              <a:rPr lang="en-US" baseline="0" dirty="0" err="1" smtClean="0"/>
              <a:t>g_ij</a:t>
            </a:r>
            <a:r>
              <a:rPr lang="en-US" baseline="0" dirty="0" smtClean="0"/>
              <a:t> is the Fisher information matrix of the distribution, the square root of the determinant of which gives you the local infinitesimal Riemannian volume.  This you can integrate over the entire parameter space of your model class to get the total volume.   </a:t>
            </a:r>
          </a:p>
          <a:p>
            <a:endParaRPr lang="en-US" baseline="0" dirty="0" smtClean="0"/>
          </a:p>
          <a:p>
            <a:r>
              <a:rPr lang="en-US" baseline="0" dirty="0" smtClean="0"/>
              <a:t>Originally </a:t>
            </a:r>
            <a:r>
              <a:rPr lang="en-US" baseline="0" dirty="0" err="1" smtClean="0"/>
              <a:t>Rissenan</a:t>
            </a:r>
            <a:r>
              <a:rPr lang="en-US" baseline="0" dirty="0" smtClean="0"/>
              <a:t> derived MDL using coding theory arguments.  Now let’s take a look at how we can arrive at the same result from a completely geometric point of view.</a:t>
            </a:r>
          </a:p>
          <a:p>
            <a:endParaRPr lang="en-US" baseline="0" dirty="0" smtClean="0"/>
          </a:p>
        </p:txBody>
      </p:sp>
      <p:sp>
        <p:nvSpPr>
          <p:cNvPr id="4" name="Slide Number Placeholder 3"/>
          <p:cNvSpPr>
            <a:spLocks noGrp="1"/>
          </p:cNvSpPr>
          <p:nvPr>
            <p:ph type="sldNum" sz="quarter" idx="10"/>
          </p:nvPr>
        </p:nvSpPr>
        <p:spPr/>
        <p:txBody>
          <a:bodyPr/>
          <a:lstStyle/>
          <a:p>
            <a:fld id="{404592BD-A84E-44A3-8DF7-E6ED0C1DA784}" type="slidenum">
              <a:rPr lang="en-US" smtClean="0"/>
              <a:pPr/>
              <a:t>24</a:t>
            </a:fld>
            <a:endParaRPr lang="en-US" dirty="0"/>
          </a:p>
        </p:txBody>
      </p:sp>
    </p:spTree>
    <p:extLst>
      <p:ext uri="{BB962C8B-B14F-4D97-AF65-F5344CB8AC3E}">
        <p14:creationId xmlns:p14="http://schemas.microsoft.com/office/powerpoint/2010/main" val="1495981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Two distributions are said to be indistinguishable</a:t>
            </a:r>
            <a:r>
              <a:rPr lang="en-US" baseline="0" dirty="0" smtClean="0"/>
              <a:t> if the probability one is mistaken for the other is close 1 even in the presence of an infinite amount of data.  </a:t>
            </a:r>
          </a:p>
          <a:p>
            <a:r>
              <a:rPr lang="en-US" sz="1200" b="0" i="0" u="none" strike="noStrike" kern="1200" baseline="0" dirty="0" smtClean="0">
                <a:solidFill>
                  <a:schemeClr val="tx1"/>
                </a:solidFill>
                <a:latin typeface="+mn-lt"/>
                <a:ea typeface="+mn-ea"/>
                <a:cs typeface="+mn-cs"/>
              </a:rPr>
              <a:t>Jeffrey’s prior: “First, it is </a:t>
            </a:r>
            <a:r>
              <a:rPr lang="en-US" sz="1200" b="0" i="0" u="none" strike="noStrike" kern="1200" baseline="0" dirty="0" err="1" smtClean="0">
                <a:solidFill>
                  <a:schemeClr val="tx1"/>
                </a:solidFill>
                <a:latin typeface="+mn-lt"/>
                <a:ea typeface="+mn-ea"/>
                <a:cs typeface="+mn-cs"/>
              </a:rPr>
              <a:t>reparametrization</a:t>
            </a:r>
            <a:r>
              <a:rPr lang="en-US" sz="1200" b="0" i="0" u="none" strike="noStrike" kern="1200" baseline="0" dirty="0" smtClean="0">
                <a:solidFill>
                  <a:schemeClr val="tx1"/>
                </a:solidFill>
                <a:latin typeface="+mn-lt"/>
                <a:ea typeface="+mn-ea"/>
                <a:cs typeface="+mn-cs"/>
              </a:rPr>
              <a:t>-invariant so the same prior is obtained under all </a:t>
            </a:r>
            <a:r>
              <a:rPr lang="en-US" sz="1200" b="0" i="0" u="none" strike="noStrike" kern="1200" baseline="0" dirty="0" err="1" smtClean="0">
                <a:solidFill>
                  <a:schemeClr val="tx1"/>
                </a:solidFill>
                <a:latin typeface="+mn-lt"/>
                <a:ea typeface="+mn-ea"/>
                <a:cs typeface="+mn-cs"/>
              </a:rPr>
              <a:t>reparameterizations</a:t>
            </a:r>
            <a:r>
              <a:rPr lang="en-US" sz="1200" b="0" i="0" u="none" strike="noStrike" kern="1200" baseline="0" dirty="0" smtClean="0">
                <a:solidFill>
                  <a:schemeClr val="tx1"/>
                </a:solidFill>
                <a:latin typeface="+mn-lt"/>
                <a:ea typeface="+mn-ea"/>
                <a:cs typeface="+mn-cs"/>
              </a:rPr>
              <a:t> [3]. Second, </a:t>
            </a:r>
            <a:r>
              <a:rPr lang="en-US" sz="1200" b="0" i="0" u="none" strike="noStrike" kern="1200" baseline="0" dirty="0" err="1" smtClean="0">
                <a:solidFill>
                  <a:schemeClr val="tx1"/>
                </a:solidFill>
                <a:latin typeface="+mn-lt"/>
                <a:ea typeface="+mn-ea"/>
                <a:cs typeface="+mn-cs"/>
              </a:rPr>
              <a:t>Jeffreys</a:t>
            </a:r>
            <a:r>
              <a:rPr lang="en-US" sz="1200" b="0" i="0" u="none" strike="noStrike" kern="1200" baseline="0" dirty="0" smtClean="0">
                <a:solidFill>
                  <a:schemeClr val="tx1"/>
                </a:solidFill>
                <a:latin typeface="+mn-lt"/>
                <a:ea typeface="+mn-ea"/>
                <a:cs typeface="+mn-cs"/>
              </a:rPr>
              <a:t>’ prior is a </a:t>
            </a:r>
            <a:r>
              <a:rPr lang="en-US" sz="1200" b="0" i="1" u="none" strike="noStrike" kern="1200" baseline="0" dirty="0" smtClean="0">
                <a:solidFill>
                  <a:schemeClr val="tx1"/>
                </a:solidFill>
                <a:latin typeface="+mn-lt"/>
                <a:ea typeface="+mn-ea"/>
                <a:cs typeface="+mn-cs"/>
              </a:rPr>
              <a:t>uniform </a:t>
            </a:r>
            <a:r>
              <a:rPr lang="en-US" sz="1200" b="0" i="0" u="none" strike="noStrike" kern="1200" baseline="0" dirty="0" smtClean="0">
                <a:solidFill>
                  <a:schemeClr val="tx1"/>
                </a:solidFill>
                <a:latin typeface="+mn-lt"/>
                <a:ea typeface="+mn-ea"/>
                <a:cs typeface="+mn-cs"/>
              </a:rPr>
              <a:t>density on the space of probability distributions in the sense that it assigns equal mass to each “different” distribution [1]. In comparison, the uniform prior defined as </a:t>
            </a:r>
            <a:r>
              <a:rPr lang="en-US" sz="1200" b="0" i="1" u="none" strike="noStrike" kern="1200" baseline="0" dirty="0" smtClean="0">
                <a:solidFill>
                  <a:schemeClr val="tx1"/>
                </a:solidFill>
                <a:latin typeface="+mn-lt"/>
                <a:ea typeface="+mn-ea"/>
                <a:cs typeface="+mn-cs"/>
              </a:rPr>
              <a:t>\pi </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\theta</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for some constant c assigns equal mass to each different value of the parameter and is not </a:t>
            </a:r>
            <a:r>
              <a:rPr lang="en-US" sz="1200" b="0" i="0" u="none" strike="noStrike" kern="1200" baseline="0" dirty="0" err="1" smtClean="0">
                <a:solidFill>
                  <a:schemeClr val="tx1"/>
                </a:solidFill>
                <a:latin typeface="+mn-lt"/>
                <a:ea typeface="+mn-ea"/>
                <a:cs typeface="+mn-cs"/>
              </a:rPr>
              <a:t>reparametrization</a:t>
            </a:r>
            <a:r>
              <a:rPr lang="en-US" sz="1200" b="0" i="0" u="none" strike="noStrike" kern="1200" baseline="0" dirty="0" smtClean="0">
                <a:solidFill>
                  <a:schemeClr val="tx1"/>
                </a:solidFill>
                <a:latin typeface="+mn-lt"/>
                <a:ea typeface="+mn-ea"/>
                <a:cs typeface="+mn-cs"/>
              </a:rPr>
              <a:t>-invariant.” </a:t>
            </a:r>
            <a:r>
              <a:rPr lang="en-US" sz="1200" b="0" i="0" u="none" strike="noStrike" kern="1200" baseline="0" dirty="0" err="1" smtClean="0">
                <a:solidFill>
                  <a:schemeClr val="tx1"/>
                </a:solidFill>
                <a:latin typeface="+mn-lt"/>
                <a:ea typeface="+mn-ea"/>
                <a:cs typeface="+mn-cs"/>
              </a:rPr>
              <a:t>Myung</a:t>
            </a:r>
            <a:endParaRPr lang="en-US" dirty="0" smtClean="0"/>
          </a:p>
          <a:p>
            <a:endParaRPr lang="en-US" dirty="0" smtClean="0"/>
          </a:p>
          <a:p>
            <a:r>
              <a:rPr lang="en-US" dirty="0" err="1" smtClean="0"/>
              <a:t>Bala</a:t>
            </a:r>
            <a:r>
              <a:rPr lang="en-US" baseline="0" dirty="0" smtClean="0"/>
              <a:t> showed that to achieve this one can begin from the posterior of a model class.  Defined as …(discuss </a:t>
            </a:r>
            <a:r>
              <a:rPr lang="en-US" baseline="0" dirty="0" err="1" smtClean="0"/>
              <a:t>eq</a:t>
            </a:r>
            <a:r>
              <a:rPr lang="en-US" baseline="0" dirty="0" smtClean="0"/>
              <a:t>: likelihood and prior over parameters), where p(\theta) is the prior the parameter space of your model class.  If we are comparing two model classes, then we can get rid of the prior on the model class (assuming equally likely) and the distribution over the evidence, which will be the same for both.  Now all we are left with is the integral over the product of the likelihood and the prior.  </a:t>
            </a:r>
          </a:p>
          <a:p>
            <a:endParaRPr lang="en-US" baseline="0" dirty="0" smtClean="0"/>
          </a:p>
          <a:p>
            <a:r>
              <a:rPr lang="en-US" baseline="0" dirty="0" smtClean="0"/>
              <a:t>The next step is substitute with the </a:t>
            </a:r>
            <a:r>
              <a:rPr lang="en-US" baseline="0" dirty="0" err="1" smtClean="0"/>
              <a:t>Jeffreys</a:t>
            </a:r>
            <a:r>
              <a:rPr lang="en-US" baseline="0" dirty="0" smtClean="0"/>
              <a:t> prior for the prior over the parameters and log likelihood over the assumed to be independent samples.  What results is call the razor.  Note that the use of the </a:t>
            </a:r>
            <a:r>
              <a:rPr lang="en-US" baseline="0" dirty="0" err="1" smtClean="0"/>
              <a:t>Jeffreys</a:t>
            </a:r>
            <a:r>
              <a:rPr lang="en-US" baseline="0" dirty="0" smtClean="0"/>
              <a:t> prior is key as it has two desirable properties: (1) </a:t>
            </a:r>
            <a:r>
              <a:rPr lang="en-US" baseline="0" dirty="0" err="1" smtClean="0"/>
              <a:t>reparametrization</a:t>
            </a:r>
            <a:r>
              <a:rPr lang="en-US" baseline="0" dirty="0" smtClean="0"/>
              <a:t> invariant and (2) allows us to consider only distinguishable distributions.  </a:t>
            </a:r>
            <a:r>
              <a:rPr lang="en-US" baseline="0" dirty="0" err="1" smtClean="0"/>
              <a:t>Reparametrization</a:t>
            </a:r>
            <a:r>
              <a:rPr lang="en-US" baseline="0" dirty="0" smtClean="0"/>
              <a:t> invariance ensures that we are really counting distributions instead of parameters.  The notion of distinguishable distributions really has to do with how well we can determine which distribution produced a finite sample.  Given a finite sample we could have two very nearby distributions that could have produced the data.  The infinitesimal volume measured by square root of determinant of the Fisher information gives us the ellipsoidal volume within which distributions are indistinguishable. (Even in the presence of an infinite amount of data.)   </a:t>
            </a:r>
          </a:p>
          <a:p>
            <a:endParaRPr lang="en-US" baseline="0" dirty="0" smtClean="0"/>
          </a:p>
          <a:p>
            <a:r>
              <a:rPr lang="en-US" baseline="0" dirty="0" smtClean="0"/>
              <a:t>We then perform a Laplace approximation around the MLE, which gives the following 2</a:t>
            </a:r>
            <a:r>
              <a:rPr lang="en-US" baseline="30000" dirty="0" smtClean="0"/>
              <a:t>nd</a:t>
            </a:r>
            <a:r>
              <a:rPr lang="en-US" baseline="0" dirty="0" smtClean="0"/>
              <a:t> order approximation to the razor.  The terms …</a:t>
            </a:r>
          </a:p>
          <a:p>
            <a:endParaRPr lang="en-US" baseline="0" dirty="0" smtClean="0"/>
          </a:p>
          <a:p>
            <a:r>
              <a:rPr lang="en-US" baseline="0" dirty="0" smtClean="0"/>
              <a:t>A better geometric way of understanding the razor is to rearrange the terms to get it in the form of a accuracy plus complexity measure, which is the ratio of the total volume of the manifold to the volume around the ML estimate.   </a:t>
            </a:r>
          </a:p>
          <a:p>
            <a:endParaRPr lang="en-US" baseline="0" dirty="0" smtClean="0"/>
          </a:p>
          <a:p>
            <a:r>
              <a:rPr lang="en-US" baseline="0" dirty="0" smtClean="0"/>
              <a:t>Hence when applied to model selection the razor and similarly MDL (the connection which we are about to make shortly) select models with the highest maximum likelihood per relative ratio of distinguishable distributions.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404592BD-A84E-44A3-8DF7-E6ED0C1DA784}" type="slidenum">
              <a:rPr lang="en-US" smtClean="0"/>
              <a:pPr/>
              <a:t>25</a:t>
            </a:fld>
            <a:endParaRPr lang="en-US" dirty="0"/>
          </a:p>
        </p:txBody>
      </p:sp>
    </p:spTree>
    <p:extLst>
      <p:ext uri="{BB962C8B-B14F-4D97-AF65-F5344CB8AC3E}">
        <p14:creationId xmlns:p14="http://schemas.microsoft.com/office/powerpoint/2010/main" val="61899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make the connection to MDL, we start with the volume around MLE which is given by …  Asymptotically, the ratio term becomes 1 as the empirical fisher converges to expected fisher.  This immediately leads to the MDL formula we saw a couple of slides back.</a:t>
            </a:r>
          </a:p>
          <a:p>
            <a:endParaRPr lang="en-US" baseline="0" dirty="0" smtClean="0"/>
          </a:p>
          <a:p>
            <a:r>
              <a:rPr lang="en-US" baseline="0" dirty="0" smtClean="0"/>
              <a:t>For most models classes, you cannot compute this volume term in closed-form and typically would have to resort to truncating the parameter space and carrying out numerical integration procedures.  It will turn out that for out square root wavelet density estimation models, this term is in closed-form since it is just the surface area of a unit </a:t>
            </a:r>
            <a:r>
              <a:rPr lang="en-US" baseline="0" dirty="0" err="1" smtClean="0"/>
              <a:t>hypersphere</a:t>
            </a:r>
            <a:r>
              <a:rPr lang="en-US" baseline="0" dirty="0" smtClean="0"/>
              <a:t>.    </a:t>
            </a:r>
          </a:p>
          <a:p>
            <a:endParaRPr lang="en-US" baseline="0" dirty="0" smtClean="0"/>
          </a:p>
          <a:p>
            <a:r>
              <a:rPr lang="en-US" baseline="0" dirty="0" smtClean="0"/>
              <a:t>Before moving on, we are going to try to pictorially illustrate the behavior of MDL.</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26</a:t>
            </a:fld>
            <a:endParaRPr lang="en-US"/>
          </a:p>
        </p:txBody>
      </p:sp>
    </p:spTree>
    <p:extLst>
      <p:ext uri="{BB962C8B-B14F-4D97-AF65-F5344CB8AC3E}">
        <p14:creationId xmlns:p14="http://schemas.microsoft.com/office/powerpoint/2010/main" val="4082080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let’s look at applying MDL to the square-root wavelet density estimator.  Again, this amounts selecting the j0 and j1 parameters of the expansion, which are just the coefficients located at the translations indices.  At each resolution level, we get number translations indices needed to cover the space with the basis functions having a support determined by the current resolution.  The total of cardinality of all these coefficients is k, they have to sum square to 1, hence the intrinsic dimensionality of the unity </a:t>
            </a:r>
            <a:r>
              <a:rPr lang="en-US" baseline="0" dirty="0" err="1" smtClean="0"/>
              <a:t>hypersphere</a:t>
            </a:r>
            <a:r>
              <a:rPr lang="en-US" baseline="0" dirty="0" smtClean="0"/>
              <a:t> is k-1.  </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27</a:t>
            </a:fld>
            <a:endParaRPr lang="en-US"/>
          </a:p>
        </p:txBody>
      </p:sp>
    </p:spTree>
    <p:extLst>
      <p:ext uri="{BB962C8B-B14F-4D97-AF65-F5344CB8AC3E}">
        <p14:creationId xmlns:p14="http://schemas.microsoft.com/office/powerpoint/2010/main" val="2008990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can apply MDL to</a:t>
            </a:r>
            <a:r>
              <a:rPr lang="en-US" baseline="0" dirty="0" smtClean="0"/>
              <a:t> our square root density estimation model, there are couple of issues that we have to pay attention to.  As the dimensionality increases of our unit </a:t>
            </a:r>
            <a:r>
              <a:rPr lang="en-US" baseline="0" dirty="0" err="1" smtClean="0"/>
              <a:t>hypersphere</a:t>
            </a:r>
            <a:r>
              <a:rPr lang="en-US" baseline="0" dirty="0" smtClean="0"/>
              <a:t>, the space of density functions which we can reconstruct are nested subspaces of each other.  This is an immediate result of the nested subspace property of wavelets.  But, since we are constrained to live on a unit </a:t>
            </a:r>
            <a:r>
              <a:rPr lang="en-US" baseline="0" dirty="0" err="1" smtClean="0"/>
              <a:t>hypersphere</a:t>
            </a:r>
            <a:r>
              <a:rPr lang="en-US" baseline="0" dirty="0" smtClean="0"/>
              <a:t>, it turns out that the surface area of the unit rapidly decreases to zero as the dimensions increase.   Let’s take a closer look at both of these issues and how they impact MDL model selection.</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28</a:t>
            </a:fld>
            <a:endParaRPr lang="en-US"/>
          </a:p>
        </p:txBody>
      </p:sp>
    </p:spTree>
    <p:extLst>
      <p:ext uri="{BB962C8B-B14F-4D97-AF65-F5344CB8AC3E}">
        <p14:creationId xmlns:p14="http://schemas.microsoft.com/office/powerpoint/2010/main" val="1371063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denote the space of density function spanned by scaling functions at level</a:t>
            </a:r>
            <a:r>
              <a:rPr lang="en-US" baseline="0" dirty="0" smtClean="0"/>
              <a:t> 4 by V4.  This space can be decomposed as a direct sum of two subspaces, one spanned by the wavelet functions at level 3 and the other by the scaling functions at level 3.  This can again be decomposed to W2 and V2, and so on.  Since there is a dyadic relationship between the subspaces, it turns out that the k coefficients needed to span V4 is the same number as needed by an MRA starting at some j0 and stopping at 3.  </a:t>
            </a:r>
          </a:p>
          <a:p>
            <a:endParaRPr lang="en-US" baseline="0" dirty="0" smtClean="0"/>
          </a:p>
          <a:p>
            <a:r>
              <a:rPr lang="en-US" baseline="0" dirty="0" smtClean="0"/>
              <a:t>So MDL is invariant to MRA, but purpose of MRA is </a:t>
            </a:r>
            <a:r>
              <a:rPr lang="en-US" baseline="0" dirty="0" err="1" smtClean="0"/>
              <a:t>sparsity</a:t>
            </a:r>
            <a:r>
              <a:rPr lang="en-US" baseline="0" dirty="0" smtClean="0"/>
              <a:t> via </a:t>
            </a:r>
            <a:r>
              <a:rPr lang="en-US" baseline="0" dirty="0" err="1" smtClean="0"/>
              <a:t>thresholding</a:t>
            </a:r>
            <a:r>
              <a:rPr lang="en-US" baseline="0" dirty="0" smtClean="0"/>
              <a:t>.  So one would have to investigative an alternative if </a:t>
            </a:r>
            <a:r>
              <a:rPr lang="en-US" baseline="0" dirty="0" err="1" smtClean="0"/>
              <a:t>sparsity</a:t>
            </a:r>
            <a:r>
              <a:rPr lang="en-US" baseline="0" dirty="0" smtClean="0"/>
              <a:t> is to be considered.</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30</a:t>
            </a:fld>
            <a:endParaRPr lang="en-US"/>
          </a:p>
        </p:txBody>
      </p:sp>
    </p:spTree>
    <p:extLst>
      <p:ext uri="{BB962C8B-B14F-4D97-AF65-F5344CB8AC3E}">
        <p14:creationId xmlns:p14="http://schemas.microsoft.com/office/powerpoint/2010/main" val="3606997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639E3FA-B072-4DCB-9F17-DD59DE45CC3D}" type="slidenum">
              <a:rPr lang="en-US" smtClean="0"/>
              <a:pPr/>
              <a:t>31</a:t>
            </a:fld>
            <a:endParaRPr lang="en-US"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038186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639E3FA-B072-4DCB-9F17-DD59DE45CC3D}" type="slidenum">
              <a:rPr lang="en-US" smtClean="0"/>
              <a:pPr/>
              <a:t>32</a:t>
            </a:fld>
            <a:endParaRPr lang="en-US"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209603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D37418-AB3F-4888-AF69-0DAF1FDABFB8}" type="slidenum">
              <a:rPr lang="en-US" smtClean="0"/>
              <a:pPr>
                <a:defRPr/>
              </a:pPr>
              <a:t>34</a:t>
            </a:fld>
            <a:endParaRPr lang="en-US"/>
          </a:p>
        </p:txBody>
      </p:sp>
    </p:spTree>
    <p:extLst>
      <p:ext uri="{BB962C8B-B14F-4D97-AF65-F5344CB8AC3E}">
        <p14:creationId xmlns:p14="http://schemas.microsoft.com/office/powerpoint/2010/main" val="391602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pPr eaLnBrk="1" hangingPunct="1"/>
            <a:r>
              <a:rPr lang="en-US" dirty="0" smtClean="0"/>
              <a:t>The approximation power of wavelets is well known as they are a basis for any L2 function.  A function expanded in a </a:t>
            </a:r>
            <a:r>
              <a:rPr lang="en-US" dirty="0" err="1" smtClean="0"/>
              <a:t>multiresolution</a:t>
            </a:r>
            <a:r>
              <a:rPr lang="en-US" dirty="0" smtClean="0"/>
              <a:t> wavelet basis is represented by a combination of father and mother wavelets.  In the expansion the k index represents the spatial translation of the basis and j the resolution level.</a:t>
            </a:r>
          </a:p>
        </p:txBody>
      </p:sp>
      <p:sp>
        <p:nvSpPr>
          <p:cNvPr id="55300" name="Slide Number Placeholder 3"/>
          <p:cNvSpPr>
            <a:spLocks noGrp="1"/>
          </p:cNvSpPr>
          <p:nvPr>
            <p:ph type="sldNum" sz="quarter" idx="5"/>
          </p:nvPr>
        </p:nvSpPr>
        <p:spPr>
          <a:noFill/>
        </p:spPr>
        <p:txBody>
          <a:bodyPr/>
          <a:lstStyle/>
          <a:p>
            <a:fld id="{5053A86F-759E-4EB7-B957-7F38E2EDABD8}" type="slidenum">
              <a:rPr lang="en-US" smtClean="0"/>
              <a:pPr/>
              <a:t>4</a:t>
            </a:fld>
            <a:endParaRPr lang="en-US" smtClean="0"/>
          </a:p>
        </p:txBody>
      </p:sp>
    </p:spTree>
    <p:extLst>
      <p:ext uri="{BB962C8B-B14F-4D97-AF65-F5344CB8AC3E}">
        <p14:creationId xmlns:p14="http://schemas.microsoft.com/office/powerpoint/2010/main" val="2409855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we want to illustrate the effects of the</a:t>
            </a:r>
            <a:r>
              <a:rPr lang="en-US" dirty="0" smtClean="0"/>
              <a:t> lambd</a:t>
            </a:r>
            <a:r>
              <a:rPr lang="en-US" baseline="0" dirty="0" smtClean="0"/>
              <a:t>a parameter.  Here we have two shapes estimated using the </a:t>
            </a:r>
            <a:r>
              <a:rPr lang="en-US" baseline="0" dirty="0" err="1" smtClean="0"/>
              <a:t>Haar</a:t>
            </a:r>
            <a:r>
              <a:rPr lang="en-US" baseline="0" dirty="0" smtClean="0"/>
              <a:t> basis.  We can see when the lambda is low, the </a:t>
            </a:r>
            <a:r>
              <a:rPr lang="en-US" baseline="0" dirty="0" err="1" smtClean="0"/>
              <a:t>souce</a:t>
            </a:r>
            <a:r>
              <a:rPr lang="en-US" baseline="0" dirty="0" smtClean="0"/>
              <a:t> shape, beetle, is able completely transform itself to the target camel.  As lambda increase we see less of the effects.</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41</a:t>
            </a:fld>
            <a:endParaRPr lang="en-US"/>
          </a:p>
        </p:txBody>
      </p:sp>
    </p:spTree>
    <p:extLst>
      <p:ext uri="{BB962C8B-B14F-4D97-AF65-F5344CB8AC3E}">
        <p14:creationId xmlns:p14="http://schemas.microsoft.com/office/powerpoint/2010/main" val="1682813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a:t>
            </a:r>
            <a:r>
              <a:rPr lang="en-US" baseline="0" dirty="0" smtClean="0"/>
              <a:t> of our preliminary work was with the </a:t>
            </a:r>
            <a:r>
              <a:rPr lang="en-US" baseline="0" dirty="0" err="1" smtClean="0"/>
              <a:t>Haar</a:t>
            </a:r>
            <a:r>
              <a:rPr lang="en-US" baseline="0" dirty="0" smtClean="0"/>
              <a:t> basis but this framework can be applied to of the other compactly support basis I showed earlier.  Here is an example of the deformations using a </a:t>
            </a:r>
            <a:r>
              <a:rPr lang="en-US" baseline="0" dirty="0" err="1" smtClean="0"/>
              <a:t>symlet</a:t>
            </a:r>
            <a:r>
              <a:rPr lang="en-US" baseline="0" dirty="0" smtClean="0"/>
              <a:t> basis.  </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42</a:t>
            </a:fld>
            <a:endParaRPr lang="en-US"/>
          </a:p>
        </p:txBody>
      </p:sp>
    </p:spTree>
    <p:extLst>
      <p:ext uri="{BB962C8B-B14F-4D97-AF65-F5344CB8AC3E}">
        <p14:creationId xmlns:p14="http://schemas.microsoft.com/office/powerpoint/2010/main" val="915244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affine aligned versus improvement with non-rigid sliding.  </a:t>
            </a:r>
            <a:r>
              <a:rPr lang="en-US" dirty="0" smtClean="0"/>
              <a:t>We also compared against</a:t>
            </a:r>
            <a:r>
              <a:rPr lang="en-US" baseline="0" dirty="0" smtClean="0"/>
              <a:t> D2 shape distributions, only 59.3% for Chi-Squared distance.</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43</a:t>
            </a:fld>
            <a:endParaRPr lang="en-US"/>
          </a:p>
        </p:txBody>
      </p:sp>
    </p:spTree>
    <p:extLst>
      <p:ext uri="{BB962C8B-B14F-4D97-AF65-F5344CB8AC3E}">
        <p14:creationId xmlns:p14="http://schemas.microsoft.com/office/powerpoint/2010/main" val="4186686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pitchFamily="34" charset="0"/>
              <a:buChar char="•"/>
            </a:pPr>
            <a:r>
              <a:rPr lang="en-US" dirty="0" smtClean="0"/>
              <a:t>Shape-trees: </a:t>
            </a:r>
            <a:r>
              <a:rPr lang="en-US" sz="1200" kern="1200" baseline="0" dirty="0" smtClean="0">
                <a:solidFill>
                  <a:schemeClr val="tx1"/>
                </a:solidFill>
                <a:latin typeface="+mn-lt"/>
                <a:ea typeface="+mn-ea"/>
                <a:cs typeface="+mn-cs"/>
              </a:rPr>
              <a:t>matching shapes based on a hierarchical description of their boundaries.  Form binary tree by breaking into end-points and mid-point (node stores the location of a midpoint relative to the endpoints). So, the dynamic programming procedure takes O(nm</a:t>
            </a:r>
            <a:r>
              <a:rPr lang="en-US" sz="1200" kern="1200" baseline="30000" dirty="0" smtClean="0">
                <a:solidFill>
                  <a:schemeClr val="tx1"/>
                </a:solidFill>
                <a:latin typeface="+mn-lt"/>
                <a:ea typeface="+mn-ea"/>
                <a:cs typeface="+mn-cs"/>
              </a:rPr>
              <a:t>3</a:t>
            </a:r>
            <a:r>
              <a:rPr lang="en-US" sz="1200" kern="1200" baseline="0" dirty="0" smtClean="0">
                <a:solidFill>
                  <a:schemeClr val="tx1"/>
                </a:solidFill>
                <a:latin typeface="+mn-lt"/>
                <a:ea typeface="+mn-ea"/>
                <a:cs typeface="+mn-cs"/>
              </a:rPr>
              <a:t>) time overall (where n is points in first curve and m is the points in the second curve where you are trying to match).  Only use 50 to 100 sample points per curve. Use the squared</a:t>
            </a:r>
          </a:p>
          <a:p>
            <a:r>
              <a:rPr lang="en-US" sz="1200" kern="1200" baseline="0" dirty="0" err="1" smtClean="0">
                <a:solidFill>
                  <a:schemeClr val="tx1"/>
                </a:solidFill>
                <a:latin typeface="+mn-lt"/>
                <a:ea typeface="+mn-ea"/>
                <a:cs typeface="+mn-cs"/>
              </a:rPr>
              <a:t>Procrustes</a:t>
            </a:r>
            <a:r>
              <a:rPr lang="en-US" sz="1200" kern="1200" baseline="0" dirty="0" smtClean="0">
                <a:solidFill>
                  <a:schemeClr val="tx1"/>
                </a:solidFill>
                <a:latin typeface="+mn-lt"/>
                <a:ea typeface="+mn-ea"/>
                <a:cs typeface="+mn-cs"/>
              </a:rPr>
              <a:t> distance to decide if a point triplet is close to another.  Sometimes form 2 to 4 shape trees if there are bad sub-curve matches and pick the best.</a:t>
            </a:r>
          </a:p>
          <a:p>
            <a:r>
              <a:rPr lang="en-US" sz="1200" kern="1200" baseline="0" dirty="0" smtClean="0">
                <a:solidFill>
                  <a:schemeClr val="tx1"/>
                </a:solidFill>
                <a:latin typeface="+mn-lt"/>
                <a:ea typeface="+mn-ea"/>
                <a:cs typeface="+mn-cs"/>
              </a:rPr>
              <a:t>Hierarchical </a:t>
            </a:r>
            <a:r>
              <a:rPr lang="en-US" sz="1200" kern="1200" baseline="0" dirty="0" err="1" smtClean="0">
                <a:solidFill>
                  <a:schemeClr val="tx1"/>
                </a:solidFill>
                <a:latin typeface="+mn-lt"/>
                <a:ea typeface="+mn-ea"/>
                <a:cs typeface="+mn-cs"/>
              </a:rPr>
              <a:t>Procrustes</a:t>
            </a:r>
            <a:r>
              <a:rPr lang="en-US" sz="1200" kern="1200" baseline="0" dirty="0" smtClean="0">
                <a:solidFill>
                  <a:schemeClr val="tx1"/>
                </a:solidFill>
                <a:latin typeface="+mn-lt"/>
                <a:ea typeface="+mn-ea"/>
                <a:cs typeface="+mn-cs"/>
              </a:rPr>
              <a:t> -- matching progressively smaller boundary segments. Longer segments that have already been matched provide initial matches for the shorter segments, which can then slide and stretch/contract in order to find the best matches at this smaller scale.  Find correspondence between point sets assuming cyclic ordering of points.  Chop up curve into segments of </a:t>
            </a:r>
            <a:r>
              <a:rPr lang="en-US" sz="1200" kern="1200" baseline="0" dirty="0" err="1" smtClean="0">
                <a:solidFill>
                  <a:schemeClr val="tx1"/>
                </a:solidFill>
                <a:latin typeface="+mn-lt"/>
                <a:ea typeface="+mn-ea"/>
                <a:cs typeface="+mn-cs"/>
              </a:rPr>
              <a:t>differents</a:t>
            </a:r>
            <a:r>
              <a:rPr lang="en-US" sz="1200" kern="1200" baseline="0" dirty="0" smtClean="0">
                <a:solidFill>
                  <a:schemeClr val="tx1"/>
                </a:solidFill>
                <a:latin typeface="+mn-lt"/>
                <a:ea typeface="+mn-ea"/>
                <a:cs typeface="+mn-cs"/>
              </a:rPr>
              <a:t> lengths all totaling 100.  Compute match of current segment to other shape’s segments using PD.  At next level use match from previous level, to initialize.</a:t>
            </a:r>
          </a:p>
          <a:p>
            <a:pPr>
              <a:buFont typeface="Arial" pitchFamily="34" charset="0"/>
              <a:buChar char="•"/>
            </a:pPr>
            <a:r>
              <a:rPr lang="en-US" sz="1200" kern="1200" baseline="0" dirty="0" smtClean="0">
                <a:solidFill>
                  <a:schemeClr val="tx1"/>
                </a:solidFill>
                <a:latin typeface="+mn-lt"/>
                <a:ea typeface="+mn-ea"/>
                <a:cs typeface="+mn-cs"/>
              </a:rPr>
              <a:t>IDSC --- inner-distance is defined as the length of the shortest path between landmark points within the shape silhouette. 1) Build a graph on the sample points. For each pair of sample points x; y, if the line segment connecting x and y falls entirely within the object, then build an edge between x and y with the weight equal to the Euclidean distance. 2) Apply shortest path algorithm to the graph, </a:t>
            </a:r>
            <a:r>
              <a:rPr lang="en-US" sz="1200" i="1" kern="1200" baseline="0" dirty="0" smtClean="0">
                <a:solidFill>
                  <a:schemeClr val="tx1"/>
                </a:solidFill>
                <a:latin typeface="+mn-lt"/>
                <a:ea typeface="+mn-ea"/>
                <a:cs typeface="+mn-cs"/>
              </a:rPr>
              <a:t>O(n</a:t>
            </a:r>
            <a:r>
              <a:rPr lang="en-US" sz="1200" i="1" kern="1200" baseline="30000" dirty="0" smtClean="0">
                <a:solidFill>
                  <a:schemeClr val="tx1"/>
                </a:solidFill>
                <a:latin typeface="+mn-lt"/>
                <a:ea typeface="+mn-ea"/>
                <a:cs typeface="+mn-cs"/>
              </a:rPr>
              <a:t>3</a:t>
            </a:r>
            <a:r>
              <a:rPr lang="en-US" sz="1200" i="1" kern="1200" baseline="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Use IDSC to build histograms like Shape Context (which uses ED).  For each point on shape we have histogram. Construction of histograms takes </a:t>
            </a:r>
            <a:r>
              <a:rPr lang="en-US" sz="1200" i="1" kern="1200" baseline="0" dirty="0" smtClean="0">
                <a:solidFill>
                  <a:schemeClr val="tx1"/>
                </a:solidFill>
                <a:latin typeface="+mn-lt"/>
                <a:ea typeface="+mn-ea"/>
                <a:cs typeface="+mn-cs"/>
              </a:rPr>
              <a:t>O(n</a:t>
            </a:r>
            <a:r>
              <a:rPr lang="en-US" sz="1200" i="1" kern="1200" baseline="30000" dirty="0" smtClean="0">
                <a:solidFill>
                  <a:schemeClr val="tx1"/>
                </a:solidFill>
                <a:latin typeface="+mn-lt"/>
                <a:ea typeface="+mn-ea"/>
                <a:cs typeface="+mn-cs"/>
              </a:rPr>
              <a:t>2</a:t>
            </a:r>
            <a:r>
              <a:rPr lang="en-US" sz="1200" i="1" kern="1200" baseline="0" dirty="0" smtClean="0">
                <a:solidFill>
                  <a:schemeClr val="tx1"/>
                </a:solidFill>
                <a:latin typeface="+mn-lt"/>
                <a:ea typeface="+mn-ea"/>
                <a:cs typeface="+mn-cs"/>
              </a:rPr>
              <a:t>).  </a:t>
            </a:r>
            <a:r>
              <a:rPr lang="en-US" sz="1200" i="0" kern="1200" baseline="0" dirty="0" smtClean="0">
                <a:solidFill>
                  <a:schemeClr val="tx1"/>
                </a:solidFill>
                <a:latin typeface="+mn-lt"/>
                <a:ea typeface="+mn-ea"/>
                <a:cs typeface="+mn-cs"/>
              </a:rPr>
              <a:t>To match histograms at points use Chi2 statistic just like SC.</a:t>
            </a:r>
            <a:endParaRPr lang="en-US" sz="1200" kern="1200" baseline="0" dirty="0" smtClean="0">
              <a:solidFill>
                <a:schemeClr val="tx1"/>
              </a:solidFill>
              <a:latin typeface="+mn-lt"/>
              <a:ea typeface="+mn-ea"/>
              <a:cs typeface="+mn-cs"/>
            </a:endParaRPr>
          </a:p>
          <a:p>
            <a:r>
              <a:rPr lang="en-US" dirty="0" smtClean="0"/>
              <a:t>Because</a:t>
            </a:r>
            <a:r>
              <a:rPr lang="en-US" baseline="0" dirty="0" smtClean="0"/>
              <a:t> these three work directly with the point representation, they don’t scale well computationally.  We have added level of abstraction.</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44</a:t>
            </a:fld>
            <a:endParaRPr lang="en-US"/>
          </a:p>
        </p:txBody>
      </p:sp>
    </p:spTree>
    <p:extLst>
      <p:ext uri="{BB962C8B-B14F-4D97-AF65-F5344CB8AC3E}">
        <p14:creationId xmlns:p14="http://schemas.microsoft.com/office/powerpoint/2010/main" val="2221247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our method we took shapes and represented them using the square root of the density function.</a:t>
            </a:r>
          </a:p>
          <a:p>
            <a:endParaRPr lang="en-US" baseline="0" dirty="0" smtClean="0"/>
          </a:p>
          <a:p>
            <a:r>
              <a:rPr lang="en-US" baseline="0" dirty="0" smtClean="0"/>
              <a:t>These shape densities lived on an n-dimensional unit </a:t>
            </a:r>
            <a:r>
              <a:rPr lang="en-US" baseline="0" dirty="0" err="1" smtClean="0"/>
              <a:t>hypersphere</a:t>
            </a:r>
            <a:r>
              <a:rPr lang="en-US" baseline="0" dirty="0" smtClean="0"/>
              <a:t> which was used to calculate a mean shape density </a:t>
            </a:r>
          </a:p>
          <a:p>
            <a:endParaRPr lang="en-US" baseline="0" dirty="0" smtClean="0"/>
          </a:p>
          <a:p>
            <a:r>
              <a:rPr lang="en-US" baseline="0" dirty="0" smtClean="0"/>
              <a:t>With these mean shape densities, classification was performed using the closed form distance on the </a:t>
            </a:r>
            <a:r>
              <a:rPr lang="en-US" baseline="0" dirty="0" err="1" smtClean="0"/>
              <a:t>hypersphere</a:t>
            </a:r>
            <a:r>
              <a:rPr lang="en-US" baseline="0" dirty="0" smtClean="0"/>
              <a:t>.</a:t>
            </a:r>
          </a:p>
          <a:p>
            <a:endParaRPr lang="en-US" baseline="0" dirty="0" smtClean="0"/>
          </a:p>
          <a:p>
            <a:r>
              <a:rPr lang="en-US" baseline="0" dirty="0" smtClean="0"/>
              <a:t>The advantages to our approach are</a:t>
            </a:r>
          </a:p>
          <a:p>
            <a:r>
              <a:rPr lang="en-US" baseline="0" dirty="0" smtClean="0"/>
              <a:t> </a:t>
            </a:r>
          </a:p>
          <a:p>
            <a:r>
              <a:rPr lang="en-US" baseline="0" dirty="0" smtClean="0"/>
              <a:t>	being able to	represent shapes with an arbitrary number of points without topological restrictions.</a:t>
            </a:r>
          </a:p>
          <a:p>
            <a:endParaRPr lang="en-US" baseline="0" dirty="0" smtClean="0"/>
          </a:p>
          <a:p>
            <a:r>
              <a:rPr lang="en-US" baseline="0" dirty="0" smtClean="0"/>
              <a:t>	There was limited preprocessing required since we directly estimate the density from the shape points.</a:t>
            </a:r>
          </a:p>
          <a:p>
            <a:r>
              <a:rPr lang="en-US" baseline="0" dirty="0" smtClean="0"/>
              <a:t>	</a:t>
            </a:r>
          </a:p>
          <a:p>
            <a:r>
              <a:rPr lang="en-US" baseline="0" dirty="0" smtClean="0"/>
              <a:t>	Our similarity metric was in closed form and is computationally efficient for large query applications.</a:t>
            </a:r>
          </a:p>
          <a:p>
            <a:endParaRPr lang="en-US" baseline="0" dirty="0" smtClean="0"/>
          </a:p>
          <a:p>
            <a:r>
              <a:rPr lang="en-US" baseline="0" dirty="0" smtClean="0"/>
              <a:t>We validated our approach on the benchmarked MPEG 7 Shape database and demonstrated promising results that are highly competitive with the state of the art.</a:t>
            </a:r>
          </a:p>
          <a:p>
            <a:endParaRPr lang="en-US" baseline="0" dirty="0" smtClean="0"/>
          </a:p>
          <a:p>
            <a:r>
              <a:rPr lang="en-US" b="1" baseline="0" dirty="0" smtClean="0"/>
              <a:t> Thank you very much for your time! Are there any questions.</a:t>
            </a:r>
          </a:p>
          <a:p>
            <a:endParaRPr lang="en-US" dirty="0"/>
          </a:p>
        </p:txBody>
      </p:sp>
      <p:sp>
        <p:nvSpPr>
          <p:cNvPr id="4" name="Slide Number Placeholder 3"/>
          <p:cNvSpPr>
            <a:spLocks noGrp="1"/>
          </p:cNvSpPr>
          <p:nvPr>
            <p:ph type="sldNum" sz="quarter" idx="10"/>
          </p:nvPr>
        </p:nvSpPr>
        <p:spPr/>
        <p:txBody>
          <a:bodyPr/>
          <a:lstStyle/>
          <a:p>
            <a:fld id="{27D156D7-1F73-4C55-A011-651FEE1C2D70}" type="slidenum">
              <a:rPr lang="en-US" smtClean="0"/>
              <a:t>45</a:t>
            </a:fld>
            <a:endParaRPr lang="en-US"/>
          </a:p>
        </p:txBody>
      </p:sp>
    </p:spTree>
    <p:extLst>
      <p:ext uri="{BB962C8B-B14F-4D97-AF65-F5344CB8AC3E}">
        <p14:creationId xmlns:p14="http://schemas.microsoft.com/office/powerpoint/2010/main" val="1753885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LBO is the generalization of</a:t>
            </a:r>
            <a:r>
              <a:rPr lang="en-US" baseline="0" dirty="0" smtClean="0"/>
              <a:t> the </a:t>
            </a:r>
            <a:r>
              <a:rPr lang="en-US" baseline="0" dirty="0" err="1" smtClean="0"/>
              <a:t>Laplacian</a:t>
            </a:r>
            <a:r>
              <a:rPr lang="en-US" baseline="0" dirty="0" smtClean="0"/>
              <a:t> to Riemannian manifolds</a:t>
            </a:r>
          </a:p>
          <a:p>
            <a:endParaRPr lang="en-US" baseline="0" dirty="0" smtClean="0"/>
          </a:p>
          <a:p>
            <a:r>
              <a:rPr lang="en-US" baseline="0" dirty="0" smtClean="0"/>
              <a:t>Consider a square </a:t>
            </a:r>
            <a:r>
              <a:rPr lang="en-US" baseline="0" dirty="0" err="1" smtClean="0"/>
              <a:t>intergrable</a:t>
            </a:r>
            <a:r>
              <a:rPr lang="en-US" baseline="0" dirty="0" smtClean="0"/>
              <a:t> function f defined on a Riemannian manifold M with a metric tensor g, then the LBO acting on the function f is the divergence of the gradient of that function</a:t>
            </a:r>
          </a:p>
          <a:p>
            <a:endParaRPr lang="en-US" baseline="0" dirty="0" smtClean="0"/>
          </a:p>
          <a:p>
            <a:endParaRPr lang="en-US" baseline="0" dirty="0" smtClean="0"/>
          </a:p>
          <a:p>
            <a:r>
              <a:rPr lang="en-US" baseline="0" dirty="0" smtClean="0"/>
              <a:t>More specifically, in local coordinates we have the expression in terms of the metric tensor </a:t>
            </a:r>
          </a:p>
          <a:p>
            <a:endParaRPr lang="en-US" baseline="0" dirty="0" smtClean="0"/>
          </a:p>
          <a:p>
            <a:r>
              <a:rPr lang="en-US" baseline="0" dirty="0" smtClean="0"/>
              <a:t>Since we a working on finite 3D meshes we must discretize this operator on the approximated surface </a:t>
            </a:r>
          </a:p>
          <a:p>
            <a:endParaRPr lang="en-US" baseline="0" dirty="0" smtClean="0"/>
          </a:p>
        </p:txBody>
      </p:sp>
      <p:sp>
        <p:nvSpPr>
          <p:cNvPr id="4" name="Slide Number Placeholder 3"/>
          <p:cNvSpPr>
            <a:spLocks noGrp="1"/>
          </p:cNvSpPr>
          <p:nvPr>
            <p:ph type="sldNum" sz="quarter" idx="10"/>
          </p:nvPr>
        </p:nvSpPr>
        <p:spPr/>
        <p:txBody>
          <a:bodyPr/>
          <a:lstStyle/>
          <a:p>
            <a:fld id="{27D156D7-1F73-4C55-A011-651FEE1C2D70}" type="slidenum">
              <a:rPr lang="en-US" smtClean="0"/>
              <a:t>46</a:t>
            </a:fld>
            <a:endParaRPr lang="en-US"/>
          </a:p>
        </p:txBody>
      </p:sp>
    </p:spTree>
    <p:extLst>
      <p:ext uri="{BB962C8B-B14F-4D97-AF65-F5344CB8AC3E}">
        <p14:creationId xmlns:p14="http://schemas.microsoft.com/office/powerpoint/2010/main" val="149950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a triplet of eigenvectors we form 3D </a:t>
            </a:r>
            <a:r>
              <a:rPr lang="en-US" baseline="0" dirty="0" err="1" smtClean="0"/>
              <a:t>eigenshapes</a:t>
            </a:r>
            <a:r>
              <a:rPr lang="en-US" baseline="0" dirty="0" smtClean="0"/>
              <a:t>, </a:t>
            </a:r>
          </a:p>
          <a:p>
            <a:r>
              <a:rPr lang="en-US" baseline="0" dirty="0" smtClean="0"/>
              <a:t>To select the triplet we remove the constant eigenvector </a:t>
            </a:r>
            <a:r>
              <a:rPr lang="en-US" baseline="0" dirty="0" err="1" smtClean="0"/>
              <a:t>associtated</a:t>
            </a:r>
            <a:r>
              <a:rPr lang="en-US" baseline="0" dirty="0" smtClean="0"/>
              <a:t> with a </a:t>
            </a:r>
            <a:r>
              <a:rPr lang="en-US" baseline="0" dirty="0" err="1" smtClean="0"/>
              <a:t>lammda</a:t>
            </a:r>
            <a:r>
              <a:rPr lang="en-US" baseline="0" dirty="0" smtClean="0"/>
              <a:t> of zero</a:t>
            </a:r>
          </a:p>
          <a:p>
            <a:endParaRPr lang="en-US" baseline="0" dirty="0" smtClean="0"/>
          </a:p>
          <a:p>
            <a:r>
              <a:rPr lang="en-US" baseline="0" dirty="0" smtClean="0"/>
              <a:t>Using the 1</a:t>
            </a:r>
            <a:r>
              <a:rPr lang="en-US" baseline="30000" dirty="0" smtClean="0"/>
              <a:t>st</a:t>
            </a:r>
            <a:r>
              <a:rPr lang="en-US" baseline="0" dirty="0" smtClean="0"/>
              <a:t> 2</a:t>
            </a:r>
            <a:r>
              <a:rPr lang="en-US" baseline="30000" dirty="0" smtClean="0"/>
              <a:t>nd</a:t>
            </a:r>
            <a:r>
              <a:rPr lang="en-US" baseline="0" dirty="0" smtClean="0"/>
              <a:t> and 5</a:t>
            </a:r>
            <a:r>
              <a:rPr lang="en-US" baseline="30000" dirty="0" smtClean="0"/>
              <a:t>th</a:t>
            </a:r>
            <a:r>
              <a:rPr lang="en-US" baseline="0" dirty="0" smtClean="0"/>
              <a:t> eigenvectors corresponding to the smallest eigenvalues we are able to see definitive looking </a:t>
            </a:r>
            <a:r>
              <a:rPr lang="en-US" baseline="0" dirty="0" err="1" smtClean="0"/>
              <a:t>eigenshapes</a:t>
            </a:r>
            <a:r>
              <a:rPr lang="en-US" baseline="0" dirty="0" smtClean="0"/>
              <a:t> that we will see on the next slide. </a:t>
            </a:r>
          </a:p>
          <a:p>
            <a:endParaRPr lang="en-US" baseline="0" dirty="0" smtClean="0"/>
          </a:p>
          <a:p>
            <a:r>
              <a:rPr lang="en-US" baseline="0" dirty="0" smtClean="0"/>
              <a:t>The goal was to obtain a point set representation in the </a:t>
            </a:r>
            <a:r>
              <a:rPr lang="en-US" baseline="0" dirty="0" err="1" smtClean="0"/>
              <a:t>eigenspace</a:t>
            </a:r>
            <a:r>
              <a:rPr lang="en-US" baseline="0" dirty="0" smtClean="0"/>
              <a:t> that reflected the shape similarity within a category and the differences across categories </a:t>
            </a:r>
          </a:p>
          <a:p>
            <a:endParaRPr lang="en-US" baseline="0" dirty="0" smtClean="0"/>
          </a:p>
          <a:p>
            <a:r>
              <a:rPr lang="en-US" baseline="0" dirty="0" smtClean="0"/>
              <a:t>By using low order eigenvectors we reduce the effect of noise and deformations in the meshes and  are able to capture common geometric information within categories of shapes that allows us to compute better representative mean shapes. </a:t>
            </a:r>
          </a:p>
          <a:p>
            <a:endParaRPr lang="en-US" dirty="0"/>
          </a:p>
        </p:txBody>
      </p:sp>
      <p:sp>
        <p:nvSpPr>
          <p:cNvPr id="4" name="Slide Number Placeholder 3"/>
          <p:cNvSpPr>
            <a:spLocks noGrp="1"/>
          </p:cNvSpPr>
          <p:nvPr>
            <p:ph type="sldNum" sz="quarter" idx="10"/>
          </p:nvPr>
        </p:nvSpPr>
        <p:spPr/>
        <p:txBody>
          <a:bodyPr/>
          <a:lstStyle/>
          <a:p>
            <a:fld id="{27D156D7-1F73-4C55-A011-651FEE1C2D70}" type="slidenum">
              <a:rPr lang="en-US" smtClean="0"/>
              <a:t>47</a:t>
            </a:fld>
            <a:endParaRPr lang="en-US"/>
          </a:p>
        </p:txBody>
      </p:sp>
    </p:spTree>
    <p:extLst>
      <p:ext uri="{BB962C8B-B14F-4D97-AF65-F5344CB8AC3E}">
        <p14:creationId xmlns:p14="http://schemas.microsoft.com/office/powerpoint/2010/main" val="1358842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four datasets used to evaluate this</a:t>
            </a:r>
            <a:r>
              <a:rPr lang="en-US" baseline="0" dirty="0" smtClean="0"/>
              <a:t> framework, only the SHREC’12 and Shape COSEG are available in the conference paper</a:t>
            </a:r>
          </a:p>
          <a:p>
            <a:endParaRPr lang="en-US" baseline="0" dirty="0" smtClean="0"/>
          </a:p>
          <a:p>
            <a:r>
              <a:rPr lang="en-US" baseline="0" dirty="0" smtClean="0"/>
              <a:t>We used the standard metrics in order to evaluated our performance</a:t>
            </a:r>
          </a:p>
          <a:p>
            <a:endParaRPr lang="en-US" baseline="0" dirty="0" smtClean="0"/>
          </a:p>
          <a:p>
            <a:r>
              <a:rPr lang="en-US" baseline="0" dirty="0" smtClean="0"/>
              <a:t>Next we discuss the experiments that we ran on these datasets</a:t>
            </a:r>
            <a:endParaRPr lang="en-US" dirty="0"/>
          </a:p>
        </p:txBody>
      </p:sp>
      <p:sp>
        <p:nvSpPr>
          <p:cNvPr id="4" name="Slide Number Placeholder 3"/>
          <p:cNvSpPr>
            <a:spLocks noGrp="1"/>
          </p:cNvSpPr>
          <p:nvPr>
            <p:ph type="sldNum" sz="quarter" idx="10"/>
          </p:nvPr>
        </p:nvSpPr>
        <p:spPr/>
        <p:txBody>
          <a:bodyPr/>
          <a:lstStyle/>
          <a:p>
            <a:fld id="{27D156D7-1F73-4C55-A011-651FEE1C2D70}" type="slidenum">
              <a:rPr lang="en-US" smtClean="0"/>
              <a:t>48</a:t>
            </a:fld>
            <a:endParaRPr lang="en-US"/>
          </a:p>
        </p:txBody>
      </p:sp>
    </p:spTree>
    <p:extLst>
      <p:ext uri="{BB962C8B-B14F-4D97-AF65-F5344CB8AC3E}">
        <p14:creationId xmlns:p14="http://schemas.microsoft.com/office/powerpoint/2010/main" val="2660788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make the connection to MDL, we start with the volume around MLE which is given by …  Asymptotically, the ratio term becomes 1 as the empirical fisher converges to expected fisher.  This immediately leads to the MDL formula we saw a couple of slides back.</a:t>
            </a:r>
          </a:p>
          <a:p>
            <a:endParaRPr lang="en-US" baseline="0" dirty="0" smtClean="0"/>
          </a:p>
          <a:p>
            <a:r>
              <a:rPr lang="en-US" baseline="0" dirty="0" smtClean="0"/>
              <a:t>For most models classes, you cannot compute this volume term in closed-form and typically would have to resort to truncating the parameter space and carrying out numerical integration procedures.  It will turn out that for out square root wavelet density estimation models, this term is in closed-form since it is just the surface area of a unit </a:t>
            </a:r>
            <a:r>
              <a:rPr lang="en-US" baseline="0" dirty="0" err="1" smtClean="0"/>
              <a:t>hypersphere</a:t>
            </a:r>
            <a:r>
              <a:rPr lang="en-US" baseline="0" dirty="0" smtClean="0"/>
              <a:t>.    </a:t>
            </a:r>
          </a:p>
          <a:p>
            <a:endParaRPr lang="en-US" baseline="0" dirty="0" smtClean="0"/>
          </a:p>
          <a:p>
            <a:r>
              <a:rPr lang="en-US" baseline="0" dirty="0" smtClean="0"/>
              <a:t>Before moving on, we are going to try to pictorially illustrate the behavior of MDL.</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50</a:t>
            </a:fld>
            <a:endParaRPr lang="en-US"/>
          </a:p>
        </p:txBody>
      </p:sp>
    </p:spTree>
    <p:extLst>
      <p:ext uri="{BB962C8B-B14F-4D97-AF65-F5344CB8AC3E}">
        <p14:creationId xmlns:p14="http://schemas.microsoft.com/office/powerpoint/2010/main" val="2738793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r>
              <a:rPr lang="en-US" smtClean="0"/>
              <a:t>For a Besov space with parameters (s,p,q).  The parameter s is the degree of smoothness of the functions in the space, p refers to the Lp space in which the smoothness is measured, and q gives a more subtle measure of smoothness for a given (s,p) pair.  </a:t>
            </a:r>
          </a:p>
        </p:txBody>
      </p:sp>
      <p:sp>
        <p:nvSpPr>
          <p:cNvPr id="75780" name="Slide Number Placeholder 3"/>
          <p:cNvSpPr>
            <a:spLocks noGrp="1"/>
          </p:cNvSpPr>
          <p:nvPr>
            <p:ph type="sldNum" sz="quarter" idx="5"/>
          </p:nvPr>
        </p:nvSpPr>
        <p:spPr>
          <a:noFill/>
        </p:spPr>
        <p:txBody>
          <a:bodyPr/>
          <a:lstStyle/>
          <a:p>
            <a:fld id="{F98FDF73-A143-4F2E-B702-9C85119DBA27}" type="slidenum">
              <a:rPr lang="en-US" smtClean="0"/>
              <a:pPr/>
              <a:t>51</a:t>
            </a:fld>
            <a:endParaRPr lang="en-US" smtClean="0"/>
          </a:p>
        </p:txBody>
      </p:sp>
    </p:spTree>
    <p:extLst>
      <p:ext uri="{BB962C8B-B14F-4D97-AF65-F5344CB8AC3E}">
        <p14:creationId xmlns:p14="http://schemas.microsoft.com/office/powerpoint/2010/main" val="242668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pPr eaLnBrk="1" hangingPunct="1"/>
            <a:endParaRPr lang="en-US" dirty="0" smtClean="0"/>
          </a:p>
        </p:txBody>
      </p:sp>
      <p:sp>
        <p:nvSpPr>
          <p:cNvPr id="56324" name="Slide Number Placeholder 3"/>
          <p:cNvSpPr>
            <a:spLocks noGrp="1"/>
          </p:cNvSpPr>
          <p:nvPr>
            <p:ph type="sldNum" sz="quarter" idx="5"/>
          </p:nvPr>
        </p:nvSpPr>
        <p:spPr>
          <a:noFill/>
        </p:spPr>
        <p:txBody>
          <a:bodyPr/>
          <a:lstStyle/>
          <a:p>
            <a:fld id="{A319D522-30C4-4949-B37D-E081A65EBA2B}" type="slidenum">
              <a:rPr lang="en-US" smtClean="0"/>
              <a:pPr/>
              <a:t>5</a:t>
            </a:fld>
            <a:endParaRPr lang="en-US" smtClean="0"/>
          </a:p>
        </p:txBody>
      </p:sp>
    </p:spTree>
    <p:extLst>
      <p:ext uri="{BB962C8B-B14F-4D97-AF65-F5344CB8AC3E}">
        <p14:creationId xmlns:p14="http://schemas.microsoft.com/office/powerpoint/2010/main" val="3577380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eaLnBrk="1" hangingPunct="1"/>
            <a:endParaRPr lang="en-US" smtClean="0"/>
          </a:p>
        </p:txBody>
      </p:sp>
      <p:sp>
        <p:nvSpPr>
          <p:cNvPr id="74756" name="Slide Number Placeholder 3"/>
          <p:cNvSpPr>
            <a:spLocks noGrp="1"/>
          </p:cNvSpPr>
          <p:nvPr>
            <p:ph type="sldNum" sz="quarter" idx="5"/>
          </p:nvPr>
        </p:nvSpPr>
        <p:spPr>
          <a:noFill/>
        </p:spPr>
        <p:txBody>
          <a:bodyPr/>
          <a:lstStyle/>
          <a:p>
            <a:fld id="{3348749D-7111-4B26-8C43-04AD3392F044}" type="slidenum">
              <a:rPr lang="en-US" smtClean="0"/>
              <a:pPr/>
              <a:t>55</a:t>
            </a:fld>
            <a:endParaRPr lang="en-US" smtClean="0"/>
          </a:p>
        </p:txBody>
      </p:sp>
    </p:spTree>
    <p:extLst>
      <p:ext uri="{BB962C8B-B14F-4D97-AF65-F5344CB8AC3E}">
        <p14:creationId xmlns:p14="http://schemas.microsoft.com/office/powerpoint/2010/main" val="184295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0B4559B4-BB83-4B7F-A1D3-25C445EF3174}" type="slidenum">
              <a:rPr lang="en-US" smtClean="0"/>
              <a:pPr/>
              <a:t>6</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smtClean="0"/>
              <a:t>Here are some examples of the 1D density estimation with wavelets.  The green line is the truth, the red the wavelet density and the blue line is the standard kernel density estimator.  We can see that for highly varying densities such as this claw density, the wavelet density estimator does an excellent job of capturing all the peaks whereas the KDE fails.  </a:t>
            </a:r>
          </a:p>
        </p:txBody>
      </p:sp>
    </p:spTree>
    <p:extLst>
      <p:ext uri="{BB962C8B-B14F-4D97-AF65-F5344CB8AC3E}">
        <p14:creationId xmlns:p14="http://schemas.microsoft.com/office/powerpoint/2010/main" val="56259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5C713932-82E7-4F33-A2BB-4656CD0B446B}" type="slidenum">
              <a:rPr lang="en-US" smtClean="0"/>
              <a:pPr/>
              <a:t>7</a:t>
            </a:fld>
            <a:endParaRPr lang="en-US"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dirty="0" smtClean="0"/>
              <a:t>Discuss results…</a:t>
            </a:r>
          </a:p>
          <a:p>
            <a:r>
              <a:rPr lang="en-US" dirty="0" smtClean="0"/>
              <a:t>So how</a:t>
            </a:r>
            <a:r>
              <a:rPr lang="en-US" baseline="0" dirty="0" smtClean="0"/>
              <a:t> can we in a principled manner select the j0 and j1 of our expansion?  Any particular choice of j0 and j1 gives us a particular model class, so hence we want the ability to choose between competing model classes.  This is where model selection comes into play.</a:t>
            </a:r>
            <a:endParaRPr lang="en-US" dirty="0" smtClean="0"/>
          </a:p>
        </p:txBody>
      </p:sp>
    </p:spTree>
    <p:extLst>
      <p:ext uri="{BB962C8B-B14F-4D97-AF65-F5344CB8AC3E}">
        <p14:creationId xmlns:p14="http://schemas.microsoft.com/office/powerpoint/2010/main" val="50778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that we know how to estimate the densities and see that the densities visually resemble the original shapes, how do we go about matching them? So given a point set, we can estimate the wavelet density.  The constraints on the coefficients immediately map this to a unit hypersphere.  Now there are actually two closed-form similarity measures we can use to match the densities.  The first is the </a:t>
            </a:r>
            <a:r>
              <a:rPr lang="en-US" baseline="0" dirty="0" err="1" smtClean="0"/>
              <a:t>Hellinger</a:t>
            </a:r>
            <a:r>
              <a:rPr lang="en-US" baseline="0" dirty="0" smtClean="0"/>
              <a:t> divergence and the second is just the geodesic distance on the unit hypersphere.  In both measures it is really the inner product between the coefficients that is the driving factor.  In this early version of our framework we are assuming that shapes are roughly affine aligned, hence there could be still non-rigid differences between them. </a:t>
            </a:r>
            <a:r>
              <a:rPr lang="en-US" dirty="0" smtClean="0"/>
              <a:t>So to gain a higher level of accuracy we will</a:t>
            </a:r>
            <a:r>
              <a:rPr lang="en-US" baseline="0" dirty="0" smtClean="0"/>
              <a:t> now discuss how to adjust for </a:t>
            </a:r>
            <a:r>
              <a:rPr lang="en-US" baseline="0" dirty="0" err="1" smtClean="0"/>
              <a:t>nonrigid</a:t>
            </a:r>
            <a:r>
              <a:rPr lang="en-US" baseline="0" dirty="0" smtClean="0"/>
              <a:t> distortions between shapes by simply permuting coefficients of their density representation.</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9</a:t>
            </a:fld>
            <a:endParaRPr lang="en-US"/>
          </a:p>
        </p:txBody>
      </p:sp>
    </p:spTree>
    <p:extLst>
      <p:ext uri="{BB962C8B-B14F-4D97-AF65-F5344CB8AC3E}">
        <p14:creationId xmlns:p14="http://schemas.microsoft.com/office/powerpoint/2010/main" val="265335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a couple of motivating examples as to why we to</a:t>
            </a:r>
            <a:r>
              <a:rPr lang="en-US" baseline="0" dirty="0" smtClean="0"/>
              <a:t> slide the coefficients before matching.  </a:t>
            </a:r>
            <a:r>
              <a:rPr lang="en-US" dirty="0" smtClean="0"/>
              <a:t>Basically</a:t>
            </a:r>
            <a:r>
              <a:rPr lang="en-US" baseline="0" dirty="0" smtClean="0"/>
              <a:t> using movement of wavelet basis to accomplish non-rigid alignment (as seen from the resolution level of the wavelet decomposition) between shapes.  If we just blindly solve for a permutation between coefficients, every shape can be essentially transformed to another shape.  What we need to do is penalize the sliding.</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10</a:t>
            </a:fld>
            <a:endParaRPr lang="en-US"/>
          </a:p>
        </p:txBody>
      </p:sp>
    </p:spTree>
    <p:extLst>
      <p:ext uri="{BB962C8B-B14F-4D97-AF65-F5344CB8AC3E}">
        <p14:creationId xmlns:p14="http://schemas.microsoft.com/office/powerpoint/2010/main" val="3976657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Sine we are only</a:t>
            </a:r>
            <a:r>
              <a:rPr lang="en-US" baseline="0" dirty="0" smtClean="0"/>
              <a:t> interested in adjusting for localized non-rigid deformations, we develop a simple penalty that does not allow a coefficients to be spatially translated too far.  When you estimate a density for a shape you can think of it as having the wavelet basis functions spread out over your grid.  If it was a rectangular shape only the coefficients with associated with those basis would be lit up.  Then we have sliding penalty that is equal to the square of the Euclidean distance.  This will force the permutations to be localized.</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11</a:t>
            </a:fld>
            <a:endParaRPr lang="en-US"/>
          </a:p>
        </p:txBody>
      </p:sp>
    </p:spTree>
    <p:extLst>
      <p:ext uri="{BB962C8B-B14F-4D97-AF65-F5344CB8AC3E}">
        <p14:creationId xmlns:p14="http://schemas.microsoft.com/office/powerpoint/2010/main" val="304788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5" name="Rectangle 4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p:cNvGrpSpPr/>
          <p:nvPr/>
        </p:nvGrpSpPr>
        <p:grpSpPr>
          <a:xfrm>
            <a:off x="0" y="2267858"/>
            <a:ext cx="4191000" cy="4590144"/>
            <a:chOff x="-1" y="1600199"/>
            <a:chExt cx="4501019" cy="5257801"/>
          </a:xfrm>
        </p:grpSpPr>
        <p:sp>
          <p:nvSpPr>
            <p:cNvPr id="39" name="Freeform 7"/>
            <p:cNvSpPr>
              <a:spLocks/>
            </p:cNvSpPr>
            <p:nvPr userDrawn="1"/>
          </p:nvSpPr>
          <p:spPr bwMode="auto">
            <a:xfrm>
              <a:off x="-1" y="1600199"/>
              <a:ext cx="4127498" cy="2514600"/>
            </a:xfrm>
            <a:custGeom>
              <a:avLst/>
              <a:gdLst/>
              <a:ahLst/>
              <a:cxnLst>
                <a:cxn ang="0">
                  <a:pos x="0" y="0"/>
                </a:cxn>
                <a:cxn ang="0">
                  <a:pos x="124" y="18"/>
                </a:cxn>
                <a:cxn ang="0">
                  <a:pos x="246" y="40"/>
                </a:cxn>
                <a:cxn ang="0">
                  <a:pos x="365" y="64"/>
                </a:cxn>
                <a:cxn ang="0">
                  <a:pos x="596" y="127"/>
                </a:cxn>
                <a:cxn ang="0">
                  <a:pos x="815" y="200"/>
                </a:cxn>
                <a:cxn ang="0">
                  <a:pos x="1025" y="286"/>
                </a:cxn>
                <a:cxn ang="0">
                  <a:pos x="1223" y="380"/>
                </a:cxn>
                <a:cxn ang="0">
                  <a:pos x="1411" y="482"/>
                </a:cxn>
                <a:cxn ang="0">
                  <a:pos x="1588" y="591"/>
                </a:cxn>
                <a:cxn ang="0">
                  <a:pos x="1753" y="707"/>
                </a:cxn>
                <a:cxn ang="0">
                  <a:pos x="1907" y="824"/>
                </a:cxn>
                <a:cxn ang="0">
                  <a:pos x="2047" y="946"/>
                </a:cxn>
                <a:cxn ang="0">
                  <a:pos x="2177" y="1066"/>
                </a:cxn>
                <a:cxn ang="0">
                  <a:pos x="2293" y="1189"/>
                </a:cxn>
                <a:cxn ang="0">
                  <a:pos x="2397" y="1308"/>
                </a:cxn>
                <a:cxn ang="0">
                  <a:pos x="2488" y="1423"/>
                </a:cxn>
                <a:cxn ang="0">
                  <a:pos x="2565" y="1534"/>
                </a:cxn>
                <a:cxn ang="0">
                  <a:pos x="2600" y="1587"/>
                </a:cxn>
                <a:cxn ang="0">
                  <a:pos x="2535" y="1522"/>
                </a:cxn>
                <a:cxn ang="0">
                  <a:pos x="2455" y="1451"/>
                </a:cxn>
                <a:cxn ang="0">
                  <a:pos x="2359" y="1375"/>
                </a:cxn>
                <a:cxn ang="0">
                  <a:pos x="2247" y="1294"/>
                </a:cxn>
                <a:cxn ang="0">
                  <a:pos x="2119" y="1215"/>
                </a:cxn>
                <a:cxn ang="0">
                  <a:pos x="1981" y="1134"/>
                </a:cxn>
                <a:cxn ang="0">
                  <a:pos x="1827" y="1058"/>
                </a:cxn>
                <a:cxn ang="0">
                  <a:pos x="1662" y="986"/>
                </a:cxn>
                <a:cxn ang="0">
                  <a:pos x="1486" y="921"/>
                </a:cxn>
                <a:cxn ang="0">
                  <a:pos x="1299" y="865"/>
                </a:cxn>
                <a:cxn ang="0">
                  <a:pos x="1103" y="819"/>
                </a:cxn>
                <a:cxn ang="0">
                  <a:pos x="896" y="787"/>
                </a:cxn>
                <a:cxn ang="0">
                  <a:pos x="791" y="776"/>
                </a:cxn>
                <a:cxn ang="0">
                  <a:pos x="683" y="769"/>
                </a:cxn>
                <a:cxn ang="0">
                  <a:pos x="573" y="768"/>
                </a:cxn>
                <a:cxn ang="0">
                  <a:pos x="462" y="769"/>
                </a:cxn>
                <a:cxn ang="0">
                  <a:pos x="348" y="776"/>
                </a:cxn>
                <a:cxn ang="0">
                  <a:pos x="234" y="787"/>
                </a:cxn>
                <a:cxn ang="0">
                  <a:pos x="117" y="806"/>
                </a:cxn>
                <a:cxn ang="0">
                  <a:pos x="0" y="827"/>
                </a:cxn>
                <a:cxn ang="0">
                  <a:pos x="0" y="0"/>
                </a:cxn>
              </a:cxnLst>
              <a:rect l="0" t="0" r="r" b="b"/>
              <a:pathLst>
                <a:path w="2600" h="1587">
                  <a:moveTo>
                    <a:pt x="0" y="0"/>
                  </a:moveTo>
                  <a:lnTo>
                    <a:pt x="0" y="0"/>
                  </a:lnTo>
                  <a:lnTo>
                    <a:pt x="63" y="8"/>
                  </a:lnTo>
                  <a:lnTo>
                    <a:pt x="124" y="18"/>
                  </a:lnTo>
                  <a:lnTo>
                    <a:pt x="185" y="28"/>
                  </a:lnTo>
                  <a:lnTo>
                    <a:pt x="246" y="40"/>
                  </a:lnTo>
                  <a:lnTo>
                    <a:pt x="305" y="53"/>
                  </a:lnTo>
                  <a:lnTo>
                    <a:pt x="365" y="64"/>
                  </a:lnTo>
                  <a:lnTo>
                    <a:pt x="480" y="94"/>
                  </a:lnTo>
                  <a:lnTo>
                    <a:pt x="596" y="127"/>
                  </a:lnTo>
                  <a:lnTo>
                    <a:pt x="706" y="162"/>
                  </a:lnTo>
                  <a:lnTo>
                    <a:pt x="815" y="200"/>
                  </a:lnTo>
                  <a:lnTo>
                    <a:pt x="921" y="241"/>
                  </a:lnTo>
                  <a:lnTo>
                    <a:pt x="1025" y="286"/>
                  </a:lnTo>
                  <a:lnTo>
                    <a:pt x="1126" y="330"/>
                  </a:lnTo>
                  <a:lnTo>
                    <a:pt x="1223" y="380"/>
                  </a:lnTo>
                  <a:lnTo>
                    <a:pt x="1319" y="429"/>
                  </a:lnTo>
                  <a:lnTo>
                    <a:pt x="1411" y="482"/>
                  </a:lnTo>
                  <a:lnTo>
                    <a:pt x="1502" y="537"/>
                  </a:lnTo>
                  <a:lnTo>
                    <a:pt x="1588" y="591"/>
                  </a:lnTo>
                  <a:lnTo>
                    <a:pt x="1672" y="649"/>
                  </a:lnTo>
                  <a:lnTo>
                    <a:pt x="1753" y="707"/>
                  </a:lnTo>
                  <a:lnTo>
                    <a:pt x="1831" y="764"/>
                  </a:lnTo>
                  <a:lnTo>
                    <a:pt x="1907" y="824"/>
                  </a:lnTo>
                  <a:lnTo>
                    <a:pt x="1979" y="885"/>
                  </a:lnTo>
                  <a:lnTo>
                    <a:pt x="2047" y="946"/>
                  </a:lnTo>
                  <a:lnTo>
                    <a:pt x="2113" y="1005"/>
                  </a:lnTo>
                  <a:lnTo>
                    <a:pt x="2177" y="1066"/>
                  </a:lnTo>
                  <a:lnTo>
                    <a:pt x="2237" y="1128"/>
                  </a:lnTo>
                  <a:lnTo>
                    <a:pt x="2293" y="1189"/>
                  </a:lnTo>
                  <a:lnTo>
                    <a:pt x="2347" y="1248"/>
                  </a:lnTo>
                  <a:lnTo>
                    <a:pt x="2397" y="1308"/>
                  </a:lnTo>
                  <a:lnTo>
                    <a:pt x="2445" y="1365"/>
                  </a:lnTo>
                  <a:lnTo>
                    <a:pt x="2488" y="1423"/>
                  </a:lnTo>
                  <a:lnTo>
                    <a:pt x="2529" y="1479"/>
                  </a:lnTo>
                  <a:lnTo>
                    <a:pt x="2565" y="1534"/>
                  </a:lnTo>
                  <a:lnTo>
                    <a:pt x="2600" y="1587"/>
                  </a:lnTo>
                  <a:lnTo>
                    <a:pt x="2600" y="1587"/>
                  </a:lnTo>
                  <a:lnTo>
                    <a:pt x="2570" y="1555"/>
                  </a:lnTo>
                  <a:lnTo>
                    <a:pt x="2535" y="1522"/>
                  </a:lnTo>
                  <a:lnTo>
                    <a:pt x="2497" y="1487"/>
                  </a:lnTo>
                  <a:lnTo>
                    <a:pt x="2455" y="1451"/>
                  </a:lnTo>
                  <a:lnTo>
                    <a:pt x="2408" y="1413"/>
                  </a:lnTo>
                  <a:lnTo>
                    <a:pt x="2359" y="1375"/>
                  </a:lnTo>
                  <a:lnTo>
                    <a:pt x="2304" y="1336"/>
                  </a:lnTo>
                  <a:lnTo>
                    <a:pt x="2247" y="1294"/>
                  </a:lnTo>
                  <a:lnTo>
                    <a:pt x="2185" y="1255"/>
                  </a:lnTo>
                  <a:lnTo>
                    <a:pt x="2119" y="1215"/>
                  </a:lnTo>
                  <a:lnTo>
                    <a:pt x="2052" y="1174"/>
                  </a:lnTo>
                  <a:lnTo>
                    <a:pt x="1981" y="1134"/>
                  </a:lnTo>
                  <a:lnTo>
                    <a:pt x="1905" y="1096"/>
                  </a:lnTo>
                  <a:lnTo>
                    <a:pt x="1827" y="1058"/>
                  </a:lnTo>
                  <a:lnTo>
                    <a:pt x="1746" y="1020"/>
                  </a:lnTo>
                  <a:lnTo>
                    <a:pt x="1662" y="986"/>
                  </a:lnTo>
                  <a:lnTo>
                    <a:pt x="1576" y="953"/>
                  </a:lnTo>
                  <a:lnTo>
                    <a:pt x="1486" y="921"/>
                  </a:lnTo>
                  <a:lnTo>
                    <a:pt x="1393" y="891"/>
                  </a:lnTo>
                  <a:lnTo>
                    <a:pt x="1299" y="865"/>
                  </a:lnTo>
                  <a:lnTo>
                    <a:pt x="1202" y="840"/>
                  </a:lnTo>
                  <a:lnTo>
                    <a:pt x="1103" y="819"/>
                  </a:lnTo>
                  <a:lnTo>
                    <a:pt x="1000" y="801"/>
                  </a:lnTo>
                  <a:lnTo>
                    <a:pt x="896" y="787"/>
                  </a:lnTo>
                  <a:lnTo>
                    <a:pt x="843" y="781"/>
                  </a:lnTo>
                  <a:lnTo>
                    <a:pt x="791" y="776"/>
                  </a:lnTo>
                  <a:lnTo>
                    <a:pt x="738" y="773"/>
                  </a:lnTo>
                  <a:lnTo>
                    <a:pt x="683" y="769"/>
                  </a:lnTo>
                  <a:lnTo>
                    <a:pt x="629" y="768"/>
                  </a:lnTo>
                  <a:lnTo>
                    <a:pt x="573" y="768"/>
                  </a:lnTo>
                  <a:lnTo>
                    <a:pt x="518" y="768"/>
                  </a:lnTo>
                  <a:lnTo>
                    <a:pt x="462" y="769"/>
                  </a:lnTo>
                  <a:lnTo>
                    <a:pt x="406" y="773"/>
                  </a:lnTo>
                  <a:lnTo>
                    <a:pt x="348" y="776"/>
                  </a:lnTo>
                  <a:lnTo>
                    <a:pt x="292" y="781"/>
                  </a:lnTo>
                  <a:lnTo>
                    <a:pt x="234" y="787"/>
                  </a:lnTo>
                  <a:lnTo>
                    <a:pt x="177" y="796"/>
                  </a:lnTo>
                  <a:lnTo>
                    <a:pt x="117" y="806"/>
                  </a:lnTo>
                  <a:lnTo>
                    <a:pt x="59" y="816"/>
                  </a:lnTo>
                  <a:lnTo>
                    <a:pt x="0" y="827"/>
                  </a:lnTo>
                  <a:lnTo>
                    <a:pt x="0" y="0"/>
                  </a:lnTo>
                  <a:lnTo>
                    <a:pt x="0" y="0"/>
                  </a:lnTo>
                  <a:close/>
                </a:path>
              </a:pathLst>
            </a:custGeom>
            <a:solidFill>
              <a:schemeClr val="accent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8"/>
            <p:cNvSpPr>
              <a:spLocks/>
            </p:cNvSpPr>
            <p:nvPr userDrawn="1"/>
          </p:nvSpPr>
          <p:spPr bwMode="auto">
            <a:xfrm>
              <a:off x="-1" y="3581398"/>
              <a:ext cx="1600200" cy="3276599"/>
            </a:xfrm>
            <a:custGeom>
              <a:avLst/>
              <a:gdLst/>
              <a:ahLst/>
              <a:cxnLst>
                <a:cxn ang="0">
                  <a:pos x="0" y="776"/>
                </a:cxn>
                <a:cxn ang="0">
                  <a:pos x="0" y="776"/>
                </a:cxn>
                <a:cxn ang="0">
                  <a:pos x="38" y="703"/>
                </a:cxn>
                <a:cxn ang="0">
                  <a:pos x="78" y="634"/>
                </a:cxn>
                <a:cxn ang="0">
                  <a:pos x="119" y="566"/>
                </a:cxn>
                <a:cxn ang="0">
                  <a:pos x="162" y="502"/>
                </a:cxn>
                <a:cxn ang="0">
                  <a:pos x="208" y="441"/>
                </a:cxn>
                <a:cxn ang="0">
                  <a:pos x="256" y="381"/>
                </a:cxn>
                <a:cxn ang="0">
                  <a:pos x="305" y="327"/>
                </a:cxn>
                <a:cxn ang="0">
                  <a:pos x="330" y="300"/>
                </a:cxn>
                <a:cxn ang="0">
                  <a:pos x="357" y="274"/>
                </a:cxn>
                <a:cxn ang="0">
                  <a:pos x="385" y="249"/>
                </a:cxn>
                <a:cxn ang="0">
                  <a:pos x="411" y="226"/>
                </a:cxn>
                <a:cxn ang="0">
                  <a:pos x="439" y="203"/>
                </a:cxn>
                <a:cxn ang="0">
                  <a:pos x="469" y="182"/>
                </a:cxn>
                <a:cxn ang="0">
                  <a:pos x="497" y="160"/>
                </a:cxn>
                <a:cxn ang="0">
                  <a:pos x="527" y="140"/>
                </a:cxn>
                <a:cxn ang="0">
                  <a:pos x="558" y="122"/>
                </a:cxn>
                <a:cxn ang="0">
                  <a:pos x="588" y="104"/>
                </a:cxn>
                <a:cxn ang="0">
                  <a:pos x="619" y="87"/>
                </a:cxn>
                <a:cxn ang="0">
                  <a:pos x="652" y="71"/>
                </a:cxn>
                <a:cxn ang="0">
                  <a:pos x="685" y="56"/>
                </a:cxn>
                <a:cxn ang="0">
                  <a:pos x="718" y="43"/>
                </a:cxn>
                <a:cxn ang="0">
                  <a:pos x="751" y="31"/>
                </a:cxn>
                <a:cxn ang="0">
                  <a:pos x="786" y="20"/>
                </a:cxn>
                <a:cxn ang="0">
                  <a:pos x="822" y="10"/>
                </a:cxn>
                <a:cxn ang="0">
                  <a:pos x="857" y="0"/>
                </a:cxn>
                <a:cxn ang="0">
                  <a:pos x="857" y="0"/>
                </a:cxn>
                <a:cxn ang="0">
                  <a:pos x="806" y="46"/>
                </a:cxn>
                <a:cxn ang="0">
                  <a:pos x="754" y="94"/>
                </a:cxn>
                <a:cxn ang="0">
                  <a:pos x="706" y="144"/>
                </a:cxn>
                <a:cxn ang="0">
                  <a:pos x="660" y="196"/>
                </a:cxn>
                <a:cxn ang="0">
                  <a:pos x="617" y="249"/>
                </a:cxn>
                <a:cxn ang="0">
                  <a:pos x="576" y="304"/>
                </a:cxn>
                <a:cxn ang="0">
                  <a:pos x="536" y="362"/>
                </a:cxn>
                <a:cxn ang="0">
                  <a:pos x="498" y="419"/>
                </a:cxn>
                <a:cxn ang="0">
                  <a:pos x="462" y="479"/>
                </a:cxn>
                <a:cxn ang="0">
                  <a:pos x="429" y="538"/>
                </a:cxn>
                <a:cxn ang="0">
                  <a:pos x="398" y="601"/>
                </a:cxn>
                <a:cxn ang="0">
                  <a:pos x="368" y="664"/>
                </a:cxn>
                <a:cxn ang="0">
                  <a:pos x="340" y="728"/>
                </a:cxn>
                <a:cxn ang="0">
                  <a:pos x="315" y="792"/>
                </a:cxn>
                <a:cxn ang="0">
                  <a:pos x="291" y="858"/>
                </a:cxn>
                <a:cxn ang="0">
                  <a:pos x="269" y="925"/>
                </a:cxn>
                <a:cxn ang="0">
                  <a:pos x="249" y="992"/>
                </a:cxn>
                <a:cxn ang="0">
                  <a:pos x="229" y="1060"/>
                </a:cxn>
                <a:cxn ang="0">
                  <a:pos x="213" y="1128"/>
                </a:cxn>
                <a:cxn ang="0">
                  <a:pos x="198" y="1197"/>
                </a:cxn>
                <a:cxn ang="0">
                  <a:pos x="185" y="1266"/>
                </a:cxn>
                <a:cxn ang="0">
                  <a:pos x="173" y="1336"/>
                </a:cxn>
                <a:cxn ang="0">
                  <a:pos x="162" y="1405"/>
                </a:cxn>
                <a:cxn ang="0">
                  <a:pos x="154" y="1474"/>
                </a:cxn>
                <a:cxn ang="0">
                  <a:pos x="147" y="1544"/>
                </a:cxn>
                <a:cxn ang="0">
                  <a:pos x="140" y="1613"/>
                </a:cxn>
                <a:cxn ang="0">
                  <a:pos x="137" y="1682"/>
                </a:cxn>
                <a:cxn ang="0">
                  <a:pos x="134" y="1752"/>
                </a:cxn>
                <a:cxn ang="0">
                  <a:pos x="132" y="1821"/>
                </a:cxn>
                <a:cxn ang="0">
                  <a:pos x="132" y="1889"/>
                </a:cxn>
                <a:cxn ang="0">
                  <a:pos x="134" y="1956"/>
                </a:cxn>
                <a:cxn ang="0">
                  <a:pos x="135" y="2024"/>
                </a:cxn>
                <a:cxn ang="0">
                  <a:pos x="0" y="2024"/>
                </a:cxn>
                <a:cxn ang="0">
                  <a:pos x="0" y="776"/>
                </a:cxn>
                <a:cxn ang="0">
                  <a:pos x="0" y="776"/>
                </a:cxn>
              </a:cxnLst>
              <a:rect l="0" t="0" r="r" b="b"/>
              <a:pathLst>
                <a:path w="857" h="2024">
                  <a:moveTo>
                    <a:pt x="0" y="776"/>
                  </a:moveTo>
                  <a:lnTo>
                    <a:pt x="0" y="776"/>
                  </a:lnTo>
                  <a:lnTo>
                    <a:pt x="38" y="703"/>
                  </a:lnTo>
                  <a:lnTo>
                    <a:pt x="78" y="634"/>
                  </a:lnTo>
                  <a:lnTo>
                    <a:pt x="119" y="566"/>
                  </a:lnTo>
                  <a:lnTo>
                    <a:pt x="162" y="502"/>
                  </a:lnTo>
                  <a:lnTo>
                    <a:pt x="208" y="441"/>
                  </a:lnTo>
                  <a:lnTo>
                    <a:pt x="256" y="381"/>
                  </a:lnTo>
                  <a:lnTo>
                    <a:pt x="305" y="327"/>
                  </a:lnTo>
                  <a:lnTo>
                    <a:pt x="330" y="300"/>
                  </a:lnTo>
                  <a:lnTo>
                    <a:pt x="357" y="274"/>
                  </a:lnTo>
                  <a:lnTo>
                    <a:pt x="385" y="249"/>
                  </a:lnTo>
                  <a:lnTo>
                    <a:pt x="411" y="226"/>
                  </a:lnTo>
                  <a:lnTo>
                    <a:pt x="439" y="203"/>
                  </a:lnTo>
                  <a:lnTo>
                    <a:pt x="469" y="182"/>
                  </a:lnTo>
                  <a:lnTo>
                    <a:pt x="497" y="160"/>
                  </a:lnTo>
                  <a:lnTo>
                    <a:pt x="527" y="140"/>
                  </a:lnTo>
                  <a:lnTo>
                    <a:pt x="558" y="122"/>
                  </a:lnTo>
                  <a:lnTo>
                    <a:pt x="588" y="104"/>
                  </a:lnTo>
                  <a:lnTo>
                    <a:pt x="619" y="87"/>
                  </a:lnTo>
                  <a:lnTo>
                    <a:pt x="652" y="71"/>
                  </a:lnTo>
                  <a:lnTo>
                    <a:pt x="685" y="56"/>
                  </a:lnTo>
                  <a:lnTo>
                    <a:pt x="718" y="43"/>
                  </a:lnTo>
                  <a:lnTo>
                    <a:pt x="751" y="31"/>
                  </a:lnTo>
                  <a:lnTo>
                    <a:pt x="786" y="20"/>
                  </a:lnTo>
                  <a:lnTo>
                    <a:pt x="822" y="10"/>
                  </a:lnTo>
                  <a:lnTo>
                    <a:pt x="857" y="0"/>
                  </a:lnTo>
                  <a:lnTo>
                    <a:pt x="857" y="0"/>
                  </a:lnTo>
                  <a:lnTo>
                    <a:pt x="806" y="46"/>
                  </a:lnTo>
                  <a:lnTo>
                    <a:pt x="754" y="94"/>
                  </a:lnTo>
                  <a:lnTo>
                    <a:pt x="706" y="144"/>
                  </a:lnTo>
                  <a:lnTo>
                    <a:pt x="660" y="196"/>
                  </a:lnTo>
                  <a:lnTo>
                    <a:pt x="617" y="249"/>
                  </a:lnTo>
                  <a:lnTo>
                    <a:pt x="576" y="304"/>
                  </a:lnTo>
                  <a:lnTo>
                    <a:pt x="536" y="362"/>
                  </a:lnTo>
                  <a:lnTo>
                    <a:pt x="498" y="419"/>
                  </a:lnTo>
                  <a:lnTo>
                    <a:pt x="462" y="479"/>
                  </a:lnTo>
                  <a:lnTo>
                    <a:pt x="429" y="538"/>
                  </a:lnTo>
                  <a:lnTo>
                    <a:pt x="398" y="601"/>
                  </a:lnTo>
                  <a:lnTo>
                    <a:pt x="368" y="664"/>
                  </a:lnTo>
                  <a:lnTo>
                    <a:pt x="340" y="728"/>
                  </a:lnTo>
                  <a:lnTo>
                    <a:pt x="315" y="792"/>
                  </a:lnTo>
                  <a:lnTo>
                    <a:pt x="291" y="858"/>
                  </a:lnTo>
                  <a:lnTo>
                    <a:pt x="269" y="925"/>
                  </a:lnTo>
                  <a:lnTo>
                    <a:pt x="249" y="992"/>
                  </a:lnTo>
                  <a:lnTo>
                    <a:pt x="229" y="1060"/>
                  </a:lnTo>
                  <a:lnTo>
                    <a:pt x="213" y="1128"/>
                  </a:lnTo>
                  <a:lnTo>
                    <a:pt x="198" y="1197"/>
                  </a:lnTo>
                  <a:lnTo>
                    <a:pt x="185" y="1266"/>
                  </a:lnTo>
                  <a:lnTo>
                    <a:pt x="173" y="1336"/>
                  </a:lnTo>
                  <a:lnTo>
                    <a:pt x="162" y="1405"/>
                  </a:lnTo>
                  <a:lnTo>
                    <a:pt x="154" y="1474"/>
                  </a:lnTo>
                  <a:lnTo>
                    <a:pt x="147" y="1544"/>
                  </a:lnTo>
                  <a:lnTo>
                    <a:pt x="140" y="1613"/>
                  </a:lnTo>
                  <a:lnTo>
                    <a:pt x="137" y="1682"/>
                  </a:lnTo>
                  <a:lnTo>
                    <a:pt x="134" y="1752"/>
                  </a:lnTo>
                  <a:lnTo>
                    <a:pt x="132" y="1821"/>
                  </a:lnTo>
                  <a:lnTo>
                    <a:pt x="132" y="1889"/>
                  </a:lnTo>
                  <a:lnTo>
                    <a:pt x="134" y="1956"/>
                  </a:lnTo>
                  <a:lnTo>
                    <a:pt x="135" y="2024"/>
                  </a:lnTo>
                  <a:lnTo>
                    <a:pt x="0" y="2024"/>
                  </a:lnTo>
                  <a:lnTo>
                    <a:pt x="0" y="776"/>
                  </a:lnTo>
                  <a:lnTo>
                    <a:pt x="0" y="776"/>
                  </a:lnTo>
                  <a:close/>
                </a:path>
              </a:pathLst>
            </a:custGeom>
            <a:solidFill>
              <a:schemeClr val="accent2">
                <a:lumMod val="40000"/>
                <a:lumOff val="60000"/>
                <a:alpha val="4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9"/>
            <p:cNvSpPr>
              <a:spLocks/>
            </p:cNvSpPr>
            <p:nvPr userDrawn="1"/>
          </p:nvSpPr>
          <p:spPr bwMode="auto">
            <a:xfrm>
              <a:off x="0" y="2438399"/>
              <a:ext cx="2895599" cy="2154237"/>
            </a:xfrm>
            <a:custGeom>
              <a:avLst/>
              <a:gdLst/>
              <a:ahLst/>
              <a:cxnLst>
                <a:cxn ang="0">
                  <a:pos x="0" y="118"/>
                </a:cxn>
                <a:cxn ang="0">
                  <a:pos x="165" y="69"/>
                </a:cxn>
                <a:cxn ang="0">
                  <a:pos x="327" y="33"/>
                </a:cxn>
                <a:cxn ang="0">
                  <a:pos x="487" y="11"/>
                </a:cxn>
                <a:cxn ang="0">
                  <a:pos x="645" y="1"/>
                </a:cxn>
                <a:cxn ang="0">
                  <a:pos x="797" y="1"/>
                </a:cxn>
                <a:cxn ang="0">
                  <a:pos x="946" y="13"/>
                </a:cxn>
                <a:cxn ang="0">
                  <a:pos x="1088" y="33"/>
                </a:cxn>
                <a:cxn ang="0">
                  <a:pos x="1225" y="62"/>
                </a:cxn>
                <a:cxn ang="0">
                  <a:pos x="1352" y="97"/>
                </a:cxn>
                <a:cxn ang="0">
                  <a:pos x="1472" y="138"/>
                </a:cxn>
                <a:cxn ang="0">
                  <a:pos x="1585" y="184"/>
                </a:cxn>
                <a:cxn ang="0">
                  <a:pos x="1685" y="236"/>
                </a:cxn>
                <a:cxn ang="0">
                  <a:pos x="1776" y="288"/>
                </a:cxn>
                <a:cxn ang="0">
                  <a:pos x="1854" y="343"/>
                </a:cxn>
                <a:cxn ang="0">
                  <a:pos x="1921" y="399"/>
                </a:cxn>
                <a:cxn ang="0">
                  <a:pos x="1974" y="455"/>
                </a:cxn>
                <a:cxn ang="0">
                  <a:pos x="1920" y="434"/>
                </a:cxn>
                <a:cxn ang="0">
                  <a:pos x="1804" y="394"/>
                </a:cxn>
                <a:cxn ang="0">
                  <a:pos x="1680" y="361"/>
                </a:cxn>
                <a:cxn ang="0">
                  <a:pos x="1548" y="338"/>
                </a:cxn>
                <a:cxn ang="0">
                  <a:pos x="1413" y="323"/>
                </a:cxn>
                <a:cxn ang="0">
                  <a:pos x="1273" y="321"/>
                </a:cxn>
                <a:cxn ang="0">
                  <a:pos x="1132" y="331"/>
                </a:cxn>
                <a:cxn ang="0">
                  <a:pos x="990" y="356"/>
                </a:cxn>
                <a:cxn ang="0">
                  <a:pos x="919" y="374"/>
                </a:cxn>
                <a:cxn ang="0">
                  <a:pos x="850" y="396"/>
                </a:cxn>
                <a:cxn ang="0">
                  <a:pos x="781" y="424"/>
                </a:cxn>
                <a:cxn ang="0">
                  <a:pos x="711" y="455"/>
                </a:cxn>
                <a:cxn ang="0">
                  <a:pos x="645" y="490"/>
                </a:cxn>
                <a:cxn ang="0">
                  <a:pos x="579" y="531"/>
                </a:cxn>
                <a:cxn ang="0">
                  <a:pos x="515" y="577"/>
                </a:cxn>
                <a:cxn ang="0">
                  <a:pos x="452" y="629"/>
                </a:cxn>
                <a:cxn ang="0">
                  <a:pos x="391" y="685"/>
                </a:cxn>
                <a:cxn ang="0">
                  <a:pos x="333" y="747"/>
                </a:cxn>
                <a:cxn ang="0">
                  <a:pos x="277" y="815"/>
                </a:cxn>
                <a:cxn ang="0">
                  <a:pos x="223" y="889"/>
                </a:cxn>
                <a:cxn ang="0">
                  <a:pos x="172" y="970"/>
                </a:cxn>
                <a:cxn ang="0">
                  <a:pos x="124" y="1056"/>
                </a:cxn>
                <a:cxn ang="0">
                  <a:pos x="79" y="1150"/>
                </a:cxn>
                <a:cxn ang="0">
                  <a:pos x="38" y="1249"/>
                </a:cxn>
                <a:cxn ang="0">
                  <a:pos x="0" y="1357"/>
                </a:cxn>
                <a:cxn ang="0">
                  <a:pos x="0" y="118"/>
                </a:cxn>
              </a:cxnLst>
              <a:rect l="0" t="0" r="r" b="b"/>
              <a:pathLst>
                <a:path w="1974" h="1357">
                  <a:moveTo>
                    <a:pt x="0" y="118"/>
                  </a:moveTo>
                  <a:lnTo>
                    <a:pt x="0" y="118"/>
                  </a:lnTo>
                  <a:lnTo>
                    <a:pt x="83" y="92"/>
                  </a:lnTo>
                  <a:lnTo>
                    <a:pt x="165" y="69"/>
                  </a:lnTo>
                  <a:lnTo>
                    <a:pt x="246" y="49"/>
                  </a:lnTo>
                  <a:lnTo>
                    <a:pt x="327" y="33"/>
                  </a:lnTo>
                  <a:lnTo>
                    <a:pt x="408" y="21"/>
                  </a:lnTo>
                  <a:lnTo>
                    <a:pt x="487" y="11"/>
                  </a:lnTo>
                  <a:lnTo>
                    <a:pt x="566" y="5"/>
                  </a:lnTo>
                  <a:lnTo>
                    <a:pt x="645" y="1"/>
                  </a:lnTo>
                  <a:lnTo>
                    <a:pt x="721" y="0"/>
                  </a:lnTo>
                  <a:lnTo>
                    <a:pt x="797" y="1"/>
                  </a:lnTo>
                  <a:lnTo>
                    <a:pt x="873" y="6"/>
                  </a:lnTo>
                  <a:lnTo>
                    <a:pt x="946" y="13"/>
                  </a:lnTo>
                  <a:lnTo>
                    <a:pt x="1018" y="23"/>
                  </a:lnTo>
                  <a:lnTo>
                    <a:pt x="1088" y="33"/>
                  </a:lnTo>
                  <a:lnTo>
                    <a:pt x="1157" y="47"/>
                  </a:lnTo>
                  <a:lnTo>
                    <a:pt x="1225" y="62"/>
                  </a:lnTo>
                  <a:lnTo>
                    <a:pt x="1289" y="79"/>
                  </a:lnTo>
                  <a:lnTo>
                    <a:pt x="1352" y="97"/>
                  </a:lnTo>
                  <a:lnTo>
                    <a:pt x="1413" y="117"/>
                  </a:lnTo>
                  <a:lnTo>
                    <a:pt x="1472" y="138"/>
                  </a:lnTo>
                  <a:lnTo>
                    <a:pt x="1530" y="161"/>
                  </a:lnTo>
                  <a:lnTo>
                    <a:pt x="1585" y="184"/>
                  </a:lnTo>
                  <a:lnTo>
                    <a:pt x="1636" y="209"/>
                  </a:lnTo>
                  <a:lnTo>
                    <a:pt x="1685" y="236"/>
                  </a:lnTo>
                  <a:lnTo>
                    <a:pt x="1732" y="262"/>
                  </a:lnTo>
                  <a:lnTo>
                    <a:pt x="1776" y="288"/>
                  </a:lnTo>
                  <a:lnTo>
                    <a:pt x="1816" y="315"/>
                  </a:lnTo>
                  <a:lnTo>
                    <a:pt x="1854" y="343"/>
                  </a:lnTo>
                  <a:lnTo>
                    <a:pt x="1888" y="371"/>
                  </a:lnTo>
                  <a:lnTo>
                    <a:pt x="1921" y="399"/>
                  </a:lnTo>
                  <a:lnTo>
                    <a:pt x="1949" y="427"/>
                  </a:lnTo>
                  <a:lnTo>
                    <a:pt x="1974" y="455"/>
                  </a:lnTo>
                  <a:lnTo>
                    <a:pt x="1974" y="455"/>
                  </a:lnTo>
                  <a:lnTo>
                    <a:pt x="1920" y="434"/>
                  </a:lnTo>
                  <a:lnTo>
                    <a:pt x="1864" y="412"/>
                  </a:lnTo>
                  <a:lnTo>
                    <a:pt x="1804" y="394"/>
                  </a:lnTo>
                  <a:lnTo>
                    <a:pt x="1743" y="376"/>
                  </a:lnTo>
                  <a:lnTo>
                    <a:pt x="1680" y="361"/>
                  </a:lnTo>
                  <a:lnTo>
                    <a:pt x="1614" y="348"/>
                  </a:lnTo>
                  <a:lnTo>
                    <a:pt x="1548" y="338"/>
                  </a:lnTo>
                  <a:lnTo>
                    <a:pt x="1481" y="330"/>
                  </a:lnTo>
                  <a:lnTo>
                    <a:pt x="1413" y="323"/>
                  </a:lnTo>
                  <a:lnTo>
                    <a:pt x="1344" y="320"/>
                  </a:lnTo>
                  <a:lnTo>
                    <a:pt x="1273" y="321"/>
                  </a:lnTo>
                  <a:lnTo>
                    <a:pt x="1203" y="325"/>
                  </a:lnTo>
                  <a:lnTo>
                    <a:pt x="1132" y="331"/>
                  </a:lnTo>
                  <a:lnTo>
                    <a:pt x="1061" y="341"/>
                  </a:lnTo>
                  <a:lnTo>
                    <a:pt x="990" y="356"/>
                  </a:lnTo>
                  <a:lnTo>
                    <a:pt x="954" y="364"/>
                  </a:lnTo>
                  <a:lnTo>
                    <a:pt x="919" y="374"/>
                  </a:lnTo>
                  <a:lnTo>
                    <a:pt x="885" y="384"/>
                  </a:lnTo>
                  <a:lnTo>
                    <a:pt x="850" y="396"/>
                  </a:lnTo>
                  <a:lnTo>
                    <a:pt x="815" y="409"/>
                  </a:lnTo>
                  <a:lnTo>
                    <a:pt x="781" y="424"/>
                  </a:lnTo>
                  <a:lnTo>
                    <a:pt x="746" y="439"/>
                  </a:lnTo>
                  <a:lnTo>
                    <a:pt x="711" y="455"/>
                  </a:lnTo>
                  <a:lnTo>
                    <a:pt x="678" y="472"/>
                  </a:lnTo>
                  <a:lnTo>
                    <a:pt x="645" y="490"/>
                  </a:lnTo>
                  <a:lnTo>
                    <a:pt x="612" y="510"/>
                  </a:lnTo>
                  <a:lnTo>
                    <a:pt x="579" y="531"/>
                  </a:lnTo>
                  <a:lnTo>
                    <a:pt x="546" y="554"/>
                  </a:lnTo>
                  <a:lnTo>
                    <a:pt x="515" y="577"/>
                  </a:lnTo>
                  <a:lnTo>
                    <a:pt x="484" y="602"/>
                  </a:lnTo>
                  <a:lnTo>
                    <a:pt x="452" y="629"/>
                  </a:lnTo>
                  <a:lnTo>
                    <a:pt x="421" y="657"/>
                  </a:lnTo>
                  <a:lnTo>
                    <a:pt x="391" y="685"/>
                  </a:lnTo>
                  <a:lnTo>
                    <a:pt x="361" y="716"/>
                  </a:lnTo>
                  <a:lnTo>
                    <a:pt x="333" y="747"/>
                  </a:lnTo>
                  <a:lnTo>
                    <a:pt x="304" y="780"/>
                  </a:lnTo>
                  <a:lnTo>
                    <a:pt x="277" y="815"/>
                  </a:lnTo>
                  <a:lnTo>
                    <a:pt x="249" y="851"/>
                  </a:lnTo>
                  <a:lnTo>
                    <a:pt x="223" y="889"/>
                  </a:lnTo>
                  <a:lnTo>
                    <a:pt x="198" y="929"/>
                  </a:lnTo>
                  <a:lnTo>
                    <a:pt x="172" y="970"/>
                  </a:lnTo>
                  <a:lnTo>
                    <a:pt x="149" y="1012"/>
                  </a:lnTo>
                  <a:lnTo>
                    <a:pt x="124" y="1056"/>
                  </a:lnTo>
                  <a:lnTo>
                    <a:pt x="101" y="1102"/>
                  </a:lnTo>
                  <a:lnTo>
                    <a:pt x="79" y="1150"/>
                  </a:lnTo>
                  <a:lnTo>
                    <a:pt x="58" y="1198"/>
                  </a:lnTo>
                  <a:lnTo>
                    <a:pt x="38" y="1249"/>
                  </a:lnTo>
                  <a:lnTo>
                    <a:pt x="18" y="1302"/>
                  </a:lnTo>
                  <a:lnTo>
                    <a:pt x="0" y="1357"/>
                  </a:lnTo>
                  <a:lnTo>
                    <a:pt x="0" y="118"/>
                  </a:lnTo>
                  <a:lnTo>
                    <a:pt x="0" y="118"/>
                  </a:ln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10"/>
            <p:cNvSpPr>
              <a:spLocks/>
            </p:cNvSpPr>
            <p:nvPr userDrawn="1"/>
          </p:nvSpPr>
          <p:spPr bwMode="auto">
            <a:xfrm>
              <a:off x="1224419" y="3886199"/>
              <a:ext cx="3276599" cy="2971800"/>
            </a:xfrm>
            <a:custGeom>
              <a:avLst/>
              <a:gdLst/>
              <a:ahLst/>
              <a:cxnLst>
                <a:cxn ang="0">
                  <a:pos x="1377" y="130"/>
                </a:cxn>
                <a:cxn ang="0">
                  <a:pos x="1299" y="89"/>
                </a:cxn>
                <a:cxn ang="0">
                  <a:pos x="1220" y="56"/>
                </a:cxn>
                <a:cxn ang="0">
                  <a:pos x="1137" y="30"/>
                </a:cxn>
                <a:cxn ang="0">
                  <a:pos x="1052" y="11"/>
                </a:cxn>
                <a:cxn ang="0">
                  <a:pos x="966" y="2"/>
                </a:cxn>
                <a:cxn ang="0">
                  <a:pos x="880" y="0"/>
                </a:cxn>
                <a:cxn ang="0">
                  <a:pos x="794" y="5"/>
                </a:cxn>
                <a:cxn ang="0">
                  <a:pos x="708" y="18"/>
                </a:cxn>
                <a:cxn ang="0">
                  <a:pos x="624" y="40"/>
                </a:cxn>
                <a:cxn ang="0">
                  <a:pos x="543" y="69"/>
                </a:cxn>
                <a:cxn ang="0">
                  <a:pos x="466" y="107"/>
                </a:cxn>
                <a:cxn ang="0">
                  <a:pos x="391" y="155"/>
                </a:cxn>
                <a:cxn ang="0">
                  <a:pos x="322" y="210"/>
                </a:cxn>
                <a:cxn ang="0">
                  <a:pos x="258" y="272"/>
                </a:cxn>
                <a:cxn ang="0">
                  <a:pos x="200" y="345"/>
                </a:cxn>
                <a:cxn ang="0">
                  <a:pos x="149" y="426"/>
                </a:cxn>
                <a:cxn ang="0">
                  <a:pos x="124" y="472"/>
                </a:cxn>
                <a:cxn ang="0">
                  <a:pos x="83" y="568"/>
                </a:cxn>
                <a:cxn ang="0">
                  <a:pos x="48" y="667"/>
                </a:cxn>
                <a:cxn ang="0">
                  <a:pos x="23" y="769"/>
                </a:cxn>
                <a:cxn ang="0">
                  <a:pos x="7" y="875"/>
                </a:cxn>
                <a:cxn ang="0">
                  <a:pos x="0" y="982"/>
                </a:cxn>
                <a:cxn ang="0">
                  <a:pos x="2" y="1090"/>
                </a:cxn>
                <a:cxn ang="0">
                  <a:pos x="12" y="1200"/>
                </a:cxn>
                <a:cxn ang="0">
                  <a:pos x="31" y="1311"/>
                </a:cxn>
                <a:cxn ang="0">
                  <a:pos x="61" y="1420"/>
                </a:cxn>
                <a:cxn ang="0">
                  <a:pos x="101" y="1529"/>
                </a:cxn>
                <a:cxn ang="0">
                  <a:pos x="149" y="1636"/>
                </a:cxn>
                <a:cxn ang="0">
                  <a:pos x="206" y="1742"/>
                </a:cxn>
                <a:cxn ang="0">
                  <a:pos x="274" y="1844"/>
                </a:cxn>
                <a:cxn ang="0">
                  <a:pos x="353" y="1943"/>
                </a:cxn>
                <a:cxn ang="0">
                  <a:pos x="441" y="2039"/>
                </a:cxn>
                <a:cxn ang="0">
                  <a:pos x="2552" y="2085"/>
                </a:cxn>
                <a:cxn ang="0">
                  <a:pos x="2526" y="2070"/>
                </a:cxn>
                <a:cxn ang="0">
                  <a:pos x="2336" y="1955"/>
                </a:cxn>
                <a:cxn ang="0">
                  <a:pos x="2192" y="1860"/>
                </a:cxn>
                <a:cxn ang="0">
                  <a:pos x="2025" y="1748"/>
                </a:cxn>
                <a:cxn ang="0">
                  <a:pos x="1849" y="1619"/>
                </a:cxn>
                <a:cxn ang="0">
                  <a:pos x="1667" y="1477"/>
                </a:cxn>
                <a:cxn ang="0">
                  <a:pos x="1492" y="1326"/>
                </a:cxn>
                <a:cxn ang="0">
                  <a:pos x="1410" y="1246"/>
                </a:cxn>
                <a:cxn ang="0">
                  <a:pos x="1332" y="1167"/>
                </a:cxn>
                <a:cxn ang="0">
                  <a:pos x="1261" y="1086"/>
                </a:cxn>
                <a:cxn ang="0">
                  <a:pos x="1195" y="1004"/>
                </a:cxn>
                <a:cxn ang="0">
                  <a:pos x="1139" y="923"/>
                </a:cxn>
                <a:cxn ang="0">
                  <a:pos x="1091" y="840"/>
                </a:cxn>
                <a:cxn ang="0">
                  <a:pos x="1055" y="761"/>
                </a:cxn>
                <a:cxn ang="0">
                  <a:pos x="1030" y="680"/>
                </a:cxn>
                <a:cxn ang="0">
                  <a:pos x="1017" y="602"/>
                </a:cxn>
                <a:cxn ang="0">
                  <a:pos x="1019" y="527"/>
                </a:cxn>
                <a:cxn ang="0">
                  <a:pos x="1028" y="470"/>
                </a:cxn>
                <a:cxn ang="0">
                  <a:pos x="1040" y="434"/>
                </a:cxn>
                <a:cxn ang="0">
                  <a:pos x="1057" y="398"/>
                </a:cxn>
                <a:cxn ang="0">
                  <a:pos x="1076" y="363"/>
                </a:cxn>
                <a:cxn ang="0">
                  <a:pos x="1101" y="330"/>
                </a:cxn>
                <a:cxn ang="0">
                  <a:pos x="1131" y="295"/>
                </a:cxn>
                <a:cxn ang="0">
                  <a:pos x="1182" y="248"/>
                </a:cxn>
                <a:cxn ang="0">
                  <a:pos x="1269" y="186"/>
                </a:cxn>
                <a:cxn ang="0">
                  <a:pos x="1377" y="130"/>
                </a:cxn>
              </a:cxnLst>
              <a:rect l="0" t="0" r="r" b="b"/>
              <a:pathLst>
                <a:path w="2552" h="2085">
                  <a:moveTo>
                    <a:pt x="1377" y="130"/>
                  </a:moveTo>
                  <a:lnTo>
                    <a:pt x="1377" y="130"/>
                  </a:lnTo>
                  <a:lnTo>
                    <a:pt x="1339" y="109"/>
                  </a:lnTo>
                  <a:lnTo>
                    <a:pt x="1299" y="89"/>
                  </a:lnTo>
                  <a:lnTo>
                    <a:pt x="1260" y="73"/>
                  </a:lnTo>
                  <a:lnTo>
                    <a:pt x="1220" y="56"/>
                  </a:lnTo>
                  <a:lnTo>
                    <a:pt x="1179" y="43"/>
                  </a:lnTo>
                  <a:lnTo>
                    <a:pt x="1137" y="30"/>
                  </a:lnTo>
                  <a:lnTo>
                    <a:pt x="1094" y="20"/>
                  </a:lnTo>
                  <a:lnTo>
                    <a:pt x="1052" y="11"/>
                  </a:lnTo>
                  <a:lnTo>
                    <a:pt x="1009" y="7"/>
                  </a:lnTo>
                  <a:lnTo>
                    <a:pt x="966" y="2"/>
                  </a:lnTo>
                  <a:lnTo>
                    <a:pt x="923" y="0"/>
                  </a:lnTo>
                  <a:lnTo>
                    <a:pt x="880" y="0"/>
                  </a:lnTo>
                  <a:lnTo>
                    <a:pt x="837" y="2"/>
                  </a:lnTo>
                  <a:lnTo>
                    <a:pt x="794" y="5"/>
                  </a:lnTo>
                  <a:lnTo>
                    <a:pt x="751" y="10"/>
                  </a:lnTo>
                  <a:lnTo>
                    <a:pt x="708" y="18"/>
                  </a:lnTo>
                  <a:lnTo>
                    <a:pt x="667" y="28"/>
                  </a:lnTo>
                  <a:lnTo>
                    <a:pt x="624" y="40"/>
                  </a:lnTo>
                  <a:lnTo>
                    <a:pt x="584" y="54"/>
                  </a:lnTo>
                  <a:lnTo>
                    <a:pt x="543" y="69"/>
                  </a:lnTo>
                  <a:lnTo>
                    <a:pt x="504" y="87"/>
                  </a:lnTo>
                  <a:lnTo>
                    <a:pt x="466" y="107"/>
                  </a:lnTo>
                  <a:lnTo>
                    <a:pt x="428" y="130"/>
                  </a:lnTo>
                  <a:lnTo>
                    <a:pt x="391" y="155"/>
                  </a:lnTo>
                  <a:lnTo>
                    <a:pt x="357" y="182"/>
                  </a:lnTo>
                  <a:lnTo>
                    <a:pt x="322" y="210"/>
                  </a:lnTo>
                  <a:lnTo>
                    <a:pt x="289" y="241"/>
                  </a:lnTo>
                  <a:lnTo>
                    <a:pt x="258" y="272"/>
                  </a:lnTo>
                  <a:lnTo>
                    <a:pt x="228" y="309"/>
                  </a:lnTo>
                  <a:lnTo>
                    <a:pt x="200" y="345"/>
                  </a:lnTo>
                  <a:lnTo>
                    <a:pt x="173" y="385"/>
                  </a:lnTo>
                  <a:lnTo>
                    <a:pt x="149" y="426"/>
                  </a:lnTo>
                  <a:lnTo>
                    <a:pt x="149" y="426"/>
                  </a:lnTo>
                  <a:lnTo>
                    <a:pt x="124" y="472"/>
                  </a:lnTo>
                  <a:lnTo>
                    <a:pt x="102" y="520"/>
                  </a:lnTo>
                  <a:lnTo>
                    <a:pt x="83" y="568"/>
                  </a:lnTo>
                  <a:lnTo>
                    <a:pt x="64" y="617"/>
                  </a:lnTo>
                  <a:lnTo>
                    <a:pt x="48" y="667"/>
                  </a:lnTo>
                  <a:lnTo>
                    <a:pt x="35" y="718"/>
                  </a:lnTo>
                  <a:lnTo>
                    <a:pt x="23" y="769"/>
                  </a:lnTo>
                  <a:lnTo>
                    <a:pt x="15" y="822"/>
                  </a:lnTo>
                  <a:lnTo>
                    <a:pt x="7" y="875"/>
                  </a:lnTo>
                  <a:lnTo>
                    <a:pt x="2" y="928"/>
                  </a:lnTo>
                  <a:lnTo>
                    <a:pt x="0" y="982"/>
                  </a:lnTo>
                  <a:lnTo>
                    <a:pt x="0" y="1035"/>
                  </a:lnTo>
                  <a:lnTo>
                    <a:pt x="2" y="1090"/>
                  </a:lnTo>
                  <a:lnTo>
                    <a:pt x="5" y="1146"/>
                  </a:lnTo>
                  <a:lnTo>
                    <a:pt x="12" y="1200"/>
                  </a:lnTo>
                  <a:lnTo>
                    <a:pt x="22" y="1255"/>
                  </a:lnTo>
                  <a:lnTo>
                    <a:pt x="31" y="1311"/>
                  </a:lnTo>
                  <a:lnTo>
                    <a:pt x="46" y="1365"/>
                  </a:lnTo>
                  <a:lnTo>
                    <a:pt x="61" y="1420"/>
                  </a:lnTo>
                  <a:lnTo>
                    <a:pt x="79" y="1474"/>
                  </a:lnTo>
                  <a:lnTo>
                    <a:pt x="101" y="1529"/>
                  </a:lnTo>
                  <a:lnTo>
                    <a:pt x="124" y="1583"/>
                  </a:lnTo>
                  <a:lnTo>
                    <a:pt x="149" y="1636"/>
                  </a:lnTo>
                  <a:lnTo>
                    <a:pt x="177" y="1689"/>
                  </a:lnTo>
                  <a:lnTo>
                    <a:pt x="206" y="1742"/>
                  </a:lnTo>
                  <a:lnTo>
                    <a:pt x="239" y="1793"/>
                  </a:lnTo>
                  <a:lnTo>
                    <a:pt x="274" y="1844"/>
                  </a:lnTo>
                  <a:lnTo>
                    <a:pt x="312" y="1895"/>
                  </a:lnTo>
                  <a:lnTo>
                    <a:pt x="353" y="1943"/>
                  </a:lnTo>
                  <a:lnTo>
                    <a:pt x="396" y="1993"/>
                  </a:lnTo>
                  <a:lnTo>
                    <a:pt x="441" y="2039"/>
                  </a:lnTo>
                  <a:lnTo>
                    <a:pt x="489" y="2085"/>
                  </a:lnTo>
                  <a:lnTo>
                    <a:pt x="2552" y="2085"/>
                  </a:lnTo>
                  <a:lnTo>
                    <a:pt x="2552" y="2085"/>
                  </a:lnTo>
                  <a:lnTo>
                    <a:pt x="2526" y="2070"/>
                  </a:lnTo>
                  <a:lnTo>
                    <a:pt x="2450" y="2026"/>
                  </a:lnTo>
                  <a:lnTo>
                    <a:pt x="2336" y="1955"/>
                  </a:lnTo>
                  <a:lnTo>
                    <a:pt x="2266" y="1910"/>
                  </a:lnTo>
                  <a:lnTo>
                    <a:pt x="2192" y="1860"/>
                  </a:lnTo>
                  <a:lnTo>
                    <a:pt x="2111" y="1808"/>
                  </a:lnTo>
                  <a:lnTo>
                    <a:pt x="2025" y="1748"/>
                  </a:lnTo>
                  <a:lnTo>
                    <a:pt x="1938" y="1685"/>
                  </a:lnTo>
                  <a:lnTo>
                    <a:pt x="1849" y="1619"/>
                  </a:lnTo>
                  <a:lnTo>
                    <a:pt x="1758" y="1550"/>
                  </a:lnTo>
                  <a:lnTo>
                    <a:pt x="1667" y="1477"/>
                  </a:lnTo>
                  <a:lnTo>
                    <a:pt x="1578" y="1403"/>
                  </a:lnTo>
                  <a:lnTo>
                    <a:pt x="1492" y="1326"/>
                  </a:lnTo>
                  <a:lnTo>
                    <a:pt x="1451" y="1286"/>
                  </a:lnTo>
                  <a:lnTo>
                    <a:pt x="1410" y="1246"/>
                  </a:lnTo>
                  <a:lnTo>
                    <a:pt x="1370" y="1207"/>
                  </a:lnTo>
                  <a:lnTo>
                    <a:pt x="1332" y="1167"/>
                  </a:lnTo>
                  <a:lnTo>
                    <a:pt x="1296" y="1126"/>
                  </a:lnTo>
                  <a:lnTo>
                    <a:pt x="1261" y="1086"/>
                  </a:lnTo>
                  <a:lnTo>
                    <a:pt x="1227" y="1045"/>
                  </a:lnTo>
                  <a:lnTo>
                    <a:pt x="1195" y="1004"/>
                  </a:lnTo>
                  <a:lnTo>
                    <a:pt x="1167" y="962"/>
                  </a:lnTo>
                  <a:lnTo>
                    <a:pt x="1139" y="923"/>
                  </a:lnTo>
                  <a:lnTo>
                    <a:pt x="1114" y="881"/>
                  </a:lnTo>
                  <a:lnTo>
                    <a:pt x="1091" y="840"/>
                  </a:lnTo>
                  <a:lnTo>
                    <a:pt x="1071" y="801"/>
                  </a:lnTo>
                  <a:lnTo>
                    <a:pt x="1055" y="761"/>
                  </a:lnTo>
                  <a:lnTo>
                    <a:pt x="1042" y="720"/>
                  </a:lnTo>
                  <a:lnTo>
                    <a:pt x="1030" y="680"/>
                  </a:lnTo>
                  <a:lnTo>
                    <a:pt x="1022" y="642"/>
                  </a:lnTo>
                  <a:lnTo>
                    <a:pt x="1017" y="602"/>
                  </a:lnTo>
                  <a:lnTo>
                    <a:pt x="1015" y="565"/>
                  </a:lnTo>
                  <a:lnTo>
                    <a:pt x="1019" y="527"/>
                  </a:lnTo>
                  <a:lnTo>
                    <a:pt x="1023" y="489"/>
                  </a:lnTo>
                  <a:lnTo>
                    <a:pt x="1028" y="470"/>
                  </a:lnTo>
                  <a:lnTo>
                    <a:pt x="1033" y="452"/>
                  </a:lnTo>
                  <a:lnTo>
                    <a:pt x="1040" y="434"/>
                  </a:lnTo>
                  <a:lnTo>
                    <a:pt x="1048" y="416"/>
                  </a:lnTo>
                  <a:lnTo>
                    <a:pt x="1057" y="398"/>
                  </a:lnTo>
                  <a:lnTo>
                    <a:pt x="1066" y="381"/>
                  </a:lnTo>
                  <a:lnTo>
                    <a:pt x="1076" y="363"/>
                  </a:lnTo>
                  <a:lnTo>
                    <a:pt x="1088" y="347"/>
                  </a:lnTo>
                  <a:lnTo>
                    <a:pt x="1101" y="330"/>
                  </a:lnTo>
                  <a:lnTo>
                    <a:pt x="1116" y="312"/>
                  </a:lnTo>
                  <a:lnTo>
                    <a:pt x="1131" y="295"/>
                  </a:lnTo>
                  <a:lnTo>
                    <a:pt x="1147" y="281"/>
                  </a:lnTo>
                  <a:lnTo>
                    <a:pt x="1182" y="248"/>
                  </a:lnTo>
                  <a:lnTo>
                    <a:pt x="1223" y="216"/>
                  </a:lnTo>
                  <a:lnTo>
                    <a:pt x="1269" y="186"/>
                  </a:lnTo>
                  <a:lnTo>
                    <a:pt x="1321" y="158"/>
                  </a:lnTo>
                  <a:lnTo>
                    <a:pt x="1377" y="130"/>
                  </a:lnTo>
                  <a:lnTo>
                    <a:pt x="1377" y="130"/>
                  </a:lnTo>
                  <a:close/>
                </a:path>
              </a:pathLst>
            </a:custGeom>
            <a:solidFill>
              <a:schemeClr val="bg1">
                <a:lumMod val="95000"/>
                <a:alpha val="3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1"/>
            <p:cNvSpPr>
              <a:spLocks/>
            </p:cNvSpPr>
            <p:nvPr userDrawn="1"/>
          </p:nvSpPr>
          <p:spPr bwMode="auto">
            <a:xfrm>
              <a:off x="876758" y="3994150"/>
              <a:ext cx="1719262" cy="2863850"/>
            </a:xfrm>
            <a:custGeom>
              <a:avLst/>
              <a:gdLst/>
              <a:ahLst/>
              <a:cxnLst>
                <a:cxn ang="0">
                  <a:pos x="99" y="1804"/>
                </a:cxn>
                <a:cxn ang="0">
                  <a:pos x="57" y="1647"/>
                </a:cxn>
                <a:cxn ang="0">
                  <a:pos x="29" y="1492"/>
                </a:cxn>
                <a:cxn ang="0">
                  <a:pos x="10" y="1342"/>
                </a:cxn>
                <a:cxn ang="0">
                  <a:pos x="1" y="1195"/>
                </a:cxn>
                <a:cxn ang="0">
                  <a:pos x="1" y="1054"/>
                </a:cxn>
                <a:cxn ang="0">
                  <a:pos x="10" y="919"/>
                </a:cxn>
                <a:cxn ang="0">
                  <a:pos x="26" y="790"/>
                </a:cxn>
                <a:cxn ang="0">
                  <a:pos x="49" y="667"/>
                </a:cxn>
                <a:cxn ang="0">
                  <a:pos x="81" y="553"/>
                </a:cxn>
                <a:cxn ang="0">
                  <a:pos x="117" y="445"/>
                </a:cxn>
                <a:cxn ang="0">
                  <a:pos x="158" y="346"/>
                </a:cxn>
                <a:cxn ang="0">
                  <a:pos x="203" y="255"/>
                </a:cxn>
                <a:cxn ang="0">
                  <a:pos x="254" y="176"/>
                </a:cxn>
                <a:cxn ang="0">
                  <a:pos x="307" y="105"/>
                </a:cxn>
                <a:cxn ang="0">
                  <a:pos x="363" y="47"/>
                </a:cxn>
                <a:cxn ang="0">
                  <a:pos x="421" y="0"/>
                </a:cxn>
                <a:cxn ang="0">
                  <a:pos x="383" y="57"/>
                </a:cxn>
                <a:cxn ang="0">
                  <a:pos x="317" y="176"/>
                </a:cxn>
                <a:cxn ang="0">
                  <a:pos x="265" y="298"/>
                </a:cxn>
                <a:cxn ang="0">
                  <a:pos x="226" y="421"/>
                </a:cxn>
                <a:cxn ang="0">
                  <a:pos x="201" y="544"/>
                </a:cxn>
                <a:cxn ang="0">
                  <a:pos x="188" y="667"/>
                </a:cxn>
                <a:cxn ang="0">
                  <a:pos x="186" y="789"/>
                </a:cxn>
                <a:cxn ang="0">
                  <a:pos x="196" y="911"/>
                </a:cxn>
                <a:cxn ang="0">
                  <a:pos x="219" y="1030"/>
                </a:cxn>
                <a:cxn ang="0">
                  <a:pos x="252" y="1147"/>
                </a:cxn>
                <a:cxn ang="0">
                  <a:pos x="297" y="1261"/>
                </a:cxn>
                <a:cxn ang="0">
                  <a:pos x="351" y="1371"/>
                </a:cxn>
                <a:cxn ang="0">
                  <a:pos x="416" y="1477"/>
                </a:cxn>
                <a:cxn ang="0">
                  <a:pos x="492" y="1578"/>
                </a:cxn>
                <a:cxn ang="0">
                  <a:pos x="576" y="1674"/>
                </a:cxn>
                <a:cxn ang="0">
                  <a:pos x="668" y="1763"/>
                </a:cxn>
                <a:cxn ang="0">
                  <a:pos x="99" y="1804"/>
                </a:cxn>
              </a:cxnLst>
              <a:rect l="0" t="0" r="r" b="b"/>
              <a:pathLst>
                <a:path w="718" h="1804">
                  <a:moveTo>
                    <a:pt x="99" y="1804"/>
                  </a:moveTo>
                  <a:lnTo>
                    <a:pt x="99" y="1804"/>
                  </a:lnTo>
                  <a:lnTo>
                    <a:pt x="77" y="1725"/>
                  </a:lnTo>
                  <a:lnTo>
                    <a:pt x="57" y="1647"/>
                  </a:lnTo>
                  <a:lnTo>
                    <a:pt x="43" y="1570"/>
                  </a:lnTo>
                  <a:lnTo>
                    <a:pt x="29" y="1492"/>
                  </a:lnTo>
                  <a:lnTo>
                    <a:pt x="18" y="1416"/>
                  </a:lnTo>
                  <a:lnTo>
                    <a:pt x="10" y="1342"/>
                  </a:lnTo>
                  <a:lnTo>
                    <a:pt x="5" y="1267"/>
                  </a:lnTo>
                  <a:lnTo>
                    <a:pt x="1" y="1195"/>
                  </a:lnTo>
                  <a:lnTo>
                    <a:pt x="0" y="1124"/>
                  </a:lnTo>
                  <a:lnTo>
                    <a:pt x="1" y="1054"/>
                  </a:lnTo>
                  <a:lnTo>
                    <a:pt x="5" y="987"/>
                  </a:lnTo>
                  <a:lnTo>
                    <a:pt x="10" y="919"/>
                  </a:lnTo>
                  <a:lnTo>
                    <a:pt x="18" y="853"/>
                  </a:lnTo>
                  <a:lnTo>
                    <a:pt x="26" y="790"/>
                  </a:lnTo>
                  <a:lnTo>
                    <a:pt x="38" y="728"/>
                  </a:lnTo>
                  <a:lnTo>
                    <a:pt x="49" y="667"/>
                  </a:lnTo>
                  <a:lnTo>
                    <a:pt x="64" y="609"/>
                  </a:lnTo>
                  <a:lnTo>
                    <a:pt x="81" y="553"/>
                  </a:lnTo>
                  <a:lnTo>
                    <a:pt x="97" y="496"/>
                  </a:lnTo>
                  <a:lnTo>
                    <a:pt x="117" y="445"/>
                  </a:lnTo>
                  <a:lnTo>
                    <a:pt x="137" y="394"/>
                  </a:lnTo>
                  <a:lnTo>
                    <a:pt x="158" y="346"/>
                  </a:lnTo>
                  <a:lnTo>
                    <a:pt x="180" y="300"/>
                  </a:lnTo>
                  <a:lnTo>
                    <a:pt x="203" y="255"/>
                  </a:lnTo>
                  <a:lnTo>
                    <a:pt x="227" y="214"/>
                  </a:lnTo>
                  <a:lnTo>
                    <a:pt x="254" y="176"/>
                  </a:lnTo>
                  <a:lnTo>
                    <a:pt x="280" y="140"/>
                  </a:lnTo>
                  <a:lnTo>
                    <a:pt x="307" y="105"/>
                  </a:lnTo>
                  <a:lnTo>
                    <a:pt x="335" y="76"/>
                  </a:lnTo>
                  <a:lnTo>
                    <a:pt x="363" y="47"/>
                  </a:lnTo>
                  <a:lnTo>
                    <a:pt x="391" y="21"/>
                  </a:lnTo>
                  <a:lnTo>
                    <a:pt x="421" y="0"/>
                  </a:lnTo>
                  <a:lnTo>
                    <a:pt x="421" y="0"/>
                  </a:lnTo>
                  <a:lnTo>
                    <a:pt x="383" y="57"/>
                  </a:lnTo>
                  <a:lnTo>
                    <a:pt x="348" y="117"/>
                  </a:lnTo>
                  <a:lnTo>
                    <a:pt x="317" y="176"/>
                  </a:lnTo>
                  <a:lnTo>
                    <a:pt x="289" y="237"/>
                  </a:lnTo>
                  <a:lnTo>
                    <a:pt x="265" y="298"/>
                  </a:lnTo>
                  <a:lnTo>
                    <a:pt x="244" y="359"/>
                  </a:lnTo>
                  <a:lnTo>
                    <a:pt x="226" y="421"/>
                  </a:lnTo>
                  <a:lnTo>
                    <a:pt x="213" y="482"/>
                  </a:lnTo>
                  <a:lnTo>
                    <a:pt x="201" y="544"/>
                  </a:lnTo>
                  <a:lnTo>
                    <a:pt x="193" y="605"/>
                  </a:lnTo>
                  <a:lnTo>
                    <a:pt x="188" y="667"/>
                  </a:lnTo>
                  <a:lnTo>
                    <a:pt x="185" y="728"/>
                  </a:lnTo>
                  <a:lnTo>
                    <a:pt x="186" y="789"/>
                  </a:lnTo>
                  <a:lnTo>
                    <a:pt x="189" y="850"/>
                  </a:lnTo>
                  <a:lnTo>
                    <a:pt x="196" y="911"/>
                  </a:lnTo>
                  <a:lnTo>
                    <a:pt x="206" y="970"/>
                  </a:lnTo>
                  <a:lnTo>
                    <a:pt x="219" y="1030"/>
                  </a:lnTo>
                  <a:lnTo>
                    <a:pt x="234" y="1089"/>
                  </a:lnTo>
                  <a:lnTo>
                    <a:pt x="252" y="1147"/>
                  </a:lnTo>
                  <a:lnTo>
                    <a:pt x="274" y="1205"/>
                  </a:lnTo>
                  <a:lnTo>
                    <a:pt x="297" y="1261"/>
                  </a:lnTo>
                  <a:lnTo>
                    <a:pt x="323" y="1317"/>
                  </a:lnTo>
                  <a:lnTo>
                    <a:pt x="351" y="1371"/>
                  </a:lnTo>
                  <a:lnTo>
                    <a:pt x="383" y="1424"/>
                  </a:lnTo>
                  <a:lnTo>
                    <a:pt x="416" y="1477"/>
                  </a:lnTo>
                  <a:lnTo>
                    <a:pt x="452" y="1528"/>
                  </a:lnTo>
                  <a:lnTo>
                    <a:pt x="492" y="1578"/>
                  </a:lnTo>
                  <a:lnTo>
                    <a:pt x="531" y="1626"/>
                  </a:lnTo>
                  <a:lnTo>
                    <a:pt x="576" y="1674"/>
                  </a:lnTo>
                  <a:lnTo>
                    <a:pt x="620" y="1718"/>
                  </a:lnTo>
                  <a:lnTo>
                    <a:pt x="668" y="1763"/>
                  </a:lnTo>
                  <a:lnTo>
                    <a:pt x="718" y="1804"/>
                  </a:lnTo>
                  <a:lnTo>
                    <a:pt x="99" y="1804"/>
                  </a:lnTo>
                  <a:lnTo>
                    <a:pt x="99" y="1804"/>
                  </a:lnTo>
                  <a:close/>
                </a:path>
              </a:pathLst>
            </a:custGeom>
            <a:solidFill>
              <a:schemeClr val="accent2">
                <a:lumMod val="60000"/>
                <a:lumOff val="40000"/>
                <a:alpha val="37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7" name="Freeform 46"/>
          <p:cNvSpPr>
            <a:spLocks/>
          </p:cNvSpPr>
          <p:nvPr/>
        </p:nvSpPr>
        <p:spPr bwMode="auto">
          <a:xfrm>
            <a:off x="7543800" y="0"/>
            <a:ext cx="1600201" cy="2209800"/>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7"/>
          <p:cNvSpPr>
            <a:spLocks/>
          </p:cNvSpPr>
          <p:nvPr/>
        </p:nvSpPr>
        <p:spPr bwMode="auto">
          <a:xfrm>
            <a:off x="3733800" y="5715000"/>
            <a:ext cx="5029200" cy="762000"/>
          </a:xfrm>
          <a:custGeom>
            <a:avLst/>
            <a:gdLst/>
            <a:ahLst/>
            <a:cxnLst>
              <a:cxn ang="0">
                <a:pos x="17264" y="180"/>
              </a:cxn>
              <a:cxn ang="0">
                <a:pos x="16706" y="689"/>
              </a:cxn>
              <a:cxn ang="0">
                <a:pos x="15959" y="1141"/>
              </a:cxn>
              <a:cxn ang="0">
                <a:pos x="15050" y="1535"/>
              </a:cxn>
              <a:cxn ang="0">
                <a:pos x="14003" y="1871"/>
              </a:cxn>
              <a:cxn ang="0">
                <a:pos x="12844" y="2151"/>
              </a:cxn>
              <a:cxn ang="0">
                <a:pos x="11599" y="2374"/>
              </a:cxn>
              <a:cxn ang="0">
                <a:pos x="10294" y="2540"/>
              </a:cxn>
              <a:cxn ang="0">
                <a:pos x="8951" y="2649"/>
              </a:cxn>
              <a:cxn ang="0">
                <a:pos x="7599" y="2704"/>
              </a:cxn>
              <a:cxn ang="0">
                <a:pos x="6264" y="2702"/>
              </a:cxn>
              <a:cxn ang="0">
                <a:pos x="4968" y="2645"/>
              </a:cxn>
              <a:cxn ang="0">
                <a:pos x="3740" y="2534"/>
              </a:cxn>
              <a:cxn ang="0">
                <a:pos x="2603" y="2367"/>
              </a:cxn>
              <a:cxn ang="0">
                <a:pos x="1584" y="2147"/>
              </a:cxn>
              <a:cxn ang="0">
                <a:pos x="708" y="1871"/>
              </a:cxn>
              <a:cxn ang="0">
                <a:pos x="0" y="1543"/>
              </a:cxn>
              <a:cxn ang="0">
                <a:pos x="341" y="1635"/>
              </a:cxn>
              <a:cxn ang="0">
                <a:pos x="1155" y="1920"/>
              </a:cxn>
              <a:cxn ang="0">
                <a:pos x="2121" y="2151"/>
              </a:cxn>
              <a:cxn ang="0">
                <a:pos x="3215" y="2331"/>
              </a:cxn>
              <a:cxn ang="0">
                <a:pos x="4413" y="2457"/>
              </a:cxn>
              <a:cxn ang="0">
                <a:pos x="5686" y="2531"/>
              </a:cxn>
              <a:cxn ang="0">
                <a:pos x="7011" y="2550"/>
              </a:cxn>
              <a:cxn ang="0">
                <a:pos x="8361" y="2515"/>
              </a:cxn>
              <a:cxn ang="0">
                <a:pos x="9712" y="2426"/>
              </a:cxn>
              <a:cxn ang="0">
                <a:pos x="11037" y="2283"/>
              </a:cxn>
              <a:cxn ang="0">
                <a:pos x="12311" y="2084"/>
              </a:cxn>
              <a:cxn ang="0">
                <a:pos x="13509" y="1831"/>
              </a:cxn>
              <a:cxn ang="0">
                <a:pos x="14604" y="1522"/>
              </a:cxn>
              <a:cxn ang="0">
                <a:pos x="15571" y="1158"/>
              </a:cxn>
              <a:cxn ang="0">
                <a:pos x="16386" y="737"/>
              </a:cxn>
              <a:cxn ang="0">
                <a:pos x="17021" y="260"/>
              </a:cxn>
            </a:cxnLst>
            <a:rect l="0" t="0" r="r" b="b"/>
            <a:pathLst>
              <a:path w="17264" h="2710">
                <a:moveTo>
                  <a:pt x="17264" y="0"/>
                </a:moveTo>
                <a:lnTo>
                  <a:pt x="17264" y="180"/>
                </a:lnTo>
                <a:lnTo>
                  <a:pt x="17010" y="442"/>
                </a:lnTo>
                <a:lnTo>
                  <a:pt x="16706" y="689"/>
                </a:lnTo>
                <a:lnTo>
                  <a:pt x="16354" y="923"/>
                </a:lnTo>
                <a:lnTo>
                  <a:pt x="15959" y="1141"/>
                </a:lnTo>
                <a:lnTo>
                  <a:pt x="15524" y="1345"/>
                </a:lnTo>
                <a:lnTo>
                  <a:pt x="15050" y="1535"/>
                </a:lnTo>
                <a:lnTo>
                  <a:pt x="14543" y="1710"/>
                </a:lnTo>
                <a:lnTo>
                  <a:pt x="14003" y="1871"/>
                </a:lnTo>
                <a:lnTo>
                  <a:pt x="13437" y="2018"/>
                </a:lnTo>
                <a:lnTo>
                  <a:pt x="12844" y="2151"/>
                </a:lnTo>
                <a:lnTo>
                  <a:pt x="12232" y="2269"/>
                </a:lnTo>
                <a:lnTo>
                  <a:pt x="11599" y="2374"/>
                </a:lnTo>
                <a:lnTo>
                  <a:pt x="10952" y="2464"/>
                </a:lnTo>
                <a:lnTo>
                  <a:pt x="10294" y="2540"/>
                </a:lnTo>
                <a:lnTo>
                  <a:pt x="9625" y="2602"/>
                </a:lnTo>
                <a:lnTo>
                  <a:pt x="8951" y="2649"/>
                </a:lnTo>
                <a:lnTo>
                  <a:pt x="8275" y="2684"/>
                </a:lnTo>
                <a:lnTo>
                  <a:pt x="7599" y="2704"/>
                </a:lnTo>
                <a:lnTo>
                  <a:pt x="6928" y="2710"/>
                </a:lnTo>
                <a:lnTo>
                  <a:pt x="6264" y="2702"/>
                </a:lnTo>
                <a:lnTo>
                  <a:pt x="5609" y="2681"/>
                </a:lnTo>
                <a:lnTo>
                  <a:pt x="4968" y="2645"/>
                </a:lnTo>
                <a:lnTo>
                  <a:pt x="4344" y="2597"/>
                </a:lnTo>
                <a:lnTo>
                  <a:pt x="3740" y="2534"/>
                </a:lnTo>
                <a:lnTo>
                  <a:pt x="3158" y="2457"/>
                </a:lnTo>
                <a:lnTo>
                  <a:pt x="2603" y="2367"/>
                </a:lnTo>
                <a:lnTo>
                  <a:pt x="2077" y="2264"/>
                </a:lnTo>
                <a:lnTo>
                  <a:pt x="1584" y="2147"/>
                </a:lnTo>
                <a:lnTo>
                  <a:pt x="1126" y="2016"/>
                </a:lnTo>
                <a:lnTo>
                  <a:pt x="708" y="1871"/>
                </a:lnTo>
                <a:lnTo>
                  <a:pt x="331" y="1714"/>
                </a:lnTo>
                <a:lnTo>
                  <a:pt x="0" y="1543"/>
                </a:lnTo>
                <a:lnTo>
                  <a:pt x="0" y="1474"/>
                </a:lnTo>
                <a:lnTo>
                  <a:pt x="341" y="1635"/>
                </a:lnTo>
                <a:lnTo>
                  <a:pt x="727" y="1784"/>
                </a:lnTo>
                <a:lnTo>
                  <a:pt x="1155" y="1920"/>
                </a:lnTo>
                <a:lnTo>
                  <a:pt x="1621" y="2042"/>
                </a:lnTo>
                <a:lnTo>
                  <a:pt x="2121" y="2151"/>
                </a:lnTo>
                <a:lnTo>
                  <a:pt x="2654" y="2249"/>
                </a:lnTo>
                <a:lnTo>
                  <a:pt x="3215" y="2331"/>
                </a:lnTo>
                <a:lnTo>
                  <a:pt x="3803" y="2401"/>
                </a:lnTo>
                <a:lnTo>
                  <a:pt x="4413" y="2457"/>
                </a:lnTo>
                <a:lnTo>
                  <a:pt x="5041" y="2500"/>
                </a:lnTo>
                <a:lnTo>
                  <a:pt x="5686" y="2531"/>
                </a:lnTo>
                <a:lnTo>
                  <a:pt x="6343" y="2547"/>
                </a:lnTo>
                <a:lnTo>
                  <a:pt x="7011" y="2550"/>
                </a:lnTo>
                <a:lnTo>
                  <a:pt x="7685" y="2539"/>
                </a:lnTo>
                <a:lnTo>
                  <a:pt x="8361" y="2515"/>
                </a:lnTo>
                <a:lnTo>
                  <a:pt x="9039" y="2478"/>
                </a:lnTo>
                <a:lnTo>
                  <a:pt x="9712" y="2426"/>
                </a:lnTo>
                <a:lnTo>
                  <a:pt x="10379" y="2361"/>
                </a:lnTo>
                <a:lnTo>
                  <a:pt x="11037" y="2283"/>
                </a:lnTo>
                <a:lnTo>
                  <a:pt x="11682" y="2190"/>
                </a:lnTo>
                <a:lnTo>
                  <a:pt x="12311" y="2084"/>
                </a:lnTo>
                <a:lnTo>
                  <a:pt x="12921" y="1964"/>
                </a:lnTo>
                <a:lnTo>
                  <a:pt x="13509" y="1831"/>
                </a:lnTo>
                <a:lnTo>
                  <a:pt x="14070" y="1683"/>
                </a:lnTo>
                <a:lnTo>
                  <a:pt x="14604" y="1522"/>
                </a:lnTo>
                <a:lnTo>
                  <a:pt x="15105" y="1347"/>
                </a:lnTo>
                <a:lnTo>
                  <a:pt x="15571" y="1158"/>
                </a:lnTo>
                <a:lnTo>
                  <a:pt x="15999" y="954"/>
                </a:lnTo>
                <a:lnTo>
                  <a:pt x="16386" y="737"/>
                </a:lnTo>
                <a:lnTo>
                  <a:pt x="16728" y="506"/>
                </a:lnTo>
                <a:lnTo>
                  <a:pt x="17021" y="260"/>
                </a:lnTo>
                <a:lnTo>
                  <a:pt x="17264" y="0"/>
                </a:lnTo>
                <a:close/>
              </a:path>
            </a:pathLst>
          </a:custGeom>
          <a:gradFill flip="none" rotWithShape="1">
            <a:gsLst>
              <a:gs pos="0">
                <a:schemeClr val="bg1">
                  <a:alpha val="0"/>
                </a:schemeClr>
              </a:gs>
              <a:gs pos="50000">
                <a:schemeClr val="accent2"/>
              </a:gs>
              <a:gs pos="100000">
                <a:schemeClr val="bg1">
                  <a:alpha val="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990600" y="1116449"/>
            <a:ext cx="6858000" cy="707886"/>
          </a:xfrm>
        </p:spPr>
        <p:txBody>
          <a:bodyPr wrap="square">
            <a:spAutoFit/>
          </a:bodyPr>
          <a:lstStyle>
            <a:lvl1pPr algn="r">
              <a:defRPr sz="4000">
                <a:solidFill>
                  <a:schemeClr val="accent2">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90600" y="1900535"/>
            <a:ext cx="6858000" cy="461665"/>
          </a:xfrm>
        </p:spPr>
        <p:txBody>
          <a:bodyPr wrap="square">
            <a:spAutoFit/>
          </a:bodyPr>
          <a:lstStyle>
            <a:lvl1pPr marL="0" indent="0" algn="r">
              <a:buNone/>
              <a:defRPr sz="24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D4EB1786-3518-4E87-8DD2-D2C8D1C4DEBA}" type="slidenum">
              <a:rPr lang="en-US" smtClean="0"/>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0A51879F-893B-4C06-BA00-A81242A0D233}" type="slidenum">
              <a:rPr lang="en-US" smtClean="0"/>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6D94815D-3C69-4992-A05B-E0428F1776AD}" type="slidenum">
              <a:rPr lang="en-US" smtClean="0"/>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89"/>
          <p:cNvSpPr>
            <a:spLocks noGrp="1" noChangeArrowheads="1"/>
          </p:cNvSpPr>
          <p:nvPr>
            <p:ph type="sldNum" sz="quarter" idx="11"/>
          </p:nvPr>
        </p:nvSpPr>
        <p:spPr>
          <a:ln/>
        </p:spPr>
        <p:txBody>
          <a:bodyPr/>
          <a:lstStyle>
            <a:lvl1pPr>
              <a:defRPr/>
            </a:lvl1pPr>
          </a:lstStyle>
          <a:p>
            <a:pPr>
              <a:defRPr/>
            </a:pPr>
            <a:fld id="{7E3F15F7-2FC6-402D-A082-B9105ED7D2A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C390D3F8-0FDE-4481-A471-D7C49CBB46E6}" type="slidenum">
              <a:rPr lang="en-US" smtClean="0"/>
              <a:pPr>
                <a:defRPr/>
              </a:pPr>
              <a:t>‹#›</a:t>
            </a:fld>
            <a:endParaRPr lang="en-US"/>
          </a:p>
        </p:txBody>
      </p:sp>
      <p:sp>
        <p:nvSpPr>
          <p:cNvPr id="7" name="Rectangle 6"/>
          <p:cNvSpPr/>
          <p:nvPr/>
        </p:nvSpPr>
        <p:spPr>
          <a:xfrm>
            <a:off x="0" y="990600"/>
            <a:ext cx="9144000" cy="76200"/>
          </a:xfrm>
          <a:prstGeom prst="rect">
            <a:avLst/>
          </a:prstGeom>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829" y="6361889"/>
            <a:ext cx="1977667" cy="36784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F34DBF66-806C-49C7-A69A-D5A3C162EB5D}" type="slidenum">
              <a:rPr lang="en-US" smtClean="0"/>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D4EB1786-3518-4E87-8DD2-D2C8D1C4DEBA}" type="slidenum">
              <a:rPr lang="en-US" smtClean="0"/>
              <a:pPr>
                <a:defRPr/>
              </a:pPr>
              <a:t>‹#›</a:t>
            </a:fld>
            <a:endParaRPr lang="en-US"/>
          </a:p>
        </p:txBody>
      </p:sp>
      <p:sp>
        <p:nvSpPr>
          <p:cNvPr id="8" name="Title 1"/>
          <p:cNvSpPr txBox="1">
            <a:spLocks/>
          </p:cNvSpPr>
          <p:nvPr/>
        </p:nvSpPr>
        <p:spPr>
          <a:xfrm>
            <a:off x="152400" y="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r>
              <a:rPr lang="en-US" dirty="0" smtClean="0"/>
              <a:t>Click to edit Master title style</a:t>
            </a:r>
            <a:endParaRPr lang="en-US" dirty="0"/>
          </a:p>
        </p:txBody>
      </p:sp>
      <p:sp>
        <p:nvSpPr>
          <p:cNvPr id="9" name="Rectangle 8"/>
          <p:cNvSpPr/>
          <p:nvPr/>
        </p:nvSpPr>
        <p:spPr>
          <a:xfrm>
            <a:off x="0" y="990600"/>
            <a:ext cx="9144000" cy="76200"/>
          </a:xfrm>
          <a:prstGeom prst="rect">
            <a:avLst/>
          </a:prstGeom>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D4EB1786-3518-4E87-8DD2-D2C8D1C4DEBA}" type="slidenum">
              <a:rPr lang="en-US" smtClean="0"/>
              <a:pPr>
                <a:defRPr/>
              </a:pPr>
              <a:t>‹#›</a:t>
            </a:fld>
            <a:endParaRPr lang="en-US"/>
          </a:p>
        </p:txBody>
      </p:sp>
      <p:sp>
        <p:nvSpPr>
          <p:cNvPr id="10" name="Title 1"/>
          <p:cNvSpPr txBox="1">
            <a:spLocks/>
          </p:cNvSpPr>
          <p:nvPr/>
        </p:nvSpPr>
        <p:spPr>
          <a:xfrm>
            <a:off x="152400" y="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r>
              <a:rPr lang="en-US" dirty="0" smtClean="0"/>
              <a:t>Click to edit Master title style</a:t>
            </a:r>
            <a:endParaRPr lang="en-US" dirty="0"/>
          </a:p>
        </p:txBody>
      </p:sp>
      <p:sp>
        <p:nvSpPr>
          <p:cNvPr id="11" name="Rectangle 10"/>
          <p:cNvSpPr/>
          <p:nvPr/>
        </p:nvSpPr>
        <p:spPr>
          <a:xfrm>
            <a:off x="0" y="990600"/>
            <a:ext cx="9144000" cy="76200"/>
          </a:xfrm>
          <a:prstGeom prst="rect">
            <a:avLst/>
          </a:prstGeom>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D4EB1786-3518-4E87-8DD2-D2C8D1C4DEBA}" type="slidenum">
              <a:rPr lang="en-US" smtClean="0"/>
              <a:pPr>
                <a:defRPr/>
              </a:pPr>
              <a:t>‹#›</a:t>
            </a:fld>
            <a:endParaRPr lang="en-US"/>
          </a:p>
        </p:txBody>
      </p:sp>
      <p:sp>
        <p:nvSpPr>
          <p:cNvPr id="6" name="Title 1"/>
          <p:cNvSpPr txBox="1">
            <a:spLocks/>
          </p:cNvSpPr>
          <p:nvPr/>
        </p:nvSpPr>
        <p:spPr>
          <a:xfrm>
            <a:off x="152400" y="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a:lstStyle>
          <a:p>
            <a:r>
              <a:rPr lang="en-US" dirty="0" smtClean="0"/>
              <a:t>Click to edit Master title style</a:t>
            </a:r>
            <a:endParaRPr lang="en-US" dirty="0"/>
          </a:p>
        </p:txBody>
      </p:sp>
      <p:sp>
        <p:nvSpPr>
          <p:cNvPr id="7" name="Rectangle 6"/>
          <p:cNvSpPr/>
          <p:nvPr/>
        </p:nvSpPr>
        <p:spPr>
          <a:xfrm>
            <a:off x="0" y="990600"/>
            <a:ext cx="9144000" cy="76200"/>
          </a:xfrm>
          <a:prstGeom prst="rect">
            <a:avLst/>
          </a:prstGeom>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3644DEBA-99A2-443B-8CAE-0B1CE551B0B9}" type="slidenum">
              <a:rPr lang="en-US" smtClean="0"/>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CD3FD0DD-EB28-44AC-A948-2A83473A9183}" type="slidenum">
              <a:rPr lang="en-US" smtClean="0"/>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748EDD17-53DB-49CD-B20D-6049DA332CBE}" type="slidenum">
              <a:rPr lang="en-US" smtClean="0"/>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grpSp>
        <p:nvGrpSpPr>
          <p:cNvPr id="33" name="Group 32"/>
          <p:cNvGrpSpPr/>
          <p:nvPr/>
        </p:nvGrpSpPr>
        <p:grpSpPr>
          <a:xfrm>
            <a:off x="0" y="0"/>
            <a:ext cx="9144001" cy="6858000"/>
            <a:chOff x="0" y="0"/>
            <a:chExt cx="9144001" cy="6858000"/>
          </a:xfrm>
        </p:grpSpPr>
        <p:sp>
          <p:nvSpPr>
            <p:cNvPr id="8" name="Rectangle 7"/>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a:spLocks/>
            </p:cNvSpPr>
            <p:nvPr userDrawn="1"/>
          </p:nvSpPr>
          <p:spPr bwMode="auto">
            <a:xfrm>
              <a:off x="7543800" y="0"/>
              <a:ext cx="1600201" cy="2209800"/>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userDrawn="1"/>
          </p:nvSpPr>
          <p:spPr bwMode="auto">
            <a:xfrm>
              <a:off x="3733800" y="5715000"/>
              <a:ext cx="5029200" cy="762000"/>
            </a:xfrm>
            <a:custGeom>
              <a:avLst/>
              <a:gdLst/>
              <a:ahLst/>
              <a:cxnLst>
                <a:cxn ang="0">
                  <a:pos x="17264" y="180"/>
                </a:cxn>
                <a:cxn ang="0">
                  <a:pos x="16706" y="689"/>
                </a:cxn>
                <a:cxn ang="0">
                  <a:pos x="15959" y="1141"/>
                </a:cxn>
                <a:cxn ang="0">
                  <a:pos x="15050" y="1535"/>
                </a:cxn>
                <a:cxn ang="0">
                  <a:pos x="14003" y="1871"/>
                </a:cxn>
                <a:cxn ang="0">
                  <a:pos x="12844" y="2151"/>
                </a:cxn>
                <a:cxn ang="0">
                  <a:pos x="11599" y="2374"/>
                </a:cxn>
                <a:cxn ang="0">
                  <a:pos x="10294" y="2540"/>
                </a:cxn>
                <a:cxn ang="0">
                  <a:pos x="8951" y="2649"/>
                </a:cxn>
                <a:cxn ang="0">
                  <a:pos x="7599" y="2704"/>
                </a:cxn>
                <a:cxn ang="0">
                  <a:pos x="6264" y="2702"/>
                </a:cxn>
                <a:cxn ang="0">
                  <a:pos x="4968" y="2645"/>
                </a:cxn>
                <a:cxn ang="0">
                  <a:pos x="3740" y="2534"/>
                </a:cxn>
                <a:cxn ang="0">
                  <a:pos x="2603" y="2367"/>
                </a:cxn>
                <a:cxn ang="0">
                  <a:pos x="1584" y="2147"/>
                </a:cxn>
                <a:cxn ang="0">
                  <a:pos x="708" y="1871"/>
                </a:cxn>
                <a:cxn ang="0">
                  <a:pos x="0" y="1543"/>
                </a:cxn>
                <a:cxn ang="0">
                  <a:pos x="341" y="1635"/>
                </a:cxn>
                <a:cxn ang="0">
                  <a:pos x="1155" y="1920"/>
                </a:cxn>
                <a:cxn ang="0">
                  <a:pos x="2121" y="2151"/>
                </a:cxn>
                <a:cxn ang="0">
                  <a:pos x="3215" y="2331"/>
                </a:cxn>
                <a:cxn ang="0">
                  <a:pos x="4413" y="2457"/>
                </a:cxn>
                <a:cxn ang="0">
                  <a:pos x="5686" y="2531"/>
                </a:cxn>
                <a:cxn ang="0">
                  <a:pos x="7011" y="2550"/>
                </a:cxn>
                <a:cxn ang="0">
                  <a:pos x="8361" y="2515"/>
                </a:cxn>
                <a:cxn ang="0">
                  <a:pos x="9712" y="2426"/>
                </a:cxn>
                <a:cxn ang="0">
                  <a:pos x="11037" y="2283"/>
                </a:cxn>
                <a:cxn ang="0">
                  <a:pos x="12311" y="2084"/>
                </a:cxn>
                <a:cxn ang="0">
                  <a:pos x="13509" y="1831"/>
                </a:cxn>
                <a:cxn ang="0">
                  <a:pos x="14604" y="1522"/>
                </a:cxn>
                <a:cxn ang="0">
                  <a:pos x="15571" y="1158"/>
                </a:cxn>
                <a:cxn ang="0">
                  <a:pos x="16386" y="737"/>
                </a:cxn>
                <a:cxn ang="0">
                  <a:pos x="17021" y="260"/>
                </a:cxn>
              </a:cxnLst>
              <a:rect l="0" t="0" r="r" b="b"/>
              <a:pathLst>
                <a:path w="17264" h="2710">
                  <a:moveTo>
                    <a:pt x="17264" y="0"/>
                  </a:moveTo>
                  <a:lnTo>
                    <a:pt x="17264" y="180"/>
                  </a:lnTo>
                  <a:lnTo>
                    <a:pt x="17010" y="442"/>
                  </a:lnTo>
                  <a:lnTo>
                    <a:pt x="16706" y="689"/>
                  </a:lnTo>
                  <a:lnTo>
                    <a:pt x="16354" y="923"/>
                  </a:lnTo>
                  <a:lnTo>
                    <a:pt x="15959" y="1141"/>
                  </a:lnTo>
                  <a:lnTo>
                    <a:pt x="15524" y="1345"/>
                  </a:lnTo>
                  <a:lnTo>
                    <a:pt x="15050" y="1535"/>
                  </a:lnTo>
                  <a:lnTo>
                    <a:pt x="14543" y="1710"/>
                  </a:lnTo>
                  <a:lnTo>
                    <a:pt x="14003" y="1871"/>
                  </a:lnTo>
                  <a:lnTo>
                    <a:pt x="13437" y="2018"/>
                  </a:lnTo>
                  <a:lnTo>
                    <a:pt x="12844" y="2151"/>
                  </a:lnTo>
                  <a:lnTo>
                    <a:pt x="12232" y="2269"/>
                  </a:lnTo>
                  <a:lnTo>
                    <a:pt x="11599" y="2374"/>
                  </a:lnTo>
                  <a:lnTo>
                    <a:pt x="10952" y="2464"/>
                  </a:lnTo>
                  <a:lnTo>
                    <a:pt x="10294" y="2540"/>
                  </a:lnTo>
                  <a:lnTo>
                    <a:pt x="9625" y="2602"/>
                  </a:lnTo>
                  <a:lnTo>
                    <a:pt x="8951" y="2649"/>
                  </a:lnTo>
                  <a:lnTo>
                    <a:pt x="8275" y="2684"/>
                  </a:lnTo>
                  <a:lnTo>
                    <a:pt x="7599" y="2704"/>
                  </a:lnTo>
                  <a:lnTo>
                    <a:pt x="6928" y="2710"/>
                  </a:lnTo>
                  <a:lnTo>
                    <a:pt x="6264" y="2702"/>
                  </a:lnTo>
                  <a:lnTo>
                    <a:pt x="5609" y="2681"/>
                  </a:lnTo>
                  <a:lnTo>
                    <a:pt x="4968" y="2645"/>
                  </a:lnTo>
                  <a:lnTo>
                    <a:pt x="4344" y="2597"/>
                  </a:lnTo>
                  <a:lnTo>
                    <a:pt x="3740" y="2534"/>
                  </a:lnTo>
                  <a:lnTo>
                    <a:pt x="3158" y="2457"/>
                  </a:lnTo>
                  <a:lnTo>
                    <a:pt x="2603" y="2367"/>
                  </a:lnTo>
                  <a:lnTo>
                    <a:pt x="2077" y="2264"/>
                  </a:lnTo>
                  <a:lnTo>
                    <a:pt x="1584" y="2147"/>
                  </a:lnTo>
                  <a:lnTo>
                    <a:pt x="1126" y="2016"/>
                  </a:lnTo>
                  <a:lnTo>
                    <a:pt x="708" y="1871"/>
                  </a:lnTo>
                  <a:lnTo>
                    <a:pt x="331" y="1714"/>
                  </a:lnTo>
                  <a:lnTo>
                    <a:pt x="0" y="1543"/>
                  </a:lnTo>
                  <a:lnTo>
                    <a:pt x="0" y="1474"/>
                  </a:lnTo>
                  <a:lnTo>
                    <a:pt x="341" y="1635"/>
                  </a:lnTo>
                  <a:lnTo>
                    <a:pt x="727" y="1784"/>
                  </a:lnTo>
                  <a:lnTo>
                    <a:pt x="1155" y="1920"/>
                  </a:lnTo>
                  <a:lnTo>
                    <a:pt x="1621" y="2042"/>
                  </a:lnTo>
                  <a:lnTo>
                    <a:pt x="2121" y="2151"/>
                  </a:lnTo>
                  <a:lnTo>
                    <a:pt x="2654" y="2249"/>
                  </a:lnTo>
                  <a:lnTo>
                    <a:pt x="3215" y="2331"/>
                  </a:lnTo>
                  <a:lnTo>
                    <a:pt x="3803" y="2401"/>
                  </a:lnTo>
                  <a:lnTo>
                    <a:pt x="4413" y="2457"/>
                  </a:lnTo>
                  <a:lnTo>
                    <a:pt x="5041" y="2500"/>
                  </a:lnTo>
                  <a:lnTo>
                    <a:pt x="5686" y="2531"/>
                  </a:lnTo>
                  <a:lnTo>
                    <a:pt x="6343" y="2547"/>
                  </a:lnTo>
                  <a:lnTo>
                    <a:pt x="7011" y="2550"/>
                  </a:lnTo>
                  <a:lnTo>
                    <a:pt x="7685" y="2539"/>
                  </a:lnTo>
                  <a:lnTo>
                    <a:pt x="8361" y="2515"/>
                  </a:lnTo>
                  <a:lnTo>
                    <a:pt x="9039" y="2478"/>
                  </a:lnTo>
                  <a:lnTo>
                    <a:pt x="9712" y="2426"/>
                  </a:lnTo>
                  <a:lnTo>
                    <a:pt x="10379" y="2361"/>
                  </a:lnTo>
                  <a:lnTo>
                    <a:pt x="11037" y="2283"/>
                  </a:lnTo>
                  <a:lnTo>
                    <a:pt x="11682" y="2190"/>
                  </a:lnTo>
                  <a:lnTo>
                    <a:pt x="12311" y="2084"/>
                  </a:lnTo>
                  <a:lnTo>
                    <a:pt x="12921" y="1964"/>
                  </a:lnTo>
                  <a:lnTo>
                    <a:pt x="13509" y="1831"/>
                  </a:lnTo>
                  <a:lnTo>
                    <a:pt x="14070" y="1683"/>
                  </a:lnTo>
                  <a:lnTo>
                    <a:pt x="14604" y="1522"/>
                  </a:lnTo>
                  <a:lnTo>
                    <a:pt x="15105" y="1347"/>
                  </a:lnTo>
                  <a:lnTo>
                    <a:pt x="15571" y="1158"/>
                  </a:lnTo>
                  <a:lnTo>
                    <a:pt x="15999" y="954"/>
                  </a:lnTo>
                  <a:lnTo>
                    <a:pt x="16386" y="737"/>
                  </a:lnTo>
                  <a:lnTo>
                    <a:pt x="16728" y="506"/>
                  </a:lnTo>
                  <a:lnTo>
                    <a:pt x="17021" y="260"/>
                  </a:lnTo>
                  <a:lnTo>
                    <a:pt x="17264" y="0"/>
                  </a:lnTo>
                  <a:close/>
                </a:path>
              </a:pathLst>
            </a:custGeom>
            <a:gradFill flip="none" rotWithShape="1">
              <a:gsLst>
                <a:gs pos="0">
                  <a:schemeClr val="bg1">
                    <a:alpha val="0"/>
                  </a:schemeClr>
                </a:gs>
                <a:gs pos="50000">
                  <a:schemeClr val="accent2"/>
                </a:gs>
                <a:gs pos="100000">
                  <a:schemeClr val="bg1">
                    <a:alpha val="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4EB1786-3518-4E87-8DD2-D2C8D1C4DEBA}" type="slidenum">
              <a:rPr lang="en-US" smtClean="0"/>
              <a:pPr>
                <a:defRPr/>
              </a:pPr>
              <a:t>‹#›</a:t>
            </a:fld>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2" name="Group 11"/>
          <p:cNvGrpSpPr/>
          <p:nvPr/>
        </p:nvGrpSpPr>
        <p:grpSpPr>
          <a:xfrm>
            <a:off x="0" y="2855091"/>
            <a:ext cx="3581400" cy="4002909"/>
            <a:chOff x="0" y="2533588"/>
            <a:chExt cx="8022336" cy="8966516"/>
          </a:xfrm>
        </p:grpSpPr>
        <p:sp>
          <p:nvSpPr>
            <p:cNvPr id="13" name="Freeform 7"/>
            <p:cNvSpPr>
              <a:spLocks/>
            </p:cNvSpPr>
            <p:nvPr userDrawn="1"/>
          </p:nvSpPr>
          <p:spPr bwMode="auto">
            <a:xfrm>
              <a:off x="0" y="2533588"/>
              <a:ext cx="4127500" cy="2514599"/>
            </a:xfrm>
            <a:custGeom>
              <a:avLst/>
              <a:gdLst/>
              <a:ahLst/>
              <a:cxnLst>
                <a:cxn ang="0">
                  <a:pos x="0" y="0"/>
                </a:cxn>
                <a:cxn ang="0">
                  <a:pos x="124" y="18"/>
                </a:cxn>
                <a:cxn ang="0">
                  <a:pos x="246" y="40"/>
                </a:cxn>
                <a:cxn ang="0">
                  <a:pos x="365" y="64"/>
                </a:cxn>
                <a:cxn ang="0">
                  <a:pos x="596" y="127"/>
                </a:cxn>
                <a:cxn ang="0">
                  <a:pos x="815" y="200"/>
                </a:cxn>
                <a:cxn ang="0">
                  <a:pos x="1025" y="286"/>
                </a:cxn>
                <a:cxn ang="0">
                  <a:pos x="1223" y="380"/>
                </a:cxn>
                <a:cxn ang="0">
                  <a:pos x="1411" y="482"/>
                </a:cxn>
                <a:cxn ang="0">
                  <a:pos x="1588" y="591"/>
                </a:cxn>
                <a:cxn ang="0">
                  <a:pos x="1753" y="707"/>
                </a:cxn>
                <a:cxn ang="0">
                  <a:pos x="1907" y="824"/>
                </a:cxn>
                <a:cxn ang="0">
                  <a:pos x="2047" y="946"/>
                </a:cxn>
                <a:cxn ang="0">
                  <a:pos x="2177" y="1066"/>
                </a:cxn>
                <a:cxn ang="0">
                  <a:pos x="2293" y="1189"/>
                </a:cxn>
                <a:cxn ang="0">
                  <a:pos x="2397" y="1308"/>
                </a:cxn>
                <a:cxn ang="0">
                  <a:pos x="2488" y="1423"/>
                </a:cxn>
                <a:cxn ang="0">
                  <a:pos x="2565" y="1534"/>
                </a:cxn>
                <a:cxn ang="0">
                  <a:pos x="2600" y="1587"/>
                </a:cxn>
                <a:cxn ang="0">
                  <a:pos x="2535" y="1522"/>
                </a:cxn>
                <a:cxn ang="0">
                  <a:pos x="2455" y="1451"/>
                </a:cxn>
                <a:cxn ang="0">
                  <a:pos x="2359" y="1375"/>
                </a:cxn>
                <a:cxn ang="0">
                  <a:pos x="2247" y="1294"/>
                </a:cxn>
                <a:cxn ang="0">
                  <a:pos x="2119" y="1215"/>
                </a:cxn>
                <a:cxn ang="0">
                  <a:pos x="1981" y="1134"/>
                </a:cxn>
                <a:cxn ang="0">
                  <a:pos x="1827" y="1058"/>
                </a:cxn>
                <a:cxn ang="0">
                  <a:pos x="1662" y="986"/>
                </a:cxn>
                <a:cxn ang="0">
                  <a:pos x="1486" y="921"/>
                </a:cxn>
                <a:cxn ang="0">
                  <a:pos x="1299" y="865"/>
                </a:cxn>
                <a:cxn ang="0">
                  <a:pos x="1103" y="819"/>
                </a:cxn>
                <a:cxn ang="0">
                  <a:pos x="896" y="787"/>
                </a:cxn>
                <a:cxn ang="0">
                  <a:pos x="791" y="776"/>
                </a:cxn>
                <a:cxn ang="0">
                  <a:pos x="683" y="769"/>
                </a:cxn>
                <a:cxn ang="0">
                  <a:pos x="573" y="768"/>
                </a:cxn>
                <a:cxn ang="0">
                  <a:pos x="462" y="769"/>
                </a:cxn>
                <a:cxn ang="0">
                  <a:pos x="348" y="776"/>
                </a:cxn>
                <a:cxn ang="0">
                  <a:pos x="234" y="787"/>
                </a:cxn>
                <a:cxn ang="0">
                  <a:pos x="117" y="806"/>
                </a:cxn>
                <a:cxn ang="0">
                  <a:pos x="0" y="827"/>
                </a:cxn>
                <a:cxn ang="0">
                  <a:pos x="0" y="0"/>
                </a:cxn>
              </a:cxnLst>
              <a:rect l="0" t="0" r="r" b="b"/>
              <a:pathLst>
                <a:path w="2600" h="1587">
                  <a:moveTo>
                    <a:pt x="0" y="0"/>
                  </a:moveTo>
                  <a:lnTo>
                    <a:pt x="0" y="0"/>
                  </a:lnTo>
                  <a:lnTo>
                    <a:pt x="63" y="8"/>
                  </a:lnTo>
                  <a:lnTo>
                    <a:pt x="124" y="18"/>
                  </a:lnTo>
                  <a:lnTo>
                    <a:pt x="185" y="28"/>
                  </a:lnTo>
                  <a:lnTo>
                    <a:pt x="246" y="40"/>
                  </a:lnTo>
                  <a:lnTo>
                    <a:pt x="305" y="53"/>
                  </a:lnTo>
                  <a:lnTo>
                    <a:pt x="365" y="64"/>
                  </a:lnTo>
                  <a:lnTo>
                    <a:pt x="480" y="94"/>
                  </a:lnTo>
                  <a:lnTo>
                    <a:pt x="596" y="127"/>
                  </a:lnTo>
                  <a:lnTo>
                    <a:pt x="706" y="162"/>
                  </a:lnTo>
                  <a:lnTo>
                    <a:pt x="815" y="200"/>
                  </a:lnTo>
                  <a:lnTo>
                    <a:pt x="921" y="241"/>
                  </a:lnTo>
                  <a:lnTo>
                    <a:pt x="1025" y="286"/>
                  </a:lnTo>
                  <a:lnTo>
                    <a:pt x="1126" y="330"/>
                  </a:lnTo>
                  <a:lnTo>
                    <a:pt x="1223" y="380"/>
                  </a:lnTo>
                  <a:lnTo>
                    <a:pt x="1319" y="429"/>
                  </a:lnTo>
                  <a:lnTo>
                    <a:pt x="1411" y="482"/>
                  </a:lnTo>
                  <a:lnTo>
                    <a:pt x="1502" y="537"/>
                  </a:lnTo>
                  <a:lnTo>
                    <a:pt x="1588" y="591"/>
                  </a:lnTo>
                  <a:lnTo>
                    <a:pt x="1672" y="649"/>
                  </a:lnTo>
                  <a:lnTo>
                    <a:pt x="1753" y="707"/>
                  </a:lnTo>
                  <a:lnTo>
                    <a:pt x="1831" y="764"/>
                  </a:lnTo>
                  <a:lnTo>
                    <a:pt x="1907" y="824"/>
                  </a:lnTo>
                  <a:lnTo>
                    <a:pt x="1979" y="885"/>
                  </a:lnTo>
                  <a:lnTo>
                    <a:pt x="2047" y="946"/>
                  </a:lnTo>
                  <a:lnTo>
                    <a:pt x="2113" y="1005"/>
                  </a:lnTo>
                  <a:lnTo>
                    <a:pt x="2177" y="1066"/>
                  </a:lnTo>
                  <a:lnTo>
                    <a:pt x="2237" y="1128"/>
                  </a:lnTo>
                  <a:lnTo>
                    <a:pt x="2293" y="1189"/>
                  </a:lnTo>
                  <a:lnTo>
                    <a:pt x="2347" y="1248"/>
                  </a:lnTo>
                  <a:lnTo>
                    <a:pt x="2397" y="1308"/>
                  </a:lnTo>
                  <a:lnTo>
                    <a:pt x="2445" y="1365"/>
                  </a:lnTo>
                  <a:lnTo>
                    <a:pt x="2488" y="1423"/>
                  </a:lnTo>
                  <a:lnTo>
                    <a:pt x="2529" y="1479"/>
                  </a:lnTo>
                  <a:lnTo>
                    <a:pt x="2565" y="1534"/>
                  </a:lnTo>
                  <a:lnTo>
                    <a:pt x="2600" y="1587"/>
                  </a:lnTo>
                  <a:lnTo>
                    <a:pt x="2600" y="1587"/>
                  </a:lnTo>
                  <a:lnTo>
                    <a:pt x="2570" y="1555"/>
                  </a:lnTo>
                  <a:lnTo>
                    <a:pt x="2535" y="1522"/>
                  </a:lnTo>
                  <a:lnTo>
                    <a:pt x="2497" y="1487"/>
                  </a:lnTo>
                  <a:lnTo>
                    <a:pt x="2455" y="1451"/>
                  </a:lnTo>
                  <a:lnTo>
                    <a:pt x="2408" y="1413"/>
                  </a:lnTo>
                  <a:lnTo>
                    <a:pt x="2359" y="1375"/>
                  </a:lnTo>
                  <a:lnTo>
                    <a:pt x="2304" y="1336"/>
                  </a:lnTo>
                  <a:lnTo>
                    <a:pt x="2247" y="1294"/>
                  </a:lnTo>
                  <a:lnTo>
                    <a:pt x="2185" y="1255"/>
                  </a:lnTo>
                  <a:lnTo>
                    <a:pt x="2119" y="1215"/>
                  </a:lnTo>
                  <a:lnTo>
                    <a:pt x="2052" y="1174"/>
                  </a:lnTo>
                  <a:lnTo>
                    <a:pt x="1981" y="1134"/>
                  </a:lnTo>
                  <a:lnTo>
                    <a:pt x="1905" y="1096"/>
                  </a:lnTo>
                  <a:lnTo>
                    <a:pt x="1827" y="1058"/>
                  </a:lnTo>
                  <a:lnTo>
                    <a:pt x="1746" y="1020"/>
                  </a:lnTo>
                  <a:lnTo>
                    <a:pt x="1662" y="986"/>
                  </a:lnTo>
                  <a:lnTo>
                    <a:pt x="1576" y="953"/>
                  </a:lnTo>
                  <a:lnTo>
                    <a:pt x="1486" y="921"/>
                  </a:lnTo>
                  <a:lnTo>
                    <a:pt x="1393" y="891"/>
                  </a:lnTo>
                  <a:lnTo>
                    <a:pt x="1299" y="865"/>
                  </a:lnTo>
                  <a:lnTo>
                    <a:pt x="1202" y="840"/>
                  </a:lnTo>
                  <a:lnTo>
                    <a:pt x="1103" y="819"/>
                  </a:lnTo>
                  <a:lnTo>
                    <a:pt x="1000" y="801"/>
                  </a:lnTo>
                  <a:lnTo>
                    <a:pt x="896" y="787"/>
                  </a:lnTo>
                  <a:lnTo>
                    <a:pt x="843" y="781"/>
                  </a:lnTo>
                  <a:lnTo>
                    <a:pt x="791" y="776"/>
                  </a:lnTo>
                  <a:lnTo>
                    <a:pt x="738" y="773"/>
                  </a:lnTo>
                  <a:lnTo>
                    <a:pt x="683" y="769"/>
                  </a:lnTo>
                  <a:lnTo>
                    <a:pt x="629" y="768"/>
                  </a:lnTo>
                  <a:lnTo>
                    <a:pt x="573" y="768"/>
                  </a:lnTo>
                  <a:lnTo>
                    <a:pt x="518" y="768"/>
                  </a:lnTo>
                  <a:lnTo>
                    <a:pt x="462" y="769"/>
                  </a:lnTo>
                  <a:lnTo>
                    <a:pt x="406" y="773"/>
                  </a:lnTo>
                  <a:lnTo>
                    <a:pt x="348" y="776"/>
                  </a:lnTo>
                  <a:lnTo>
                    <a:pt x="292" y="781"/>
                  </a:lnTo>
                  <a:lnTo>
                    <a:pt x="234" y="787"/>
                  </a:lnTo>
                  <a:lnTo>
                    <a:pt x="177" y="796"/>
                  </a:lnTo>
                  <a:lnTo>
                    <a:pt x="117" y="806"/>
                  </a:lnTo>
                  <a:lnTo>
                    <a:pt x="59" y="816"/>
                  </a:lnTo>
                  <a:lnTo>
                    <a:pt x="0" y="827"/>
                  </a:lnTo>
                  <a:lnTo>
                    <a:pt x="0" y="0"/>
                  </a:lnTo>
                  <a:lnTo>
                    <a:pt x="0" y="0"/>
                  </a:lnTo>
                  <a:close/>
                </a:path>
              </a:pathLst>
            </a:custGeom>
            <a:solidFill>
              <a:schemeClr val="accent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userDrawn="1"/>
          </p:nvSpPr>
          <p:spPr bwMode="auto">
            <a:xfrm>
              <a:off x="0" y="4980432"/>
              <a:ext cx="3184026" cy="6519672"/>
            </a:xfrm>
            <a:custGeom>
              <a:avLst/>
              <a:gdLst/>
              <a:ahLst/>
              <a:cxnLst>
                <a:cxn ang="0">
                  <a:pos x="0" y="776"/>
                </a:cxn>
                <a:cxn ang="0">
                  <a:pos x="0" y="776"/>
                </a:cxn>
                <a:cxn ang="0">
                  <a:pos x="38" y="703"/>
                </a:cxn>
                <a:cxn ang="0">
                  <a:pos x="78" y="634"/>
                </a:cxn>
                <a:cxn ang="0">
                  <a:pos x="119" y="566"/>
                </a:cxn>
                <a:cxn ang="0">
                  <a:pos x="162" y="502"/>
                </a:cxn>
                <a:cxn ang="0">
                  <a:pos x="208" y="441"/>
                </a:cxn>
                <a:cxn ang="0">
                  <a:pos x="256" y="381"/>
                </a:cxn>
                <a:cxn ang="0">
                  <a:pos x="305" y="327"/>
                </a:cxn>
                <a:cxn ang="0">
                  <a:pos x="330" y="300"/>
                </a:cxn>
                <a:cxn ang="0">
                  <a:pos x="357" y="274"/>
                </a:cxn>
                <a:cxn ang="0">
                  <a:pos x="385" y="249"/>
                </a:cxn>
                <a:cxn ang="0">
                  <a:pos x="411" y="226"/>
                </a:cxn>
                <a:cxn ang="0">
                  <a:pos x="439" y="203"/>
                </a:cxn>
                <a:cxn ang="0">
                  <a:pos x="469" y="182"/>
                </a:cxn>
                <a:cxn ang="0">
                  <a:pos x="497" y="160"/>
                </a:cxn>
                <a:cxn ang="0">
                  <a:pos x="527" y="140"/>
                </a:cxn>
                <a:cxn ang="0">
                  <a:pos x="558" y="122"/>
                </a:cxn>
                <a:cxn ang="0">
                  <a:pos x="588" y="104"/>
                </a:cxn>
                <a:cxn ang="0">
                  <a:pos x="619" y="87"/>
                </a:cxn>
                <a:cxn ang="0">
                  <a:pos x="652" y="71"/>
                </a:cxn>
                <a:cxn ang="0">
                  <a:pos x="685" y="56"/>
                </a:cxn>
                <a:cxn ang="0">
                  <a:pos x="718" y="43"/>
                </a:cxn>
                <a:cxn ang="0">
                  <a:pos x="751" y="31"/>
                </a:cxn>
                <a:cxn ang="0">
                  <a:pos x="786" y="20"/>
                </a:cxn>
                <a:cxn ang="0">
                  <a:pos x="822" y="10"/>
                </a:cxn>
                <a:cxn ang="0">
                  <a:pos x="857" y="0"/>
                </a:cxn>
                <a:cxn ang="0">
                  <a:pos x="857" y="0"/>
                </a:cxn>
                <a:cxn ang="0">
                  <a:pos x="806" y="46"/>
                </a:cxn>
                <a:cxn ang="0">
                  <a:pos x="754" y="94"/>
                </a:cxn>
                <a:cxn ang="0">
                  <a:pos x="706" y="144"/>
                </a:cxn>
                <a:cxn ang="0">
                  <a:pos x="660" y="196"/>
                </a:cxn>
                <a:cxn ang="0">
                  <a:pos x="617" y="249"/>
                </a:cxn>
                <a:cxn ang="0">
                  <a:pos x="576" y="304"/>
                </a:cxn>
                <a:cxn ang="0">
                  <a:pos x="536" y="362"/>
                </a:cxn>
                <a:cxn ang="0">
                  <a:pos x="498" y="419"/>
                </a:cxn>
                <a:cxn ang="0">
                  <a:pos x="462" y="479"/>
                </a:cxn>
                <a:cxn ang="0">
                  <a:pos x="429" y="538"/>
                </a:cxn>
                <a:cxn ang="0">
                  <a:pos x="398" y="601"/>
                </a:cxn>
                <a:cxn ang="0">
                  <a:pos x="368" y="664"/>
                </a:cxn>
                <a:cxn ang="0">
                  <a:pos x="340" y="728"/>
                </a:cxn>
                <a:cxn ang="0">
                  <a:pos x="315" y="792"/>
                </a:cxn>
                <a:cxn ang="0">
                  <a:pos x="291" y="858"/>
                </a:cxn>
                <a:cxn ang="0">
                  <a:pos x="269" y="925"/>
                </a:cxn>
                <a:cxn ang="0">
                  <a:pos x="249" y="992"/>
                </a:cxn>
                <a:cxn ang="0">
                  <a:pos x="229" y="1060"/>
                </a:cxn>
                <a:cxn ang="0">
                  <a:pos x="213" y="1128"/>
                </a:cxn>
                <a:cxn ang="0">
                  <a:pos x="198" y="1197"/>
                </a:cxn>
                <a:cxn ang="0">
                  <a:pos x="185" y="1266"/>
                </a:cxn>
                <a:cxn ang="0">
                  <a:pos x="173" y="1336"/>
                </a:cxn>
                <a:cxn ang="0">
                  <a:pos x="162" y="1405"/>
                </a:cxn>
                <a:cxn ang="0">
                  <a:pos x="154" y="1474"/>
                </a:cxn>
                <a:cxn ang="0">
                  <a:pos x="147" y="1544"/>
                </a:cxn>
                <a:cxn ang="0">
                  <a:pos x="140" y="1613"/>
                </a:cxn>
                <a:cxn ang="0">
                  <a:pos x="137" y="1682"/>
                </a:cxn>
                <a:cxn ang="0">
                  <a:pos x="134" y="1752"/>
                </a:cxn>
                <a:cxn ang="0">
                  <a:pos x="132" y="1821"/>
                </a:cxn>
                <a:cxn ang="0">
                  <a:pos x="132" y="1889"/>
                </a:cxn>
                <a:cxn ang="0">
                  <a:pos x="134" y="1956"/>
                </a:cxn>
                <a:cxn ang="0">
                  <a:pos x="135" y="2024"/>
                </a:cxn>
                <a:cxn ang="0">
                  <a:pos x="0" y="2024"/>
                </a:cxn>
                <a:cxn ang="0">
                  <a:pos x="0" y="776"/>
                </a:cxn>
                <a:cxn ang="0">
                  <a:pos x="0" y="776"/>
                </a:cxn>
              </a:cxnLst>
              <a:rect l="0" t="0" r="r" b="b"/>
              <a:pathLst>
                <a:path w="857" h="2024">
                  <a:moveTo>
                    <a:pt x="0" y="776"/>
                  </a:moveTo>
                  <a:lnTo>
                    <a:pt x="0" y="776"/>
                  </a:lnTo>
                  <a:lnTo>
                    <a:pt x="38" y="703"/>
                  </a:lnTo>
                  <a:lnTo>
                    <a:pt x="78" y="634"/>
                  </a:lnTo>
                  <a:lnTo>
                    <a:pt x="119" y="566"/>
                  </a:lnTo>
                  <a:lnTo>
                    <a:pt x="162" y="502"/>
                  </a:lnTo>
                  <a:lnTo>
                    <a:pt x="208" y="441"/>
                  </a:lnTo>
                  <a:lnTo>
                    <a:pt x="256" y="381"/>
                  </a:lnTo>
                  <a:lnTo>
                    <a:pt x="305" y="327"/>
                  </a:lnTo>
                  <a:lnTo>
                    <a:pt x="330" y="300"/>
                  </a:lnTo>
                  <a:lnTo>
                    <a:pt x="357" y="274"/>
                  </a:lnTo>
                  <a:lnTo>
                    <a:pt x="385" y="249"/>
                  </a:lnTo>
                  <a:lnTo>
                    <a:pt x="411" y="226"/>
                  </a:lnTo>
                  <a:lnTo>
                    <a:pt x="439" y="203"/>
                  </a:lnTo>
                  <a:lnTo>
                    <a:pt x="469" y="182"/>
                  </a:lnTo>
                  <a:lnTo>
                    <a:pt x="497" y="160"/>
                  </a:lnTo>
                  <a:lnTo>
                    <a:pt x="527" y="140"/>
                  </a:lnTo>
                  <a:lnTo>
                    <a:pt x="558" y="122"/>
                  </a:lnTo>
                  <a:lnTo>
                    <a:pt x="588" y="104"/>
                  </a:lnTo>
                  <a:lnTo>
                    <a:pt x="619" y="87"/>
                  </a:lnTo>
                  <a:lnTo>
                    <a:pt x="652" y="71"/>
                  </a:lnTo>
                  <a:lnTo>
                    <a:pt x="685" y="56"/>
                  </a:lnTo>
                  <a:lnTo>
                    <a:pt x="718" y="43"/>
                  </a:lnTo>
                  <a:lnTo>
                    <a:pt x="751" y="31"/>
                  </a:lnTo>
                  <a:lnTo>
                    <a:pt x="786" y="20"/>
                  </a:lnTo>
                  <a:lnTo>
                    <a:pt x="822" y="10"/>
                  </a:lnTo>
                  <a:lnTo>
                    <a:pt x="857" y="0"/>
                  </a:lnTo>
                  <a:lnTo>
                    <a:pt x="857" y="0"/>
                  </a:lnTo>
                  <a:lnTo>
                    <a:pt x="806" y="46"/>
                  </a:lnTo>
                  <a:lnTo>
                    <a:pt x="754" y="94"/>
                  </a:lnTo>
                  <a:lnTo>
                    <a:pt x="706" y="144"/>
                  </a:lnTo>
                  <a:lnTo>
                    <a:pt x="660" y="196"/>
                  </a:lnTo>
                  <a:lnTo>
                    <a:pt x="617" y="249"/>
                  </a:lnTo>
                  <a:lnTo>
                    <a:pt x="576" y="304"/>
                  </a:lnTo>
                  <a:lnTo>
                    <a:pt x="536" y="362"/>
                  </a:lnTo>
                  <a:lnTo>
                    <a:pt x="498" y="419"/>
                  </a:lnTo>
                  <a:lnTo>
                    <a:pt x="462" y="479"/>
                  </a:lnTo>
                  <a:lnTo>
                    <a:pt x="429" y="538"/>
                  </a:lnTo>
                  <a:lnTo>
                    <a:pt x="398" y="601"/>
                  </a:lnTo>
                  <a:lnTo>
                    <a:pt x="368" y="664"/>
                  </a:lnTo>
                  <a:lnTo>
                    <a:pt x="340" y="728"/>
                  </a:lnTo>
                  <a:lnTo>
                    <a:pt x="315" y="792"/>
                  </a:lnTo>
                  <a:lnTo>
                    <a:pt x="291" y="858"/>
                  </a:lnTo>
                  <a:lnTo>
                    <a:pt x="269" y="925"/>
                  </a:lnTo>
                  <a:lnTo>
                    <a:pt x="249" y="992"/>
                  </a:lnTo>
                  <a:lnTo>
                    <a:pt x="229" y="1060"/>
                  </a:lnTo>
                  <a:lnTo>
                    <a:pt x="213" y="1128"/>
                  </a:lnTo>
                  <a:lnTo>
                    <a:pt x="198" y="1197"/>
                  </a:lnTo>
                  <a:lnTo>
                    <a:pt x="185" y="1266"/>
                  </a:lnTo>
                  <a:lnTo>
                    <a:pt x="173" y="1336"/>
                  </a:lnTo>
                  <a:lnTo>
                    <a:pt x="162" y="1405"/>
                  </a:lnTo>
                  <a:lnTo>
                    <a:pt x="154" y="1474"/>
                  </a:lnTo>
                  <a:lnTo>
                    <a:pt x="147" y="1544"/>
                  </a:lnTo>
                  <a:lnTo>
                    <a:pt x="140" y="1613"/>
                  </a:lnTo>
                  <a:lnTo>
                    <a:pt x="137" y="1682"/>
                  </a:lnTo>
                  <a:lnTo>
                    <a:pt x="134" y="1752"/>
                  </a:lnTo>
                  <a:lnTo>
                    <a:pt x="132" y="1821"/>
                  </a:lnTo>
                  <a:lnTo>
                    <a:pt x="132" y="1889"/>
                  </a:lnTo>
                  <a:lnTo>
                    <a:pt x="134" y="1956"/>
                  </a:lnTo>
                  <a:lnTo>
                    <a:pt x="135" y="2024"/>
                  </a:lnTo>
                  <a:lnTo>
                    <a:pt x="0" y="2024"/>
                  </a:lnTo>
                  <a:lnTo>
                    <a:pt x="0" y="776"/>
                  </a:lnTo>
                  <a:lnTo>
                    <a:pt x="0" y="776"/>
                  </a:lnTo>
                  <a:close/>
                </a:path>
              </a:pathLst>
            </a:custGeom>
            <a:solidFill>
              <a:schemeClr val="accent2">
                <a:lumMod val="40000"/>
                <a:lumOff val="60000"/>
                <a:alpha val="4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userDrawn="1"/>
          </p:nvSpPr>
          <p:spPr bwMode="auto">
            <a:xfrm>
              <a:off x="0" y="3371787"/>
              <a:ext cx="2895599" cy="2154237"/>
            </a:xfrm>
            <a:custGeom>
              <a:avLst/>
              <a:gdLst/>
              <a:ahLst/>
              <a:cxnLst>
                <a:cxn ang="0">
                  <a:pos x="0" y="118"/>
                </a:cxn>
                <a:cxn ang="0">
                  <a:pos x="165" y="69"/>
                </a:cxn>
                <a:cxn ang="0">
                  <a:pos x="327" y="33"/>
                </a:cxn>
                <a:cxn ang="0">
                  <a:pos x="487" y="11"/>
                </a:cxn>
                <a:cxn ang="0">
                  <a:pos x="645" y="1"/>
                </a:cxn>
                <a:cxn ang="0">
                  <a:pos x="797" y="1"/>
                </a:cxn>
                <a:cxn ang="0">
                  <a:pos x="946" y="13"/>
                </a:cxn>
                <a:cxn ang="0">
                  <a:pos x="1088" y="33"/>
                </a:cxn>
                <a:cxn ang="0">
                  <a:pos x="1225" y="62"/>
                </a:cxn>
                <a:cxn ang="0">
                  <a:pos x="1352" y="97"/>
                </a:cxn>
                <a:cxn ang="0">
                  <a:pos x="1472" y="138"/>
                </a:cxn>
                <a:cxn ang="0">
                  <a:pos x="1585" y="184"/>
                </a:cxn>
                <a:cxn ang="0">
                  <a:pos x="1685" y="236"/>
                </a:cxn>
                <a:cxn ang="0">
                  <a:pos x="1776" y="288"/>
                </a:cxn>
                <a:cxn ang="0">
                  <a:pos x="1854" y="343"/>
                </a:cxn>
                <a:cxn ang="0">
                  <a:pos x="1921" y="399"/>
                </a:cxn>
                <a:cxn ang="0">
                  <a:pos x="1974" y="455"/>
                </a:cxn>
                <a:cxn ang="0">
                  <a:pos x="1920" y="434"/>
                </a:cxn>
                <a:cxn ang="0">
                  <a:pos x="1804" y="394"/>
                </a:cxn>
                <a:cxn ang="0">
                  <a:pos x="1680" y="361"/>
                </a:cxn>
                <a:cxn ang="0">
                  <a:pos x="1548" y="338"/>
                </a:cxn>
                <a:cxn ang="0">
                  <a:pos x="1413" y="323"/>
                </a:cxn>
                <a:cxn ang="0">
                  <a:pos x="1273" y="321"/>
                </a:cxn>
                <a:cxn ang="0">
                  <a:pos x="1132" y="331"/>
                </a:cxn>
                <a:cxn ang="0">
                  <a:pos x="990" y="356"/>
                </a:cxn>
                <a:cxn ang="0">
                  <a:pos x="919" y="374"/>
                </a:cxn>
                <a:cxn ang="0">
                  <a:pos x="850" y="396"/>
                </a:cxn>
                <a:cxn ang="0">
                  <a:pos x="781" y="424"/>
                </a:cxn>
                <a:cxn ang="0">
                  <a:pos x="711" y="455"/>
                </a:cxn>
                <a:cxn ang="0">
                  <a:pos x="645" y="490"/>
                </a:cxn>
                <a:cxn ang="0">
                  <a:pos x="579" y="531"/>
                </a:cxn>
                <a:cxn ang="0">
                  <a:pos x="515" y="577"/>
                </a:cxn>
                <a:cxn ang="0">
                  <a:pos x="452" y="629"/>
                </a:cxn>
                <a:cxn ang="0">
                  <a:pos x="391" y="685"/>
                </a:cxn>
                <a:cxn ang="0">
                  <a:pos x="333" y="747"/>
                </a:cxn>
                <a:cxn ang="0">
                  <a:pos x="277" y="815"/>
                </a:cxn>
                <a:cxn ang="0">
                  <a:pos x="223" y="889"/>
                </a:cxn>
                <a:cxn ang="0">
                  <a:pos x="172" y="970"/>
                </a:cxn>
                <a:cxn ang="0">
                  <a:pos x="124" y="1056"/>
                </a:cxn>
                <a:cxn ang="0">
                  <a:pos x="79" y="1150"/>
                </a:cxn>
                <a:cxn ang="0">
                  <a:pos x="38" y="1249"/>
                </a:cxn>
                <a:cxn ang="0">
                  <a:pos x="0" y="1357"/>
                </a:cxn>
                <a:cxn ang="0">
                  <a:pos x="0" y="118"/>
                </a:cxn>
              </a:cxnLst>
              <a:rect l="0" t="0" r="r" b="b"/>
              <a:pathLst>
                <a:path w="1974" h="1357">
                  <a:moveTo>
                    <a:pt x="0" y="118"/>
                  </a:moveTo>
                  <a:lnTo>
                    <a:pt x="0" y="118"/>
                  </a:lnTo>
                  <a:lnTo>
                    <a:pt x="83" y="92"/>
                  </a:lnTo>
                  <a:lnTo>
                    <a:pt x="165" y="69"/>
                  </a:lnTo>
                  <a:lnTo>
                    <a:pt x="246" y="49"/>
                  </a:lnTo>
                  <a:lnTo>
                    <a:pt x="327" y="33"/>
                  </a:lnTo>
                  <a:lnTo>
                    <a:pt x="408" y="21"/>
                  </a:lnTo>
                  <a:lnTo>
                    <a:pt x="487" y="11"/>
                  </a:lnTo>
                  <a:lnTo>
                    <a:pt x="566" y="5"/>
                  </a:lnTo>
                  <a:lnTo>
                    <a:pt x="645" y="1"/>
                  </a:lnTo>
                  <a:lnTo>
                    <a:pt x="721" y="0"/>
                  </a:lnTo>
                  <a:lnTo>
                    <a:pt x="797" y="1"/>
                  </a:lnTo>
                  <a:lnTo>
                    <a:pt x="873" y="6"/>
                  </a:lnTo>
                  <a:lnTo>
                    <a:pt x="946" y="13"/>
                  </a:lnTo>
                  <a:lnTo>
                    <a:pt x="1018" y="23"/>
                  </a:lnTo>
                  <a:lnTo>
                    <a:pt x="1088" y="33"/>
                  </a:lnTo>
                  <a:lnTo>
                    <a:pt x="1157" y="47"/>
                  </a:lnTo>
                  <a:lnTo>
                    <a:pt x="1225" y="62"/>
                  </a:lnTo>
                  <a:lnTo>
                    <a:pt x="1289" y="79"/>
                  </a:lnTo>
                  <a:lnTo>
                    <a:pt x="1352" y="97"/>
                  </a:lnTo>
                  <a:lnTo>
                    <a:pt x="1413" y="117"/>
                  </a:lnTo>
                  <a:lnTo>
                    <a:pt x="1472" y="138"/>
                  </a:lnTo>
                  <a:lnTo>
                    <a:pt x="1530" y="161"/>
                  </a:lnTo>
                  <a:lnTo>
                    <a:pt x="1585" y="184"/>
                  </a:lnTo>
                  <a:lnTo>
                    <a:pt x="1636" y="209"/>
                  </a:lnTo>
                  <a:lnTo>
                    <a:pt x="1685" y="236"/>
                  </a:lnTo>
                  <a:lnTo>
                    <a:pt x="1732" y="262"/>
                  </a:lnTo>
                  <a:lnTo>
                    <a:pt x="1776" y="288"/>
                  </a:lnTo>
                  <a:lnTo>
                    <a:pt x="1816" y="315"/>
                  </a:lnTo>
                  <a:lnTo>
                    <a:pt x="1854" y="343"/>
                  </a:lnTo>
                  <a:lnTo>
                    <a:pt x="1888" y="371"/>
                  </a:lnTo>
                  <a:lnTo>
                    <a:pt x="1921" y="399"/>
                  </a:lnTo>
                  <a:lnTo>
                    <a:pt x="1949" y="427"/>
                  </a:lnTo>
                  <a:lnTo>
                    <a:pt x="1974" y="455"/>
                  </a:lnTo>
                  <a:lnTo>
                    <a:pt x="1974" y="455"/>
                  </a:lnTo>
                  <a:lnTo>
                    <a:pt x="1920" y="434"/>
                  </a:lnTo>
                  <a:lnTo>
                    <a:pt x="1864" y="412"/>
                  </a:lnTo>
                  <a:lnTo>
                    <a:pt x="1804" y="394"/>
                  </a:lnTo>
                  <a:lnTo>
                    <a:pt x="1743" y="376"/>
                  </a:lnTo>
                  <a:lnTo>
                    <a:pt x="1680" y="361"/>
                  </a:lnTo>
                  <a:lnTo>
                    <a:pt x="1614" y="348"/>
                  </a:lnTo>
                  <a:lnTo>
                    <a:pt x="1548" y="338"/>
                  </a:lnTo>
                  <a:lnTo>
                    <a:pt x="1481" y="330"/>
                  </a:lnTo>
                  <a:lnTo>
                    <a:pt x="1413" y="323"/>
                  </a:lnTo>
                  <a:lnTo>
                    <a:pt x="1344" y="320"/>
                  </a:lnTo>
                  <a:lnTo>
                    <a:pt x="1273" y="321"/>
                  </a:lnTo>
                  <a:lnTo>
                    <a:pt x="1203" y="325"/>
                  </a:lnTo>
                  <a:lnTo>
                    <a:pt x="1132" y="331"/>
                  </a:lnTo>
                  <a:lnTo>
                    <a:pt x="1061" y="341"/>
                  </a:lnTo>
                  <a:lnTo>
                    <a:pt x="990" y="356"/>
                  </a:lnTo>
                  <a:lnTo>
                    <a:pt x="954" y="364"/>
                  </a:lnTo>
                  <a:lnTo>
                    <a:pt x="919" y="374"/>
                  </a:lnTo>
                  <a:lnTo>
                    <a:pt x="885" y="384"/>
                  </a:lnTo>
                  <a:lnTo>
                    <a:pt x="850" y="396"/>
                  </a:lnTo>
                  <a:lnTo>
                    <a:pt x="815" y="409"/>
                  </a:lnTo>
                  <a:lnTo>
                    <a:pt x="781" y="424"/>
                  </a:lnTo>
                  <a:lnTo>
                    <a:pt x="746" y="439"/>
                  </a:lnTo>
                  <a:lnTo>
                    <a:pt x="711" y="455"/>
                  </a:lnTo>
                  <a:lnTo>
                    <a:pt x="678" y="472"/>
                  </a:lnTo>
                  <a:lnTo>
                    <a:pt x="645" y="490"/>
                  </a:lnTo>
                  <a:lnTo>
                    <a:pt x="612" y="510"/>
                  </a:lnTo>
                  <a:lnTo>
                    <a:pt x="579" y="531"/>
                  </a:lnTo>
                  <a:lnTo>
                    <a:pt x="546" y="554"/>
                  </a:lnTo>
                  <a:lnTo>
                    <a:pt x="515" y="577"/>
                  </a:lnTo>
                  <a:lnTo>
                    <a:pt x="484" y="602"/>
                  </a:lnTo>
                  <a:lnTo>
                    <a:pt x="452" y="629"/>
                  </a:lnTo>
                  <a:lnTo>
                    <a:pt x="421" y="657"/>
                  </a:lnTo>
                  <a:lnTo>
                    <a:pt x="391" y="685"/>
                  </a:lnTo>
                  <a:lnTo>
                    <a:pt x="361" y="716"/>
                  </a:lnTo>
                  <a:lnTo>
                    <a:pt x="333" y="747"/>
                  </a:lnTo>
                  <a:lnTo>
                    <a:pt x="304" y="780"/>
                  </a:lnTo>
                  <a:lnTo>
                    <a:pt x="277" y="815"/>
                  </a:lnTo>
                  <a:lnTo>
                    <a:pt x="249" y="851"/>
                  </a:lnTo>
                  <a:lnTo>
                    <a:pt x="223" y="889"/>
                  </a:lnTo>
                  <a:lnTo>
                    <a:pt x="198" y="929"/>
                  </a:lnTo>
                  <a:lnTo>
                    <a:pt x="172" y="970"/>
                  </a:lnTo>
                  <a:lnTo>
                    <a:pt x="149" y="1012"/>
                  </a:lnTo>
                  <a:lnTo>
                    <a:pt x="124" y="1056"/>
                  </a:lnTo>
                  <a:lnTo>
                    <a:pt x="101" y="1102"/>
                  </a:lnTo>
                  <a:lnTo>
                    <a:pt x="79" y="1150"/>
                  </a:lnTo>
                  <a:lnTo>
                    <a:pt x="58" y="1198"/>
                  </a:lnTo>
                  <a:lnTo>
                    <a:pt x="38" y="1249"/>
                  </a:lnTo>
                  <a:lnTo>
                    <a:pt x="18" y="1302"/>
                  </a:lnTo>
                  <a:lnTo>
                    <a:pt x="0" y="1357"/>
                  </a:lnTo>
                  <a:lnTo>
                    <a:pt x="0" y="118"/>
                  </a:lnTo>
                  <a:lnTo>
                    <a:pt x="0" y="118"/>
                  </a:ln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userDrawn="1"/>
          </p:nvSpPr>
          <p:spPr bwMode="auto">
            <a:xfrm>
              <a:off x="1502664" y="5586916"/>
              <a:ext cx="6519672" cy="5913188"/>
            </a:xfrm>
            <a:custGeom>
              <a:avLst/>
              <a:gdLst/>
              <a:ahLst/>
              <a:cxnLst>
                <a:cxn ang="0">
                  <a:pos x="1377" y="130"/>
                </a:cxn>
                <a:cxn ang="0">
                  <a:pos x="1299" y="89"/>
                </a:cxn>
                <a:cxn ang="0">
                  <a:pos x="1220" y="56"/>
                </a:cxn>
                <a:cxn ang="0">
                  <a:pos x="1137" y="30"/>
                </a:cxn>
                <a:cxn ang="0">
                  <a:pos x="1052" y="11"/>
                </a:cxn>
                <a:cxn ang="0">
                  <a:pos x="966" y="2"/>
                </a:cxn>
                <a:cxn ang="0">
                  <a:pos x="880" y="0"/>
                </a:cxn>
                <a:cxn ang="0">
                  <a:pos x="794" y="5"/>
                </a:cxn>
                <a:cxn ang="0">
                  <a:pos x="708" y="18"/>
                </a:cxn>
                <a:cxn ang="0">
                  <a:pos x="624" y="40"/>
                </a:cxn>
                <a:cxn ang="0">
                  <a:pos x="543" y="69"/>
                </a:cxn>
                <a:cxn ang="0">
                  <a:pos x="466" y="107"/>
                </a:cxn>
                <a:cxn ang="0">
                  <a:pos x="391" y="155"/>
                </a:cxn>
                <a:cxn ang="0">
                  <a:pos x="322" y="210"/>
                </a:cxn>
                <a:cxn ang="0">
                  <a:pos x="258" y="272"/>
                </a:cxn>
                <a:cxn ang="0">
                  <a:pos x="200" y="345"/>
                </a:cxn>
                <a:cxn ang="0">
                  <a:pos x="149" y="426"/>
                </a:cxn>
                <a:cxn ang="0">
                  <a:pos x="124" y="472"/>
                </a:cxn>
                <a:cxn ang="0">
                  <a:pos x="83" y="568"/>
                </a:cxn>
                <a:cxn ang="0">
                  <a:pos x="48" y="667"/>
                </a:cxn>
                <a:cxn ang="0">
                  <a:pos x="23" y="769"/>
                </a:cxn>
                <a:cxn ang="0">
                  <a:pos x="7" y="875"/>
                </a:cxn>
                <a:cxn ang="0">
                  <a:pos x="0" y="982"/>
                </a:cxn>
                <a:cxn ang="0">
                  <a:pos x="2" y="1090"/>
                </a:cxn>
                <a:cxn ang="0">
                  <a:pos x="12" y="1200"/>
                </a:cxn>
                <a:cxn ang="0">
                  <a:pos x="31" y="1311"/>
                </a:cxn>
                <a:cxn ang="0">
                  <a:pos x="61" y="1420"/>
                </a:cxn>
                <a:cxn ang="0">
                  <a:pos x="101" y="1529"/>
                </a:cxn>
                <a:cxn ang="0">
                  <a:pos x="149" y="1636"/>
                </a:cxn>
                <a:cxn ang="0">
                  <a:pos x="206" y="1742"/>
                </a:cxn>
                <a:cxn ang="0">
                  <a:pos x="274" y="1844"/>
                </a:cxn>
                <a:cxn ang="0">
                  <a:pos x="353" y="1943"/>
                </a:cxn>
                <a:cxn ang="0">
                  <a:pos x="441" y="2039"/>
                </a:cxn>
                <a:cxn ang="0">
                  <a:pos x="2552" y="2085"/>
                </a:cxn>
                <a:cxn ang="0">
                  <a:pos x="2526" y="2070"/>
                </a:cxn>
                <a:cxn ang="0">
                  <a:pos x="2336" y="1955"/>
                </a:cxn>
                <a:cxn ang="0">
                  <a:pos x="2192" y="1860"/>
                </a:cxn>
                <a:cxn ang="0">
                  <a:pos x="2025" y="1748"/>
                </a:cxn>
                <a:cxn ang="0">
                  <a:pos x="1849" y="1619"/>
                </a:cxn>
                <a:cxn ang="0">
                  <a:pos x="1667" y="1477"/>
                </a:cxn>
                <a:cxn ang="0">
                  <a:pos x="1492" y="1326"/>
                </a:cxn>
                <a:cxn ang="0">
                  <a:pos x="1410" y="1246"/>
                </a:cxn>
                <a:cxn ang="0">
                  <a:pos x="1332" y="1167"/>
                </a:cxn>
                <a:cxn ang="0">
                  <a:pos x="1261" y="1086"/>
                </a:cxn>
                <a:cxn ang="0">
                  <a:pos x="1195" y="1004"/>
                </a:cxn>
                <a:cxn ang="0">
                  <a:pos x="1139" y="923"/>
                </a:cxn>
                <a:cxn ang="0">
                  <a:pos x="1091" y="840"/>
                </a:cxn>
                <a:cxn ang="0">
                  <a:pos x="1055" y="761"/>
                </a:cxn>
                <a:cxn ang="0">
                  <a:pos x="1030" y="680"/>
                </a:cxn>
                <a:cxn ang="0">
                  <a:pos x="1017" y="602"/>
                </a:cxn>
                <a:cxn ang="0">
                  <a:pos x="1019" y="527"/>
                </a:cxn>
                <a:cxn ang="0">
                  <a:pos x="1028" y="470"/>
                </a:cxn>
                <a:cxn ang="0">
                  <a:pos x="1040" y="434"/>
                </a:cxn>
                <a:cxn ang="0">
                  <a:pos x="1057" y="398"/>
                </a:cxn>
                <a:cxn ang="0">
                  <a:pos x="1076" y="363"/>
                </a:cxn>
                <a:cxn ang="0">
                  <a:pos x="1101" y="330"/>
                </a:cxn>
                <a:cxn ang="0">
                  <a:pos x="1131" y="295"/>
                </a:cxn>
                <a:cxn ang="0">
                  <a:pos x="1182" y="248"/>
                </a:cxn>
                <a:cxn ang="0">
                  <a:pos x="1269" y="186"/>
                </a:cxn>
                <a:cxn ang="0">
                  <a:pos x="1377" y="130"/>
                </a:cxn>
              </a:cxnLst>
              <a:rect l="0" t="0" r="r" b="b"/>
              <a:pathLst>
                <a:path w="2552" h="2085">
                  <a:moveTo>
                    <a:pt x="1377" y="130"/>
                  </a:moveTo>
                  <a:lnTo>
                    <a:pt x="1377" y="130"/>
                  </a:lnTo>
                  <a:lnTo>
                    <a:pt x="1339" y="109"/>
                  </a:lnTo>
                  <a:lnTo>
                    <a:pt x="1299" y="89"/>
                  </a:lnTo>
                  <a:lnTo>
                    <a:pt x="1260" y="73"/>
                  </a:lnTo>
                  <a:lnTo>
                    <a:pt x="1220" y="56"/>
                  </a:lnTo>
                  <a:lnTo>
                    <a:pt x="1179" y="43"/>
                  </a:lnTo>
                  <a:lnTo>
                    <a:pt x="1137" y="30"/>
                  </a:lnTo>
                  <a:lnTo>
                    <a:pt x="1094" y="20"/>
                  </a:lnTo>
                  <a:lnTo>
                    <a:pt x="1052" y="11"/>
                  </a:lnTo>
                  <a:lnTo>
                    <a:pt x="1009" y="7"/>
                  </a:lnTo>
                  <a:lnTo>
                    <a:pt x="966" y="2"/>
                  </a:lnTo>
                  <a:lnTo>
                    <a:pt x="923" y="0"/>
                  </a:lnTo>
                  <a:lnTo>
                    <a:pt x="880" y="0"/>
                  </a:lnTo>
                  <a:lnTo>
                    <a:pt x="837" y="2"/>
                  </a:lnTo>
                  <a:lnTo>
                    <a:pt x="794" y="5"/>
                  </a:lnTo>
                  <a:lnTo>
                    <a:pt x="751" y="10"/>
                  </a:lnTo>
                  <a:lnTo>
                    <a:pt x="708" y="18"/>
                  </a:lnTo>
                  <a:lnTo>
                    <a:pt x="667" y="28"/>
                  </a:lnTo>
                  <a:lnTo>
                    <a:pt x="624" y="40"/>
                  </a:lnTo>
                  <a:lnTo>
                    <a:pt x="584" y="54"/>
                  </a:lnTo>
                  <a:lnTo>
                    <a:pt x="543" y="69"/>
                  </a:lnTo>
                  <a:lnTo>
                    <a:pt x="504" y="87"/>
                  </a:lnTo>
                  <a:lnTo>
                    <a:pt x="466" y="107"/>
                  </a:lnTo>
                  <a:lnTo>
                    <a:pt x="428" y="130"/>
                  </a:lnTo>
                  <a:lnTo>
                    <a:pt x="391" y="155"/>
                  </a:lnTo>
                  <a:lnTo>
                    <a:pt x="357" y="182"/>
                  </a:lnTo>
                  <a:lnTo>
                    <a:pt x="322" y="210"/>
                  </a:lnTo>
                  <a:lnTo>
                    <a:pt x="289" y="241"/>
                  </a:lnTo>
                  <a:lnTo>
                    <a:pt x="258" y="272"/>
                  </a:lnTo>
                  <a:lnTo>
                    <a:pt x="228" y="309"/>
                  </a:lnTo>
                  <a:lnTo>
                    <a:pt x="200" y="345"/>
                  </a:lnTo>
                  <a:lnTo>
                    <a:pt x="173" y="385"/>
                  </a:lnTo>
                  <a:lnTo>
                    <a:pt x="149" y="426"/>
                  </a:lnTo>
                  <a:lnTo>
                    <a:pt x="149" y="426"/>
                  </a:lnTo>
                  <a:lnTo>
                    <a:pt x="124" y="472"/>
                  </a:lnTo>
                  <a:lnTo>
                    <a:pt x="102" y="520"/>
                  </a:lnTo>
                  <a:lnTo>
                    <a:pt x="83" y="568"/>
                  </a:lnTo>
                  <a:lnTo>
                    <a:pt x="64" y="617"/>
                  </a:lnTo>
                  <a:lnTo>
                    <a:pt x="48" y="667"/>
                  </a:lnTo>
                  <a:lnTo>
                    <a:pt x="35" y="718"/>
                  </a:lnTo>
                  <a:lnTo>
                    <a:pt x="23" y="769"/>
                  </a:lnTo>
                  <a:lnTo>
                    <a:pt x="15" y="822"/>
                  </a:lnTo>
                  <a:lnTo>
                    <a:pt x="7" y="875"/>
                  </a:lnTo>
                  <a:lnTo>
                    <a:pt x="2" y="928"/>
                  </a:lnTo>
                  <a:lnTo>
                    <a:pt x="0" y="982"/>
                  </a:lnTo>
                  <a:lnTo>
                    <a:pt x="0" y="1035"/>
                  </a:lnTo>
                  <a:lnTo>
                    <a:pt x="2" y="1090"/>
                  </a:lnTo>
                  <a:lnTo>
                    <a:pt x="5" y="1146"/>
                  </a:lnTo>
                  <a:lnTo>
                    <a:pt x="12" y="1200"/>
                  </a:lnTo>
                  <a:lnTo>
                    <a:pt x="22" y="1255"/>
                  </a:lnTo>
                  <a:lnTo>
                    <a:pt x="31" y="1311"/>
                  </a:lnTo>
                  <a:lnTo>
                    <a:pt x="46" y="1365"/>
                  </a:lnTo>
                  <a:lnTo>
                    <a:pt x="61" y="1420"/>
                  </a:lnTo>
                  <a:lnTo>
                    <a:pt x="79" y="1474"/>
                  </a:lnTo>
                  <a:lnTo>
                    <a:pt x="101" y="1529"/>
                  </a:lnTo>
                  <a:lnTo>
                    <a:pt x="124" y="1583"/>
                  </a:lnTo>
                  <a:lnTo>
                    <a:pt x="149" y="1636"/>
                  </a:lnTo>
                  <a:lnTo>
                    <a:pt x="177" y="1689"/>
                  </a:lnTo>
                  <a:lnTo>
                    <a:pt x="206" y="1742"/>
                  </a:lnTo>
                  <a:lnTo>
                    <a:pt x="239" y="1793"/>
                  </a:lnTo>
                  <a:lnTo>
                    <a:pt x="274" y="1844"/>
                  </a:lnTo>
                  <a:lnTo>
                    <a:pt x="312" y="1895"/>
                  </a:lnTo>
                  <a:lnTo>
                    <a:pt x="353" y="1943"/>
                  </a:lnTo>
                  <a:lnTo>
                    <a:pt x="396" y="1993"/>
                  </a:lnTo>
                  <a:lnTo>
                    <a:pt x="441" y="2039"/>
                  </a:lnTo>
                  <a:lnTo>
                    <a:pt x="489" y="2085"/>
                  </a:lnTo>
                  <a:lnTo>
                    <a:pt x="2552" y="2085"/>
                  </a:lnTo>
                  <a:lnTo>
                    <a:pt x="2552" y="2085"/>
                  </a:lnTo>
                  <a:lnTo>
                    <a:pt x="2526" y="2070"/>
                  </a:lnTo>
                  <a:lnTo>
                    <a:pt x="2450" y="2026"/>
                  </a:lnTo>
                  <a:lnTo>
                    <a:pt x="2336" y="1955"/>
                  </a:lnTo>
                  <a:lnTo>
                    <a:pt x="2266" y="1910"/>
                  </a:lnTo>
                  <a:lnTo>
                    <a:pt x="2192" y="1860"/>
                  </a:lnTo>
                  <a:lnTo>
                    <a:pt x="2111" y="1808"/>
                  </a:lnTo>
                  <a:lnTo>
                    <a:pt x="2025" y="1748"/>
                  </a:lnTo>
                  <a:lnTo>
                    <a:pt x="1938" y="1685"/>
                  </a:lnTo>
                  <a:lnTo>
                    <a:pt x="1849" y="1619"/>
                  </a:lnTo>
                  <a:lnTo>
                    <a:pt x="1758" y="1550"/>
                  </a:lnTo>
                  <a:lnTo>
                    <a:pt x="1667" y="1477"/>
                  </a:lnTo>
                  <a:lnTo>
                    <a:pt x="1578" y="1403"/>
                  </a:lnTo>
                  <a:lnTo>
                    <a:pt x="1492" y="1326"/>
                  </a:lnTo>
                  <a:lnTo>
                    <a:pt x="1451" y="1286"/>
                  </a:lnTo>
                  <a:lnTo>
                    <a:pt x="1410" y="1246"/>
                  </a:lnTo>
                  <a:lnTo>
                    <a:pt x="1370" y="1207"/>
                  </a:lnTo>
                  <a:lnTo>
                    <a:pt x="1332" y="1167"/>
                  </a:lnTo>
                  <a:lnTo>
                    <a:pt x="1296" y="1126"/>
                  </a:lnTo>
                  <a:lnTo>
                    <a:pt x="1261" y="1086"/>
                  </a:lnTo>
                  <a:lnTo>
                    <a:pt x="1227" y="1045"/>
                  </a:lnTo>
                  <a:lnTo>
                    <a:pt x="1195" y="1004"/>
                  </a:lnTo>
                  <a:lnTo>
                    <a:pt x="1167" y="962"/>
                  </a:lnTo>
                  <a:lnTo>
                    <a:pt x="1139" y="923"/>
                  </a:lnTo>
                  <a:lnTo>
                    <a:pt x="1114" y="881"/>
                  </a:lnTo>
                  <a:lnTo>
                    <a:pt x="1091" y="840"/>
                  </a:lnTo>
                  <a:lnTo>
                    <a:pt x="1071" y="801"/>
                  </a:lnTo>
                  <a:lnTo>
                    <a:pt x="1055" y="761"/>
                  </a:lnTo>
                  <a:lnTo>
                    <a:pt x="1042" y="720"/>
                  </a:lnTo>
                  <a:lnTo>
                    <a:pt x="1030" y="680"/>
                  </a:lnTo>
                  <a:lnTo>
                    <a:pt x="1022" y="642"/>
                  </a:lnTo>
                  <a:lnTo>
                    <a:pt x="1017" y="602"/>
                  </a:lnTo>
                  <a:lnTo>
                    <a:pt x="1015" y="565"/>
                  </a:lnTo>
                  <a:lnTo>
                    <a:pt x="1019" y="527"/>
                  </a:lnTo>
                  <a:lnTo>
                    <a:pt x="1023" y="489"/>
                  </a:lnTo>
                  <a:lnTo>
                    <a:pt x="1028" y="470"/>
                  </a:lnTo>
                  <a:lnTo>
                    <a:pt x="1033" y="452"/>
                  </a:lnTo>
                  <a:lnTo>
                    <a:pt x="1040" y="434"/>
                  </a:lnTo>
                  <a:lnTo>
                    <a:pt x="1048" y="416"/>
                  </a:lnTo>
                  <a:lnTo>
                    <a:pt x="1057" y="398"/>
                  </a:lnTo>
                  <a:lnTo>
                    <a:pt x="1066" y="381"/>
                  </a:lnTo>
                  <a:lnTo>
                    <a:pt x="1076" y="363"/>
                  </a:lnTo>
                  <a:lnTo>
                    <a:pt x="1088" y="347"/>
                  </a:lnTo>
                  <a:lnTo>
                    <a:pt x="1101" y="330"/>
                  </a:lnTo>
                  <a:lnTo>
                    <a:pt x="1116" y="312"/>
                  </a:lnTo>
                  <a:lnTo>
                    <a:pt x="1131" y="295"/>
                  </a:lnTo>
                  <a:lnTo>
                    <a:pt x="1147" y="281"/>
                  </a:lnTo>
                  <a:lnTo>
                    <a:pt x="1182" y="248"/>
                  </a:lnTo>
                  <a:lnTo>
                    <a:pt x="1223" y="216"/>
                  </a:lnTo>
                  <a:lnTo>
                    <a:pt x="1269" y="186"/>
                  </a:lnTo>
                  <a:lnTo>
                    <a:pt x="1321" y="158"/>
                  </a:lnTo>
                  <a:lnTo>
                    <a:pt x="1377" y="130"/>
                  </a:lnTo>
                  <a:lnTo>
                    <a:pt x="1377" y="130"/>
                  </a:lnTo>
                  <a:close/>
                </a:path>
              </a:pathLst>
            </a:custGeom>
            <a:solidFill>
              <a:schemeClr val="bg1">
                <a:lumMod val="95000"/>
                <a:alpha val="3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1155002" y="5801712"/>
              <a:ext cx="3420932" cy="5698392"/>
            </a:xfrm>
            <a:custGeom>
              <a:avLst/>
              <a:gdLst/>
              <a:ahLst/>
              <a:cxnLst>
                <a:cxn ang="0">
                  <a:pos x="99" y="1804"/>
                </a:cxn>
                <a:cxn ang="0">
                  <a:pos x="57" y="1647"/>
                </a:cxn>
                <a:cxn ang="0">
                  <a:pos x="29" y="1492"/>
                </a:cxn>
                <a:cxn ang="0">
                  <a:pos x="10" y="1342"/>
                </a:cxn>
                <a:cxn ang="0">
                  <a:pos x="1" y="1195"/>
                </a:cxn>
                <a:cxn ang="0">
                  <a:pos x="1" y="1054"/>
                </a:cxn>
                <a:cxn ang="0">
                  <a:pos x="10" y="919"/>
                </a:cxn>
                <a:cxn ang="0">
                  <a:pos x="26" y="790"/>
                </a:cxn>
                <a:cxn ang="0">
                  <a:pos x="49" y="667"/>
                </a:cxn>
                <a:cxn ang="0">
                  <a:pos x="81" y="553"/>
                </a:cxn>
                <a:cxn ang="0">
                  <a:pos x="117" y="445"/>
                </a:cxn>
                <a:cxn ang="0">
                  <a:pos x="158" y="346"/>
                </a:cxn>
                <a:cxn ang="0">
                  <a:pos x="203" y="255"/>
                </a:cxn>
                <a:cxn ang="0">
                  <a:pos x="254" y="176"/>
                </a:cxn>
                <a:cxn ang="0">
                  <a:pos x="307" y="105"/>
                </a:cxn>
                <a:cxn ang="0">
                  <a:pos x="363" y="47"/>
                </a:cxn>
                <a:cxn ang="0">
                  <a:pos x="421" y="0"/>
                </a:cxn>
                <a:cxn ang="0">
                  <a:pos x="383" y="57"/>
                </a:cxn>
                <a:cxn ang="0">
                  <a:pos x="317" y="176"/>
                </a:cxn>
                <a:cxn ang="0">
                  <a:pos x="265" y="298"/>
                </a:cxn>
                <a:cxn ang="0">
                  <a:pos x="226" y="421"/>
                </a:cxn>
                <a:cxn ang="0">
                  <a:pos x="201" y="544"/>
                </a:cxn>
                <a:cxn ang="0">
                  <a:pos x="188" y="667"/>
                </a:cxn>
                <a:cxn ang="0">
                  <a:pos x="186" y="789"/>
                </a:cxn>
                <a:cxn ang="0">
                  <a:pos x="196" y="911"/>
                </a:cxn>
                <a:cxn ang="0">
                  <a:pos x="219" y="1030"/>
                </a:cxn>
                <a:cxn ang="0">
                  <a:pos x="252" y="1147"/>
                </a:cxn>
                <a:cxn ang="0">
                  <a:pos x="297" y="1261"/>
                </a:cxn>
                <a:cxn ang="0">
                  <a:pos x="351" y="1371"/>
                </a:cxn>
                <a:cxn ang="0">
                  <a:pos x="416" y="1477"/>
                </a:cxn>
                <a:cxn ang="0">
                  <a:pos x="492" y="1578"/>
                </a:cxn>
                <a:cxn ang="0">
                  <a:pos x="576" y="1674"/>
                </a:cxn>
                <a:cxn ang="0">
                  <a:pos x="668" y="1763"/>
                </a:cxn>
                <a:cxn ang="0">
                  <a:pos x="99" y="1804"/>
                </a:cxn>
              </a:cxnLst>
              <a:rect l="0" t="0" r="r" b="b"/>
              <a:pathLst>
                <a:path w="718" h="1804">
                  <a:moveTo>
                    <a:pt x="99" y="1804"/>
                  </a:moveTo>
                  <a:lnTo>
                    <a:pt x="99" y="1804"/>
                  </a:lnTo>
                  <a:lnTo>
                    <a:pt x="77" y="1725"/>
                  </a:lnTo>
                  <a:lnTo>
                    <a:pt x="57" y="1647"/>
                  </a:lnTo>
                  <a:lnTo>
                    <a:pt x="43" y="1570"/>
                  </a:lnTo>
                  <a:lnTo>
                    <a:pt x="29" y="1492"/>
                  </a:lnTo>
                  <a:lnTo>
                    <a:pt x="18" y="1416"/>
                  </a:lnTo>
                  <a:lnTo>
                    <a:pt x="10" y="1342"/>
                  </a:lnTo>
                  <a:lnTo>
                    <a:pt x="5" y="1267"/>
                  </a:lnTo>
                  <a:lnTo>
                    <a:pt x="1" y="1195"/>
                  </a:lnTo>
                  <a:lnTo>
                    <a:pt x="0" y="1124"/>
                  </a:lnTo>
                  <a:lnTo>
                    <a:pt x="1" y="1054"/>
                  </a:lnTo>
                  <a:lnTo>
                    <a:pt x="5" y="987"/>
                  </a:lnTo>
                  <a:lnTo>
                    <a:pt x="10" y="919"/>
                  </a:lnTo>
                  <a:lnTo>
                    <a:pt x="18" y="853"/>
                  </a:lnTo>
                  <a:lnTo>
                    <a:pt x="26" y="790"/>
                  </a:lnTo>
                  <a:lnTo>
                    <a:pt x="38" y="728"/>
                  </a:lnTo>
                  <a:lnTo>
                    <a:pt x="49" y="667"/>
                  </a:lnTo>
                  <a:lnTo>
                    <a:pt x="64" y="609"/>
                  </a:lnTo>
                  <a:lnTo>
                    <a:pt x="81" y="553"/>
                  </a:lnTo>
                  <a:lnTo>
                    <a:pt x="97" y="496"/>
                  </a:lnTo>
                  <a:lnTo>
                    <a:pt x="117" y="445"/>
                  </a:lnTo>
                  <a:lnTo>
                    <a:pt x="137" y="394"/>
                  </a:lnTo>
                  <a:lnTo>
                    <a:pt x="158" y="346"/>
                  </a:lnTo>
                  <a:lnTo>
                    <a:pt x="180" y="300"/>
                  </a:lnTo>
                  <a:lnTo>
                    <a:pt x="203" y="255"/>
                  </a:lnTo>
                  <a:lnTo>
                    <a:pt x="227" y="214"/>
                  </a:lnTo>
                  <a:lnTo>
                    <a:pt x="254" y="176"/>
                  </a:lnTo>
                  <a:lnTo>
                    <a:pt x="280" y="140"/>
                  </a:lnTo>
                  <a:lnTo>
                    <a:pt x="307" y="105"/>
                  </a:lnTo>
                  <a:lnTo>
                    <a:pt x="335" y="76"/>
                  </a:lnTo>
                  <a:lnTo>
                    <a:pt x="363" y="47"/>
                  </a:lnTo>
                  <a:lnTo>
                    <a:pt x="391" y="21"/>
                  </a:lnTo>
                  <a:lnTo>
                    <a:pt x="421" y="0"/>
                  </a:lnTo>
                  <a:lnTo>
                    <a:pt x="421" y="0"/>
                  </a:lnTo>
                  <a:lnTo>
                    <a:pt x="383" y="57"/>
                  </a:lnTo>
                  <a:lnTo>
                    <a:pt x="348" y="117"/>
                  </a:lnTo>
                  <a:lnTo>
                    <a:pt x="317" y="176"/>
                  </a:lnTo>
                  <a:lnTo>
                    <a:pt x="289" y="237"/>
                  </a:lnTo>
                  <a:lnTo>
                    <a:pt x="265" y="298"/>
                  </a:lnTo>
                  <a:lnTo>
                    <a:pt x="244" y="359"/>
                  </a:lnTo>
                  <a:lnTo>
                    <a:pt x="226" y="421"/>
                  </a:lnTo>
                  <a:lnTo>
                    <a:pt x="213" y="482"/>
                  </a:lnTo>
                  <a:lnTo>
                    <a:pt x="201" y="544"/>
                  </a:lnTo>
                  <a:lnTo>
                    <a:pt x="193" y="605"/>
                  </a:lnTo>
                  <a:lnTo>
                    <a:pt x="188" y="667"/>
                  </a:lnTo>
                  <a:lnTo>
                    <a:pt x="185" y="728"/>
                  </a:lnTo>
                  <a:lnTo>
                    <a:pt x="186" y="789"/>
                  </a:lnTo>
                  <a:lnTo>
                    <a:pt x="189" y="850"/>
                  </a:lnTo>
                  <a:lnTo>
                    <a:pt x="196" y="911"/>
                  </a:lnTo>
                  <a:lnTo>
                    <a:pt x="206" y="970"/>
                  </a:lnTo>
                  <a:lnTo>
                    <a:pt x="219" y="1030"/>
                  </a:lnTo>
                  <a:lnTo>
                    <a:pt x="234" y="1089"/>
                  </a:lnTo>
                  <a:lnTo>
                    <a:pt x="252" y="1147"/>
                  </a:lnTo>
                  <a:lnTo>
                    <a:pt x="274" y="1205"/>
                  </a:lnTo>
                  <a:lnTo>
                    <a:pt x="297" y="1261"/>
                  </a:lnTo>
                  <a:lnTo>
                    <a:pt x="323" y="1317"/>
                  </a:lnTo>
                  <a:lnTo>
                    <a:pt x="351" y="1371"/>
                  </a:lnTo>
                  <a:lnTo>
                    <a:pt x="383" y="1424"/>
                  </a:lnTo>
                  <a:lnTo>
                    <a:pt x="416" y="1477"/>
                  </a:lnTo>
                  <a:lnTo>
                    <a:pt x="452" y="1528"/>
                  </a:lnTo>
                  <a:lnTo>
                    <a:pt x="492" y="1578"/>
                  </a:lnTo>
                  <a:lnTo>
                    <a:pt x="531" y="1626"/>
                  </a:lnTo>
                  <a:lnTo>
                    <a:pt x="576" y="1674"/>
                  </a:lnTo>
                  <a:lnTo>
                    <a:pt x="620" y="1718"/>
                  </a:lnTo>
                  <a:lnTo>
                    <a:pt x="668" y="1763"/>
                  </a:lnTo>
                  <a:lnTo>
                    <a:pt x="718" y="1804"/>
                  </a:lnTo>
                  <a:lnTo>
                    <a:pt x="99" y="1804"/>
                  </a:lnTo>
                  <a:lnTo>
                    <a:pt x="99" y="1804"/>
                  </a:lnTo>
                  <a:close/>
                </a:path>
              </a:pathLst>
            </a:custGeom>
            <a:solidFill>
              <a:schemeClr val="accent2">
                <a:lumMod val="60000"/>
                <a:lumOff val="40000"/>
                <a:alpha val="37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914400" rtl="0" eaLnBrk="1" latinLnBrk="0" hangingPunct="1">
        <a:spcBef>
          <a:spcPct val="0"/>
        </a:spcBef>
        <a:buNone/>
        <a:defRPr sz="4000" kern="1200">
          <a:solidFill>
            <a:schemeClr val="accent2">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therntier2007@my.fit.edu" TargetMode="External"/><Relationship Id="rId3" Type="http://schemas.openxmlformats.org/officeDocument/2006/relationships/image" Target="../media/image2.wmf"/><Relationship Id="rId7" Type="http://schemas.openxmlformats.org/officeDocument/2006/relationships/hyperlink" Target="mailto:anand@cise.ufl.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georgio@fit.edu" TargetMode="External"/><Relationship Id="rId11" Type="http://schemas.microsoft.com/office/2007/relationships/hdphoto" Target="../media/hdphoto1.wdp"/><Relationship Id="rId5" Type="http://schemas.openxmlformats.org/officeDocument/2006/relationships/hyperlink" Target="mailto:apeter@fit.edu" TargetMode="External"/><Relationship Id="rId10" Type="http://schemas.openxmlformats.org/officeDocument/2006/relationships/image" Target="../media/image5.png"/><Relationship Id="rId4" Type="http://schemas.openxmlformats.org/officeDocument/2006/relationships/image" Target="../media/image3.tif"/><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diagramData" Target="../diagrams/data6.xml"/><Relationship Id="rId3" Type="http://schemas.openxmlformats.org/officeDocument/2006/relationships/slideLayout" Target="../slideLayouts/slideLayout2.xml"/><Relationship Id="rId7" Type="http://schemas.openxmlformats.org/officeDocument/2006/relationships/image" Target="../media/image33.emf"/><Relationship Id="rId12" Type="http://schemas.openxmlformats.org/officeDocument/2006/relationships/image" Target="../media/image30.wmf"/><Relationship Id="rId17" Type="http://schemas.microsoft.com/office/2007/relationships/diagramDrawing" Target="../diagrams/drawing6.xml"/><Relationship Id="rId2" Type="http://schemas.openxmlformats.org/officeDocument/2006/relationships/tags" Target="../tags/tag6.xml"/><Relationship Id="rId16" Type="http://schemas.openxmlformats.org/officeDocument/2006/relationships/diagramColors" Target="../diagrams/colors6.xml"/><Relationship Id="rId1" Type="http://schemas.openxmlformats.org/officeDocument/2006/relationships/vmlDrawing" Target="../drawings/vmlDrawing3.vml"/><Relationship Id="rId6" Type="http://schemas.openxmlformats.org/officeDocument/2006/relationships/image" Target="../media/image32.png"/><Relationship Id="rId11" Type="http://schemas.openxmlformats.org/officeDocument/2006/relationships/oleObject" Target="../embeddings/oleObject5.bin"/><Relationship Id="rId5" Type="http://schemas.openxmlformats.org/officeDocument/2006/relationships/image" Target="../media/image31.emf"/><Relationship Id="rId15" Type="http://schemas.openxmlformats.org/officeDocument/2006/relationships/diagramQuickStyle" Target="../diagrams/quickStyle6.xml"/><Relationship Id="rId10" Type="http://schemas.openxmlformats.org/officeDocument/2006/relationships/image" Target="../media/image34.emf"/><Relationship Id="rId4" Type="http://schemas.openxmlformats.org/officeDocument/2006/relationships/notesSlide" Target="../notesSlides/notesSlide8.xml"/><Relationship Id="rId9" Type="http://schemas.openxmlformats.org/officeDocument/2006/relationships/image" Target="../media/image29.wmf"/><Relationship Id="rId1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9.xml"/><Relationship Id="rId7" Type="http://schemas.openxmlformats.org/officeDocument/2006/relationships/diagramData" Target="../diagrams/data7.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7.png"/><Relationship Id="rId11" Type="http://schemas.microsoft.com/office/2007/relationships/diagramDrawing" Target="../diagrams/drawing7.xml"/><Relationship Id="rId5" Type="http://schemas.openxmlformats.org/officeDocument/2006/relationships/image" Target="../media/image36.jpeg"/><Relationship Id="rId10" Type="http://schemas.openxmlformats.org/officeDocument/2006/relationships/diagramColors" Target="../diagrams/colors7.xml"/><Relationship Id="rId4" Type="http://schemas.openxmlformats.org/officeDocument/2006/relationships/image" Target="../media/image35.jpeg"/><Relationship Id="rId9"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diagramQuickStyle" Target="../diagrams/quickStyle8.xml"/><Relationship Id="rId3" Type="http://schemas.openxmlformats.org/officeDocument/2006/relationships/slideLayout" Target="../slideLayouts/slideLayout2.xml"/><Relationship Id="rId7" Type="http://schemas.openxmlformats.org/officeDocument/2006/relationships/oleObject" Target="../embeddings/oleObject7.bin"/><Relationship Id="rId12" Type="http://schemas.openxmlformats.org/officeDocument/2006/relationships/diagramLayout" Target="../diagrams/layout8.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37.wmf"/><Relationship Id="rId11" Type="http://schemas.openxmlformats.org/officeDocument/2006/relationships/diagramData" Target="../diagrams/data8.xml"/><Relationship Id="rId5" Type="http://schemas.openxmlformats.org/officeDocument/2006/relationships/oleObject" Target="../embeddings/oleObject6.bin"/><Relationship Id="rId15" Type="http://schemas.microsoft.com/office/2007/relationships/diagramDrawing" Target="../diagrams/drawing8.xml"/><Relationship Id="rId10" Type="http://schemas.openxmlformats.org/officeDocument/2006/relationships/image" Target="../media/image39.wmf"/><Relationship Id="rId4" Type="http://schemas.openxmlformats.org/officeDocument/2006/relationships/notesSlide" Target="../notesSlides/notesSlide10.xml"/><Relationship Id="rId9" Type="http://schemas.openxmlformats.org/officeDocument/2006/relationships/oleObject" Target="../embeddings/oleObject8.bin"/><Relationship Id="rId14" Type="http://schemas.openxmlformats.org/officeDocument/2006/relationships/diagramColors" Target="../diagrams/colors8.xml"/></Relationships>
</file>

<file path=ppt/slides/_rels/slide13.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diagramLayout" Target="../diagrams/layout9.xml"/><Relationship Id="rId18" Type="http://schemas.openxmlformats.org/officeDocument/2006/relationships/diagramLayout" Target="../diagrams/layout10.xml"/><Relationship Id="rId3" Type="http://schemas.openxmlformats.org/officeDocument/2006/relationships/notesSlide" Target="../notesSlides/notesSlide11.xml"/><Relationship Id="rId21" Type="http://schemas.microsoft.com/office/2007/relationships/diagramDrawing" Target="../diagrams/drawing10.xml"/><Relationship Id="rId7" Type="http://schemas.openxmlformats.org/officeDocument/2006/relationships/image" Target="../media/image43.emf"/><Relationship Id="rId12" Type="http://schemas.openxmlformats.org/officeDocument/2006/relationships/diagramData" Target="../diagrams/data9.xml"/><Relationship Id="rId17" Type="http://schemas.openxmlformats.org/officeDocument/2006/relationships/diagramData" Target="../diagrams/data10.xml"/><Relationship Id="rId2" Type="http://schemas.openxmlformats.org/officeDocument/2006/relationships/slideLayout" Target="../slideLayouts/slideLayout2.xml"/><Relationship Id="rId16" Type="http://schemas.microsoft.com/office/2007/relationships/diagramDrawing" Target="../diagrams/drawing9.xml"/><Relationship Id="rId20" Type="http://schemas.openxmlformats.org/officeDocument/2006/relationships/diagramColors" Target="../diagrams/colors10.xml"/><Relationship Id="rId1" Type="http://schemas.openxmlformats.org/officeDocument/2006/relationships/tags" Target="../tags/tag9.xml"/><Relationship Id="rId6" Type="http://schemas.openxmlformats.org/officeDocument/2006/relationships/image" Target="../media/image42.gif"/><Relationship Id="rId11" Type="http://schemas.openxmlformats.org/officeDocument/2006/relationships/image" Target="../media/image47.emf"/><Relationship Id="rId5" Type="http://schemas.openxmlformats.org/officeDocument/2006/relationships/image" Target="../media/image41.gif"/><Relationship Id="rId15" Type="http://schemas.openxmlformats.org/officeDocument/2006/relationships/diagramColors" Target="../diagrams/colors9.xml"/><Relationship Id="rId10" Type="http://schemas.openxmlformats.org/officeDocument/2006/relationships/image" Target="../media/image46.emf"/><Relationship Id="rId19" Type="http://schemas.openxmlformats.org/officeDocument/2006/relationships/diagramQuickStyle" Target="../diagrams/quickStyle10.xml"/><Relationship Id="rId4" Type="http://schemas.openxmlformats.org/officeDocument/2006/relationships/image" Target="../media/image40.gif"/><Relationship Id="rId9" Type="http://schemas.openxmlformats.org/officeDocument/2006/relationships/image" Target="../media/image45.emf"/><Relationship Id="rId1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48.gif"/><Relationship Id="rId7" Type="http://schemas.openxmlformats.org/officeDocument/2006/relationships/diagramLayout" Target="../diagrams/layout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11.xml"/><Relationship Id="rId5" Type="http://schemas.openxmlformats.org/officeDocument/2006/relationships/image" Target="../media/image50.jpeg"/><Relationship Id="rId10" Type="http://schemas.microsoft.com/office/2007/relationships/diagramDrawing" Target="../diagrams/drawing11.xml"/><Relationship Id="rId4" Type="http://schemas.openxmlformats.org/officeDocument/2006/relationships/image" Target="../media/image49.jpeg"/><Relationship Id="rId9" Type="http://schemas.openxmlformats.org/officeDocument/2006/relationships/diagramColors" Target="../diagrams/colors11.xml"/></Relationships>
</file>

<file path=ppt/slides/_rels/slide15.xml.rels><?xml version="1.0" encoding="UTF-8" standalone="yes"?>
<Relationships xmlns="http://schemas.openxmlformats.org/package/2006/relationships"><Relationship Id="rId13" Type="http://schemas.openxmlformats.org/officeDocument/2006/relationships/diagramData" Target="../diagrams/data12.xml"/><Relationship Id="rId3" Type="http://schemas.openxmlformats.org/officeDocument/2006/relationships/notesSlide" Target="../notesSlides/notesSlide13.xml"/><Relationship Id="rId7" Type="http://schemas.openxmlformats.org/officeDocument/2006/relationships/image" Target="../media/image10.jpeg"/><Relationship Id="rId12" Type="http://schemas.openxmlformats.org/officeDocument/2006/relationships/image" Target="../media/image11.png"/><Relationship Id="rId17" Type="http://schemas.microsoft.com/office/2007/relationships/diagramDrawing" Target="../diagrams/drawing12.xml"/><Relationship Id="rId2" Type="http://schemas.openxmlformats.org/officeDocument/2006/relationships/slideLayout" Target="../slideLayouts/slideLayout2.xml"/><Relationship Id="rId16" Type="http://schemas.openxmlformats.org/officeDocument/2006/relationships/diagramColors" Target="../diagrams/colors12.xml"/><Relationship Id="rId1" Type="http://schemas.openxmlformats.org/officeDocument/2006/relationships/tags" Target="../tags/tag10.xml"/><Relationship Id="rId6" Type="http://schemas.openxmlformats.org/officeDocument/2006/relationships/image" Target="../media/image8.emf"/><Relationship Id="rId11" Type="http://schemas.openxmlformats.org/officeDocument/2006/relationships/image" Target="../media/image10.png"/><Relationship Id="rId5" Type="http://schemas.openxmlformats.org/officeDocument/2006/relationships/image" Target="../media/image7.emf"/><Relationship Id="rId15" Type="http://schemas.openxmlformats.org/officeDocument/2006/relationships/diagramQuickStyle" Target="../diagrams/quickStyle12.xml"/><Relationship Id="rId10" Type="http://schemas.openxmlformats.org/officeDocument/2006/relationships/image" Target="../media/image9.emf"/><Relationship Id="rId4" Type="http://schemas.openxmlformats.org/officeDocument/2006/relationships/image" Target="../media/image6.wmf"/><Relationship Id="rId9" Type="http://schemas.openxmlformats.org/officeDocument/2006/relationships/image" Target="../media/image9.png"/><Relationship Id="rId1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5.png"/><Relationship Id="rId7" Type="http://schemas.openxmlformats.org/officeDocument/2006/relationships/diagramColors" Target="../diagrams/colors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51.wmf"/><Relationship Id="rId7" Type="http://schemas.openxmlformats.org/officeDocument/2006/relationships/diagramColors" Target="../diagrams/colors1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16.xml"/><Relationship Id="rId7"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52.png"/><Relationship Id="rId9" Type="http://schemas.microsoft.com/office/2007/relationships/diagramDrawing" Target="../diagrams/drawing15.xml"/></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53.png"/><Relationship Id="rId7" Type="http://schemas.openxmlformats.org/officeDocument/2006/relationships/diagramColors" Target="../diagrams/colors1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notesSlide" Target="../notesSlides/notesSlide2.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wmf"/><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55.emf"/><Relationship Id="rId7" Type="http://schemas.openxmlformats.org/officeDocument/2006/relationships/diagramColors" Target="../diagrams/colors1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1.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56.png"/><Relationship Id="rId7" Type="http://schemas.openxmlformats.org/officeDocument/2006/relationships/diagramColors" Target="../diagrams/colors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2.xml.rels><?xml version="1.0" encoding="UTF-8" standalone="yes"?>
<Relationships xmlns="http://schemas.openxmlformats.org/package/2006/relationships"><Relationship Id="rId8" Type="http://schemas.microsoft.com/office/2007/relationships/diagramDrawing" Target="../diagrams/drawing19.xml"/><Relationship Id="rId13" Type="http://schemas.microsoft.com/office/2007/relationships/diagramDrawing" Target="../diagrams/drawing20.xml"/><Relationship Id="rId3" Type="http://schemas.openxmlformats.org/officeDocument/2006/relationships/image" Target="../media/image35.png"/><Relationship Id="rId7" Type="http://schemas.openxmlformats.org/officeDocument/2006/relationships/diagramColors" Target="../diagrams/colors19.xml"/><Relationship Id="rId12" Type="http://schemas.openxmlformats.org/officeDocument/2006/relationships/diagramColors" Target="../diagrams/colors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diagramQuickStyle" Target="../diagrams/quickStyle20.xml"/><Relationship Id="rId5" Type="http://schemas.openxmlformats.org/officeDocument/2006/relationships/diagramLayout" Target="../diagrams/layout19.xml"/><Relationship Id="rId10" Type="http://schemas.openxmlformats.org/officeDocument/2006/relationships/diagramLayout" Target="../diagrams/layout20.xml"/><Relationship Id="rId4" Type="http://schemas.openxmlformats.org/officeDocument/2006/relationships/diagramData" Target="../diagrams/data19.xml"/><Relationship Id="rId9" Type="http://schemas.openxmlformats.org/officeDocument/2006/relationships/diagramData" Target="../diagrams/data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10" Type="http://schemas.openxmlformats.org/officeDocument/2006/relationships/image" Target="../media/image320.png"/><Relationship Id="rId4" Type="http://schemas.openxmlformats.org/officeDocument/2006/relationships/diagramLayout" Target="../diagrams/layout21.xml"/><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image" Target="../media/image33.png"/><Relationship Id="rId7" Type="http://schemas.openxmlformats.org/officeDocument/2006/relationships/diagramData" Target="../diagrams/data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11" Type="http://schemas.microsoft.com/office/2007/relationships/diagramDrawing" Target="../diagrams/drawing22.xml"/><Relationship Id="rId5" Type="http://schemas.openxmlformats.org/officeDocument/2006/relationships/image" Target="../media/image35.png"/><Relationship Id="rId10" Type="http://schemas.openxmlformats.org/officeDocument/2006/relationships/diagramColors" Target="../diagrams/colors22.xml"/><Relationship Id="rId4" Type="http://schemas.openxmlformats.org/officeDocument/2006/relationships/image" Target="../media/image34.png"/><Relationship Id="rId9" Type="http://schemas.openxmlformats.org/officeDocument/2006/relationships/diagramQuickStyle" Target="../diagrams/quickStyle22.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23.xml"/><Relationship Id="rId3" Type="http://schemas.openxmlformats.org/officeDocument/2006/relationships/image" Target="../media/image290.png"/><Relationship Id="rId7" Type="http://schemas.openxmlformats.org/officeDocument/2006/relationships/diagramLayout" Target="../diagrams/layout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Data" Target="../diagrams/data23.xml"/><Relationship Id="rId5" Type="http://schemas.openxmlformats.org/officeDocument/2006/relationships/image" Target="../media/image38.png"/><Relationship Id="rId10" Type="http://schemas.microsoft.com/office/2007/relationships/diagramDrawing" Target="../diagrams/drawing23.xml"/><Relationship Id="rId4" Type="http://schemas.openxmlformats.org/officeDocument/2006/relationships/image" Target="../media/image370.png"/><Relationship Id="rId9" Type="http://schemas.openxmlformats.org/officeDocument/2006/relationships/diagramColors" Target="../diagrams/colors23.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24.xml"/><Relationship Id="rId13" Type="http://schemas.openxmlformats.org/officeDocument/2006/relationships/image" Target="../media/image280.png"/><Relationship Id="rId3" Type="http://schemas.openxmlformats.org/officeDocument/2006/relationships/notesSlide" Target="../notesSlides/notesSlide24.xml"/><Relationship Id="rId7" Type="http://schemas.openxmlformats.org/officeDocument/2006/relationships/diagramData" Target="../diagrams/data24.xml"/><Relationship Id="rId12" Type="http://schemas.openxmlformats.org/officeDocument/2006/relationships/image" Target="../media/image27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7.wmf"/><Relationship Id="rId11" Type="http://schemas.microsoft.com/office/2007/relationships/diagramDrawing" Target="../diagrams/drawing24.xml"/><Relationship Id="rId5" Type="http://schemas.openxmlformats.org/officeDocument/2006/relationships/oleObject" Target="../embeddings/oleObject9.bin"/><Relationship Id="rId15" Type="http://schemas.openxmlformats.org/officeDocument/2006/relationships/image" Target="../media/image39.png"/><Relationship Id="rId10" Type="http://schemas.openxmlformats.org/officeDocument/2006/relationships/diagramColors" Target="../diagrams/colors24.xml"/><Relationship Id="rId4" Type="http://schemas.openxmlformats.org/officeDocument/2006/relationships/image" Target="../media/image26.png"/><Relationship Id="rId9" Type="http://schemas.openxmlformats.org/officeDocument/2006/relationships/diagramQuickStyle" Target="../diagrams/quickStyle24.xml"/><Relationship Id="rId1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58.jpeg"/><Relationship Id="rId13" Type="http://schemas.microsoft.com/office/2007/relationships/diagramDrawing" Target="../diagrams/drawing26.xml"/><Relationship Id="rId3" Type="http://schemas.openxmlformats.org/officeDocument/2006/relationships/diagramData" Target="../diagrams/data25.xml"/><Relationship Id="rId7" Type="http://schemas.microsoft.com/office/2007/relationships/diagramDrawing" Target="../diagrams/drawing25.xml"/><Relationship Id="rId12" Type="http://schemas.openxmlformats.org/officeDocument/2006/relationships/diagramColors" Target="../diagrams/colors2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QuickStyle" Target="../diagrams/quickStyle26.xml"/><Relationship Id="rId5" Type="http://schemas.openxmlformats.org/officeDocument/2006/relationships/diagramQuickStyle" Target="../diagrams/quickStyle25.xml"/><Relationship Id="rId10" Type="http://schemas.openxmlformats.org/officeDocument/2006/relationships/diagramLayout" Target="../diagrams/layout26.xml"/><Relationship Id="rId4" Type="http://schemas.openxmlformats.org/officeDocument/2006/relationships/diagramLayout" Target="../diagrams/layout25.xml"/><Relationship Id="rId9" Type="http://schemas.openxmlformats.org/officeDocument/2006/relationships/diagramData" Target="../diagrams/data26.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oleObject" Target="../embeddings/oleObject15.bin"/><Relationship Id="rId18" Type="http://schemas.openxmlformats.org/officeDocument/2006/relationships/diagramLayout" Target="../diagrams/layout27.xml"/><Relationship Id="rId3" Type="http://schemas.openxmlformats.org/officeDocument/2006/relationships/image" Target="../media/image64.png"/><Relationship Id="rId21" Type="http://schemas.microsoft.com/office/2007/relationships/diagramDrawing" Target="../diagrams/drawing27.xml"/><Relationship Id="rId7" Type="http://schemas.openxmlformats.org/officeDocument/2006/relationships/image" Target="../media/image60.wmf"/><Relationship Id="rId12" Type="http://schemas.openxmlformats.org/officeDocument/2006/relationships/oleObject" Target="../embeddings/oleObject14.bin"/><Relationship Id="rId17" Type="http://schemas.openxmlformats.org/officeDocument/2006/relationships/diagramData" Target="../diagrams/data27.xml"/><Relationship Id="rId2" Type="http://schemas.openxmlformats.org/officeDocument/2006/relationships/slideLayout" Target="../slideLayouts/slideLayout2.xml"/><Relationship Id="rId16" Type="http://schemas.openxmlformats.org/officeDocument/2006/relationships/image" Target="../media/image65.jpeg"/><Relationship Id="rId20" Type="http://schemas.openxmlformats.org/officeDocument/2006/relationships/diagramColors" Target="../diagrams/colors27.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3.wmf"/><Relationship Id="rId10" Type="http://schemas.openxmlformats.org/officeDocument/2006/relationships/oleObject" Target="../embeddings/oleObject13.bin"/><Relationship Id="rId19" Type="http://schemas.openxmlformats.org/officeDocument/2006/relationships/diagramQuickStyle" Target="../diagrams/quickStyle27.xml"/><Relationship Id="rId4" Type="http://schemas.openxmlformats.org/officeDocument/2006/relationships/oleObject" Target="../embeddings/oleObject10.bin"/><Relationship Id="rId9" Type="http://schemas.openxmlformats.org/officeDocument/2006/relationships/image" Target="../media/image61.wmf"/><Relationship Id="rId1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21.bin"/><Relationship Id="rId18" Type="http://schemas.openxmlformats.org/officeDocument/2006/relationships/oleObject" Target="../embeddings/oleObject24.bin"/><Relationship Id="rId26" Type="http://schemas.openxmlformats.org/officeDocument/2006/relationships/diagramLayout" Target="../diagrams/layout28.xml"/><Relationship Id="rId3" Type="http://schemas.openxmlformats.org/officeDocument/2006/relationships/notesSlide" Target="../notesSlides/notesSlide26.xml"/><Relationship Id="rId21" Type="http://schemas.openxmlformats.org/officeDocument/2006/relationships/oleObject" Target="../embeddings/oleObject26.bin"/><Relationship Id="rId7" Type="http://schemas.openxmlformats.org/officeDocument/2006/relationships/oleObject" Target="../embeddings/oleObject18.bin"/><Relationship Id="rId12" Type="http://schemas.openxmlformats.org/officeDocument/2006/relationships/image" Target="../media/image69.wmf"/><Relationship Id="rId17" Type="http://schemas.openxmlformats.org/officeDocument/2006/relationships/image" Target="../media/image71.wmf"/><Relationship Id="rId25" Type="http://schemas.openxmlformats.org/officeDocument/2006/relationships/diagramData" Target="../diagrams/data28.xml"/><Relationship Id="rId2" Type="http://schemas.openxmlformats.org/officeDocument/2006/relationships/slideLayout" Target="../slideLayouts/slideLayout2.xml"/><Relationship Id="rId16" Type="http://schemas.openxmlformats.org/officeDocument/2006/relationships/oleObject" Target="../embeddings/oleObject23.bin"/><Relationship Id="rId20" Type="http://schemas.openxmlformats.org/officeDocument/2006/relationships/oleObject" Target="../embeddings/oleObject25.bin"/><Relationship Id="rId29" Type="http://schemas.microsoft.com/office/2007/relationships/diagramDrawing" Target="../diagrams/drawing28.xml"/><Relationship Id="rId1" Type="http://schemas.openxmlformats.org/officeDocument/2006/relationships/vmlDrawing" Target="../drawings/vmlDrawing7.vml"/><Relationship Id="rId6" Type="http://schemas.openxmlformats.org/officeDocument/2006/relationships/image" Target="../media/image66.wmf"/><Relationship Id="rId11" Type="http://schemas.openxmlformats.org/officeDocument/2006/relationships/oleObject" Target="../embeddings/oleObject20.bin"/><Relationship Id="rId24" Type="http://schemas.openxmlformats.org/officeDocument/2006/relationships/oleObject" Target="../embeddings/oleObject28.bin"/><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oleObject" Target="../embeddings/oleObject27.bin"/><Relationship Id="rId28" Type="http://schemas.openxmlformats.org/officeDocument/2006/relationships/diagramColors" Target="../diagrams/colors28.xml"/><Relationship Id="rId10" Type="http://schemas.openxmlformats.org/officeDocument/2006/relationships/image" Target="../media/image68.wmf"/><Relationship Id="rId19" Type="http://schemas.openxmlformats.org/officeDocument/2006/relationships/image" Target="../media/image72.wmf"/><Relationship Id="rId4" Type="http://schemas.openxmlformats.org/officeDocument/2006/relationships/image" Target="../media/image49.png"/><Relationship Id="rId9" Type="http://schemas.openxmlformats.org/officeDocument/2006/relationships/oleObject" Target="../embeddings/oleObject19.bin"/><Relationship Id="rId14" Type="http://schemas.openxmlformats.org/officeDocument/2006/relationships/image" Target="../media/image70.wmf"/><Relationship Id="rId22" Type="http://schemas.openxmlformats.org/officeDocument/2006/relationships/image" Target="../media/image73.wmf"/><Relationship Id="rId27" Type="http://schemas.openxmlformats.org/officeDocument/2006/relationships/diagramQuickStyle" Target="../diagrams/quickStyle28.xml"/><Relationship Id="rId30" Type="http://schemas.openxmlformats.org/officeDocument/2006/relationships/image" Target="../media/image50.png"/></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notesSlide" Target="../notesSlides/notesSlide27.xml"/><Relationship Id="rId7" Type="http://schemas.openxmlformats.org/officeDocument/2006/relationships/image" Target="../media/image77.jpeg"/><Relationship Id="rId12" Type="http://schemas.microsoft.com/office/2007/relationships/diagramDrawing" Target="../diagrams/drawing29.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6.jpeg"/><Relationship Id="rId11" Type="http://schemas.openxmlformats.org/officeDocument/2006/relationships/diagramColors" Target="../diagrams/colors29.xml"/><Relationship Id="rId5" Type="http://schemas.openxmlformats.org/officeDocument/2006/relationships/image" Target="../media/image75.jpeg"/><Relationship Id="rId10" Type="http://schemas.openxmlformats.org/officeDocument/2006/relationships/diagramQuickStyle" Target="../diagrams/quickStyle29.xml"/><Relationship Id="rId4" Type="http://schemas.openxmlformats.org/officeDocument/2006/relationships/image" Target="../media/image74.jpeg"/><Relationship Id="rId9" Type="http://schemas.openxmlformats.org/officeDocument/2006/relationships/diagramLayout" Target="../diagrams/layout29.xml"/></Relationships>
</file>

<file path=ppt/slides/_rels/slide32.xml.rels><?xml version="1.0" encoding="UTF-8" standalone="yes"?>
<Relationships xmlns="http://schemas.openxmlformats.org/package/2006/relationships"><Relationship Id="rId8" Type="http://schemas.openxmlformats.org/officeDocument/2006/relationships/image" Target="../media/image82.jpeg"/><Relationship Id="rId13" Type="http://schemas.microsoft.com/office/2007/relationships/diagramDrawing" Target="../diagrams/drawing30.xml"/><Relationship Id="rId3" Type="http://schemas.openxmlformats.org/officeDocument/2006/relationships/notesSlide" Target="../notesSlides/notesSlide28.xml"/><Relationship Id="rId7" Type="http://schemas.openxmlformats.org/officeDocument/2006/relationships/image" Target="../media/image81.jpeg"/><Relationship Id="rId12" Type="http://schemas.openxmlformats.org/officeDocument/2006/relationships/diagramColors" Target="../diagrams/colors30.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0.jpeg"/><Relationship Id="rId11" Type="http://schemas.openxmlformats.org/officeDocument/2006/relationships/diagramQuickStyle" Target="../diagrams/quickStyle30.xml"/><Relationship Id="rId5" Type="http://schemas.openxmlformats.org/officeDocument/2006/relationships/image" Target="../media/image79.jpeg"/><Relationship Id="rId10" Type="http://schemas.openxmlformats.org/officeDocument/2006/relationships/diagramLayout" Target="../diagrams/layout30.xml"/><Relationship Id="rId4" Type="http://schemas.openxmlformats.org/officeDocument/2006/relationships/image" Target="../media/image78.jpeg"/><Relationship Id="rId9" Type="http://schemas.openxmlformats.org/officeDocument/2006/relationships/diagramData" Target="../diagrams/data30.xml"/></Relationships>
</file>

<file path=ppt/slides/_rels/slide33.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4.jpeg"/><Relationship Id="rId18" Type="http://schemas.openxmlformats.org/officeDocument/2006/relationships/diagramQuickStyle" Target="../diagrams/quickStyle31.xml"/><Relationship Id="rId3" Type="http://schemas.openxmlformats.org/officeDocument/2006/relationships/image" Target="../media/image84.jpeg"/><Relationship Id="rId7" Type="http://schemas.openxmlformats.org/officeDocument/2006/relationships/image" Target="../media/image88.jpeg"/><Relationship Id="rId12" Type="http://schemas.openxmlformats.org/officeDocument/2006/relationships/image" Target="../media/image93.jpeg"/><Relationship Id="rId17" Type="http://schemas.openxmlformats.org/officeDocument/2006/relationships/diagramLayout" Target="../diagrams/layout31.xml"/><Relationship Id="rId2" Type="http://schemas.openxmlformats.org/officeDocument/2006/relationships/image" Target="../media/image83.jpeg"/><Relationship Id="rId16" Type="http://schemas.openxmlformats.org/officeDocument/2006/relationships/diagramData" Target="../diagrams/data31.xml"/><Relationship Id="rId20" Type="http://schemas.microsoft.com/office/2007/relationships/diagramDrawing" Target="../diagrams/drawing31.xml"/><Relationship Id="rId1" Type="http://schemas.openxmlformats.org/officeDocument/2006/relationships/slideLayout" Target="../slideLayouts/slideLayout2.xml"/><Relationship Id="rId6" Type="http://schemas.openxmlformats.org/officeDocument/2006/relationships/image" Target="../media/image87.jpeg"/><Relationship Id="rId11" Type="http://schemas.openxmlformats.org/officeDocument/2006/relationships/image" Target="../media/image92.jpeg"/><Relationship Id="rId5" Type="http://schemas.openxmlformats.org/officeDocument/2006/relationships/image" Target="../media/image86.jpeg"/><Relationship Id="rId15" Type="http://schemas.openxmlformats.org/officeDocument/2006/relationships/image" Target="../media/image96.jpeg"/><Relationship Id="rId10" Type="http://schemas.openxmlformats.org/officeDocument/2006/relationships/image" Target="../media/image91.jpeg"/><Relationship Id="rId19" Type="http://schemas.openxmlformats.org/officeDocument/2006/relationships/diagramColors" Target="../diagrams/colors31.xml"/><Relationship Id="rId4" Type="http://schemas.openxmlformats.org/officeDocument/2006/relationships/image" Target="../media/image85.jpeg"/><Relationship Id="rId9" Type="http://schemas.openxmlformats.org/officeDocument/2006/relationships/image" Target="../media/image90.jpeg"/><Relationship Id="rId14" Type="http://schemas.openxmlformats.org/officeDocument/2006/relationships/image" Target="../media/image95.jpeg"/></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32.xml"/><Relationship Id="rId3" Type="http://schemas.openxmlformats.org/officeDocument/2006/relationships/image" Target="../media/image96.png"/><Relationship Id="rId7" Type="http://schemas.openxmlformats.org/officeDocument/2006/relationships/diagramLayout" Target="../diagrams/layout3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32.xml"/><Relationship Id="rId5" Type="http://schemas.openxmlformats.org/officeDocument/2006/relationships/image" Target="../media/image69.png"/><Relationship Id="rId10" Type="http://schemas.microsoft.com/office/2007/relationships/diagramDrawing" Target="../diagrams/drawing32.xml"/><Relationship Id="rId4" Type="http://schemas.openxmlformats.org/officeDocument/2006/relationships/image" Target="../media/image68.png"/><Relationship Id="rId9" Type="http://schemas.openxmlformats.org/officeDocument/2006/relationships/diagramColors" Target="../diagrams/colors32.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image" Target="../media/image40.png"/><Relationship Id="rId7" Type="http://schemas.openxmlformats.org/officeDocument/2006/relationships/image" Target="../media/image98.png"/><Relationship Id="rId12" Type="http://schemas.microsoft.com/office/2007/relationships/diagramDrawing" Target="../diagrams/drawing33.xml"/><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diagramColors" Target="../diagrams/colors33.xml"/><Relationship Id="rId5" Type="http://schemas.openxmlformats.org/officeDocument/2006/relationships/image" Target="../media/image73.png"/><Relationship Id="rId10" Type="http://schemas.openxmlformats.org/officeDocument/2006/relationships/diagramQuickStyle" Target="../diagrams/quickStyle33.xml"/><Relationship Id="rId4" Type="http://schemas.openxmlformats.org/officeDocument/2006/relationships/image" Target="../media/image72.png"/><Relationship Id="rId9"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png"/><Relationship Id="rId7"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101.emf"/><Relationship Id="rId11" Type="http://schemas.openxmlformats.org/officeDocument/2006/relationships/image" Target="../media/image7.emf"/><Relationship Id="rId5" Type="http://schemas.openxmlformats.org/officeDocument/2006/relationships/image" Target="../media/image100.emf"/><Relationship Id="rId10" Type="http://schemas.openxmlformats.org/officeDocument/2006/relationships/image" Target="../media/image8.emf"/><Relationship Id="rId4" Type="http://schemas.openxmlformats.org/officeDocument/2006/relationships/image" Target="../media/image9.emf"/><Relationship Id="rId9" Type="http://schemas.openxmlformats.org/officeDocument/2006/relationships/image" Target="../media/image10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4.jpeg"/><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13.jpe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diagramData" Target="../diagrams/data1.xml"/><Relationship Id="rId11" Type="http://schemas.openxmlformats.org/officeDocument/2006/relationships/image" Target="../media/image12.jpeg"/><Relationship Id="rId5" Type="http://schemas.openxmlformats.org/officeDocument/2006/relationships/image" Target="../media/image11.png"/><Relationship Id="rId15" Type="http://schemas.openxmlformats.org/officeDocument/2006/relationships/image" Target="../media/image11.wmf"/><Relationship Id="rId10" Type="http://schemas.microsoft.com/office/2007/relationships/diagramDrawing" Target="../diagrams/drawing1.xml"/><Relationship Id="rId4" Type="http://schemas.openxmlformats.org/officeDocument/2006/relationships/notesSlide" Target="../notesSlides/notesSlide3.xml"/><Relationship Id="rId9" Type="http://schemas.openxmlformats.org/officeDocument/2006/relationships/diagramColors" Target="../diagrams/colors1.xml"/><Relationship Id="rId1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hyperlink" Target="http://www.informatik.uni-trier.de/~ley/db/journals/neco/neco9.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35.xml"/><Relationship Id="rId13" Type="http://schemas.openxmlformats.org/officeDocument/2006/relationships/image" Target="../media/image45.emf"/><Relationship Id="rId18" Type="http://schemas.openxmlformats.org/officeDocument/2006/relationships/diagramQuickStyle" Target="../diagrams/quickStyle36.xml"/><Relationship Id="rId3" Type="http://schemas.openxmlformats.org/officeDocument/2006/relationships/notesSlide" Target="../notesSlides/notesSlide30.xml"/><Relationship Id="rId21" Type="http://schemas.openxmlformats.org/officeDocument/2006/relationships/image" Target="../media/image42.gif"/><Relationship Id="rId7" Type="http://schemas.openxmlformats.org/officeDocument/2006/relationships/image" Target="../media/image44.emf"/><Relationship Id="rId12" Type="http://schemas.microsoft.com/office/2007/relationships/diagramDrawing" Target="../diagrams/drawing35.xml"/><Relationship Id="rId17" Type="http://schemas.openxmlformats.org/officeDocument/2006/relationships/diagramLayout" Target="../diagrams/layout36.xml"/><Relationship Id="rId2" Type="http://schemas.openxmlformats.org/officeDocument/2006/relationships/slideLayout" Target="../slideLayouts/slideLayout2.xml"/><Relationship Id="rId16" Type="http://schemas.openxmlformats.org/officeDocument/2006/relationships/diagramData" Target="../diagrams/data36.xml"/><Relationship Id="rId20" Type="http://schemas.microsoft.com/office/2007/relationships/diagramDrawing" Target="../diagrams/drawing36.xml"/><Relationship Id="rId1" Type="http://schemas.openxmlformats.org/officeDocument/2006/relationships/tags" Target="../tags/tag14.xml"/><Relationship Id="rId6" Type="http://schemas.openxmlformats.org/officeDocument/2006/relationships/image" Target="../media/image43.emf"/><Relationship Id="rId11" Type="http://schemas.openxmlformats.org/officeDocument/2006/relationships/diagramColors" Target="../diagrams/colors35.xml"/><Relationship Id="rId5" Type="http://schemas.openxmlformats.org/officeDocument/2006/relationships/image" Target="../media/image40.gif"/><Relationship Id="rId15" Type="http://schemas.openxmlformats.org/officeDocument/2006/relationships/image" Target="../media/image47.emf"/><Relationship Id="rId10" Type="http://schemas.openxmlformats.org/officeDocument/2006/relationships/diagramQuickStyle" Target="../diagrams/quickStyle35.xml"/><Relationship Id="rId19" Type="http://schemas.openxmlformats.org/officeDocument/2006/relationships/diagramColors" Target="../diagrams/colors36.xml"/><Relationship Id="rId4" Type="http://schemas.openxmlformats.org/officeDocument/2006/relationships/image" Target="../media/image41.gif"/><Relationship Id="rId9" Type="http://schemas.openxmlformats.org/officeDocument/2006/relationships/diagramLayout" Target="../diagrams/layout35.xml"/><Relationship Id="rId14" Type="http://schemas.openxmlformats.org/officeDocument/2006/relationships/image" Target="../media/image46.emf"/></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image" Target="../media/image49.jpeg"/><Relationship Id="rId7" Type="http://schemas.openxmlformats.org/officeDocument/2006/relationships/diagramQuickStyle" Target="../diagrams/quickStyle3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Layout" Target="../diagrams/layout37.xml"/><Relationship Id="rId5" Type="http://schemas.openxmlformats.org/officeDocument/2006/relationships/diagramData" Target="../diagrams/data37.xml"/><Relationship Id="rId10" Type="http://schemas.openxmlformats.org/officeDocument/2006/relationships/image" Target="../media/image48.gif"/><Relationship Id="rId4" Type="http://schemas.openxmlformats.org/officeDocument/2006/relationships/image" Target="../media/image50.jpeg"/><Relationship Id="rId9" Type="http://schemas.microsoft.com/office/2007/relationships/diagramDrawing" Target="../diagrams/drawing37.xml"/></Relationships>
</file>

<file path=ppt/slides/_rels/slide43.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05.jpeg"/><Relationship Id="rId7" Type="http://schemas.openxmlformats.org/officeDocument/2006/relationships/diagramColors" Target="../diagrams/colors3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4.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notesSlide" Target="../notesSlides/notesSlide33.xml"/><Relationship Id="rId7" Type="http://schemas.openxmlformats.org/officeDocument/2006/relationships/diagramColors" Target="../diagrams/colors39.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QuickStyle" Target="../diagrams/quickStyle39.xml"/><Relationship Id="rId5" Type="http://schemas.openxmlformats.org/officeDocument/2006/relationships/diagramLayout" Target="../diagrams/layout39.xml"/><Relationship Id="rId10" Type="http://schemas.openxmlformats.org/officeDocument/2006/relationships/image" Target="../media/image106.wmf"/><Relationship Id="rId4" Type="http://schemas.openxmlformats.org/officeDocument/2006/relationships/diagramData" Target="../diagrams/data39.xml"/><Relationship Id="rId9"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19.png"/><Relationship Id="rId3" Type="http://schemas.openxmlformats.org/officeDocument/2006/relationships/notesSlide" Target="../notesSlides/notesSlide4.xml"/><Relationship Id="rId7" Type="http://schemas.openxmlformats.org/officeDocument/2006/relationships/diagramLayout" Target="../diagrams/layout2.xml"/><Relationship Id="rId12"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Data" Target="../diagrams/data2.xml"/><Relationship Id="rId11" Type="http://schemas.openxmlformats.org/officeDocument/2006/relationships/image" Target="../media/image16.png"/><Relationship Id="rId5" Type="http://schemas.openxmlformats.org/officeDocument/2006/relationships/image" Target="../media/image18.png"/><Relationship Id="rId10" Type="http://schemas.microsoft.com/office/2007/relationships/diagramDrawing" Target="../diagrams/drawing2.xml"/><Relationship Id="rId4" Type="http://schemas.openxmlformats.org/officeDocument/2006/relationships/image" Target="../media/image15.png"/><Relationship Id="rId9" Type="http://schemas.openxmlformats.org/officeDocument/2006/relationships/diagramColors" Target="../diagrams/colors2.xml"/></Relationships>
</file>

<file path=ppt/slides/_rels/slide50.xml.rels><?xml version="1.0" encoding="UTF-8" standalone="yes"?>
<Relationships xmlns="http://schemas.openxmlformats.org/package/2006/relationships"><Relationship Id="rId8" Type="http://schemas.openxmlformats.org/officeDocument/2006/relationships/diagramQuickStyle" Target="../diagrams/quickStyle40.xml"/><Relationship Id="rId3" Type="http://schemas.openxmlformats.org/officeDocument/2006/relationships/image" Target="../media/image290.png"/><Relationship Id="rId7" Type="http://schemas.openxmlformats.org/officeDocument/2006/relationships/diagramLayout" Target="../diagrams/layout4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Data" Target="../diagrams/data40.xml"/><Relationship Id="rId5" Type="http://schemas.openxmlformats.org/officeDocument/2006/relationships/image" Target="../media/image38.png"/><Relationship Id="rId10" Type="http://schemas.microsoft.com/office/2007/relationships/diagramDrawing" Target="../diagrams/drawing40.xml"/><Relationship Id="rId4" Type="http://schemas.openxmlformats.org/officeDocument/2006/relationships/image" Target="../media/image370.png"/><Relationship Id="rId9" Type="http://schemas.openxmlformats.org/officeDocument/2006/relationships/diagramColors" Target="../diagrams/colors40.xml"/></Relationships>
</file>

<file path=ppt/slides/_rels/slide51.xml.rels><?xml version="1.0" encoding="UTF-8" standalone="yes"?>
<Relationships xmlns="http://schemas.openxmlformats.org/package/2006/relationships"><Relationship Id="rId8" Type="http://schemas.microsoft.com/office/2007/relationships/diagramDrawing" Target="../diagrams/drawing41.xml"/><Relationship Id="rId13" Type="http://schemas.openxmlformats.org/officeDocument/2006/relationships/oleObject" Target="../embeddings/oleObject31.bin"/><Relationship Id="rId18" Type="http://schemas.openxmlformats.org/officeDocument/2006/relationships/image" Target="../media/image112.wmf"/><Relationship Id="rId3" Type="http://schemas.openxmlformats.org/officeDocument/2006/relationships/notesSlide" Target="../notesSlides/notesSlide39.xml"/><Relationship Id="rId21" Type="http://schemas.openxmlformats.org/officeDocument/2006/relationships/oleObject" Target="../embeddings/oleObject35.bin"/><Relationship Id="rId7" Type="http://schemas.openxmlformats.org/officeDocument/2006/relationships/diagramColors" Target="../diagrams/colors41.xml"/><Relationship Id="rId12" Type="http://schemas.openxmlformats.org/officeDocument/2006/relationships/image" Target="../media/image109.wmf"/><Relationship Id="rId17"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image" Target="../media/image111.wmf"/><Relationship Id="rId20" Type="http://schemas.openxmlformats.org/officeDocument/2006/relationships/image" Target="../media/image113.wmf"/><Relationship Id="rId1" Type="http://schemas.openxmlformats.org/officeDocument/2006/relationships/vmlDrawing" Target="../drawings/vmlDrawing8.vml"/><Relationship Id="rId6" Type="http://schemas.openxmlformats.org/officeDocument/2006/relationships/diagramQuickStyle" Target="../diagrams/quickStyle41.xml"/><Relationship Id="rId11" Type="http://schemas.openxmlformats.org/officeDocument/2006/relationships/oleObject" Target="../embeddings/oleObject30.bin"/><Relationship Id="rId5" Type="http://schemas.openxmlformats.org/officeDocument/2006/relationships/diagramLayout" Target="../diagrams/layout41.xml"/><Relationship Id="rId15" Type="http://schemas.openxmlformats.org/officeDocument/2006/relationships/oleObject" Target="../embeddings/oleObject32.bin"/><Relationship Id="rId10" Type="http://schemas.openxmlformats.org/officeDocument/2006/relationships/image" Target="../media/image108.wmf"/><Relationship Id="rId19" Type="http://schemas.openxmlformats.org/officeDocument/2006/relationships/oleObject" Target="../embeddings/oleObject34.bin"/><Relationship Id="rId4" Type="http://schemas.openxmlformats.org/officeDocument/2006/relationships/diagramData" Target="../diagrams/data41.xml"/><Relationship Id="rId9" Type="http://schemas.openxmlformats.org/officeDocument/2006/relationships/oleObject" Target="../embeddings/oleObject29.bin"/><Relationship Id="rId14" Type="http://schemas.openxmlformats.org/officeDocument/2006/relationships/image" Target="../media/image110.wmf"/><Relationship Id="rId22" Type="http://schemas.openxmlformats.org/officeDocument/2006/relationships/image" Target="../media/image114.wmf"/></Relationships>
</file>

<file path=ppt/slides/_rels/slide5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2.xml"/><Relationship Id="rId7" Type="http://schemas.openxmlformats.org/officeDocument/2006/relationships/image" Target="../media/image13.jpe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2.jpe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notesSlide" Target="../notesSlides/notesSlide5.xml"/><Relationship Id="rId7" Type="http://schemas.openxmlformats.org/officeDocument/2006/relationships/image" Target="../media/image18.wmf"/><Relationship Id="rId12"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7.wmf"/><Relationship Id="rId11" Type="http://schemas.openxmlformats.org/officeDocument/2006/relationships/diagramColors" Target="../diagrams/colors3.xml"/><Relationship Id="rId5" Type="http://schemas.openxmlformats.org/officeDocument/2006/relationships/image" Target="../media/image16.wmf"/><Relationship Id="rId10" Type="http://schemas.openxmlformats.org/officeDocument/2006/relationships/diagramQuickStyle" Target="../diagrams/quickStyle3.xml"/><Relationship Id="rId4" Type="http://schemas.openxmlformats.org/officeDocument/2006/relationships/image" Target="../media/image15.wmf"/><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4.xml"/><Relationship Id="rId3" Type="http://schemas.openxmlformats.org/officeDocument/2006/relationships/image" Target="../media/image19.wmf"/><Relationship Id="rId7" Type="http://schemas.openxmlformats.org/officeDocument/2006/relationships/image" Target="../media/image23.wmf"/><Relationship Id="rId12"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diagramQuickStyle" Target="../diagrams/quickStyle4.xml"/><Relationship Id="rId5" Type="http://schemas.openxmlformats.org/officeDocument/2006/relationships/image" Target="../media/image21.wmf"/><Relationship Id="rId10" Type="http://schemas.openxmlformats.org/officeDocument/2006/relationships/diagramLayout" Target="../diagrams/layout4.xml"/><Relationship Id="rId4" Type="http://schemas.openxmlformats.org/officeDocument/2006/relationships/image" Target="../media/image20.png"/><Relationship Id="rId9"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diagramQuickStyle" Target="../diagrams/quickStyle5.xml"/><Relationship Id="rId3" Type="http://schemas.openxmlformats.org/officeDocument/2006/relationships/notesSlide" Target="../notesSlides/notesSlide7.xml"/><Relationship Id="rId7" Type="http://schemas.openxmlformats.org/officeDocument/2006/relationships/oleObject" Target="../embeddings/oleObject2.bin"/><Relationship Id="rId12" Type="http://schemas.openxmlformats.org/officeDocument/2006/relationships/diagramLayout" Target="../diagrams/layout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11" Type="http://schemas.openxmlformats.org/officeDocument/2006/relationships/diagramData" Target="../diagrams/data5.xml"/><Relationship Id="rId5" Type="http://schemas.openxmlformats.org/officeDocument/2006/relationships/image" Target="../media/image28.png"/><Relationship Id="rId15" Type="http://schemas.microsoft.com/office/2007/relationships/diagramDrawing" Target="../diagrams/drawing5.xml"/><Relationship Id="rId10" Type="http://schemas.openxmlformats.org/officeDocument/2006/relationships/image" Target="../media/image26.wmf"/><Relationship Id="rId4" Type="http://schemas.openxmlformats.org/officeDocument/2006/relationships/image" Target="../media/image27.png"/><Relationship Id="rId9" Type="http://schemas.openxmlformats.org/officeDocument/2006/relationships/oleObject" Target="../embeddings/oleObject3.bin"/><Relationship Id="rId14" Type="http://schemas.openxmlformats.org/officeDocument/2006/relationships/diagramColors" Target="../diagrams/colors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314651">
            <a:off x="6733824" y="4429117"/>
            <a:ext cx="2176984" cy="1443304"/>
          </a:xfrm>
          <a:prstGeom prst="rect">
            <a:avLst/>
          </a:prstGeom>
        </p:spPr>
      </p:pic>
      <p:sp>
        <p:nvSpPr>
          <p:cNvPr id="4" name="Title 3"/>
          <p:cNvSpPr>
            <a:spLocks noGrp="1"/>
          </p:cNvSpPr>
          <p:nvPr>
            <p:ph type="ctrTitle"/>
          </p:nvPr>
        </p:nvSpPr>
        <p:spPr>
          <a:xfrm>
            <a:off x="612775" y="976815"/>
            <a:ext cx="7968574" cy="2800767"/>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Geometry of orthogonal-series, square-root density estimators: </a:t>
            </a:r>
            <a:r>
              <a:rPr lang="en-US" sz="4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Model </a:t>
            </a:r>
            <a:r>
              <a:rPr 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selection and computer vision applications</a:t>
            </a:r>
          </a:p>
        </p:txBody>
      </p:sp>
      <p:sp>
        <p:nvSpPr>
          <p:cNvPr id="2" name="AutoShape 4" descr="data:image/jpg;base64,/9j/4AAQSkZJRgABAQAAAQABAAD/2wCEAAkGBhQSERQUExQWFBUWGBoaGBcYFxcXGhsaFx0YGBocFxcXHCYeFxkjGhoXHy8gIycpLCwsFx4xNTAqNSYrLCkBCQoKDgwOGg8PGiwkHyQtLS4sMiwsLCksKiwuKSwsLCwsLCwsLCwsLCwsLCwsLCkpLCwsLCwsLCwpLCwsLCwsLP/AABEIALcBFAMBIgACEQEDEQH/xAAcAAABBQEBAQAAAAAAAAAAAAAFAAIDBAYBBwj/xAA7EAABAwIEAwYFAwMDBQEBAAABAAIRAyEEEjFBBVFhBiJxgZGhE7HB0fAyQuEHI/FSYoIUQ3KSshUz/8QAGgEAAgMBAQAAAAAAAAAAAAAAAwQBAgUABv/EADARAAEEAQMBBQgDAQEBAAAAAAEAAgMRIQQSMRMiQVGR8DJhcYGhsdHhI8HxM0IF/9oADAMBAAIRAxEAPwDxgLsIljMLkpMiO8JNiDyE/RDYWjPpjC4NPgl2SB4sLq60pQuhqqwEFWKK8O4nUJDM0gncA7Rv0Wuq1YY1o8/BZPs9gXVKvda50f6QSfQLcYrs69uF+ObBxgTI56TrYA+a3YJHltvPwWXO1gdQVWlxENEg8+Wl0/FcWblBjvHb3ug7WyYmAN/uq1R8uhG6j2i0IwRvK0uHxzHgZiYnbQaSfmi1CtkcQD3Rcc41n0Wb7P4I1nFugaJJ3i823NoHitBiK2jeTQDGzeV9TYX6lSB1W2guc2CTaD+lseFY9tw4wYGu9ufojIALY5W6G/0lYnC1e40kbwJ9VoaHEz3QQBO86eKzZYSDhOtkDgnY3BNMtjK11jyDtvC6xvF+FnQg5g4iY1jnHiLrf5ZETmnne/RSjhc3ib/NUEjWjtLqcD2V43X4W9oJLSJ6ITXwJDhI6r1TtHhhBaRYk6RoNJBE3N1k6HZuoXOLRMSZ6AfgWlHt6YKD1CZC01ayRwROi7h+Fuc4Tpuei1OP4dlpNBpw4kGYIMXkepCocTmmwBvdFoGviT528lTpMvceAimR/sgZKo4vDNDRla2bIbjhBgAaCYuJUrhmvN00U5QZZt+AKRY4izk2osNRlF8LgUuGYHMQtTg+E6WSTiGcpkDchTcDuLoPjWaxufz5LcYnC5aZGmpny09VlMdQyg9EaOW0N0azhZI8EUq401KVOmBdjYknaRp6Aqr8CAuUqROnMJqJ/arxS0sYIB8FR4nT1J1/PuhpCM8QNyPmhLjBWdqwBJaJCTtCgISabzyUmSBPl5n+EyLePyH8/JBLS0jz9fNOXYTUiE4hchCIpWTVxOhcVVKaknJKqlaU4H4kudadI9NOQsAPuVXb2cJ/SZHz8PO3jPJV+H8agBr9OfT89LrWcPr06sZSByGlv8egtuV7CMwakbhn7rz88k2m+H0WTrcCcDa/25/NQU+GOztaRGb5L0WnhcxygAgfqP08TafIITxjAl9drhAbLadhuTBk9CY8fBJ62GGJm5oyraLWyTybD4WrHDOMVcJRyUXfBY79RaBmdMxmqRmO9gbKzjO0b6tGnReQ8ML7kuzd+NZOwEW6pdocC2g5jS1oFm5SNc0Dfebyhf8A+fladQB6b2Hvbql9K8Ebz/mEeaK3Km18k+5TGUjJcNArHwsu4vc+V7qzg8sHl9OZ/OSNuJFFEDQFa4TxAUXBxMNIyvgSY5gbkFWOEE0nveZNOo2A7XUg38tVm8RV1Gl9/ou4LiT6Rlptu0iWnxCO1waKIwlJoDJZackL0Fmes+A0E8hAAGtuiLNwD5BI5TF/SFhcD2jLHMsWdRMDlA1iFqaHHKjgB+4gm3+kCZMbRyVJWEm2cKkTyxtSYr6rQ0GEGNOkQVr8AzuNnVeeYOhUqQ8VK2XXu02NHl8S6LGvXYwn4+KaB/roU6jfWlJCxpot5rcPr+Frsftbe0/T8qx2qAAn+2CD3c8EHnG6z1HEtazvlsnQMsfbQKOrx0VHd406jhaxg+OV9x6LtLs3nPxB3Wu2gt9db+a042dKMNeVif8AbUF4xSFVcZnqNmQHNJkyQAJImfASetllcfj3lxLjJ5/botx2jwLGtyMHfDTJB0AEQALCbeU815/xHDlhIg257z+Spe3dGC3hPQSfyG+V2g8EjM225C2uN7NUjhm1GlgMAjKNZi0zc+S8+w7f7jRoCQPUhes8SeylhXsaIDAwBxjMMxAFwIkgm2sIbewFOofb2tuln+FcOa17gDmGYgE8gtng+GWkhZDgOHcKzQd7jr1XrGFwQyDwWLqX9ta0baFFYHtDRy5Wx+qSTyA+5I9CslxGjmzdF6B2lpDOelvT+ZWSfgrF2xhGgcqPCymIo8lXdSJBIFgj9fCjOY2QtzbObyO3UrTYzGUk93gg+KowYOsILWZBj8grS4mlobm5Bn2QfitKC3ZC1cVC/BdE/cEPe7Qefr/Cc8CbaCB6a+8qMG6QSW6+fVJul0hNSzJIZI7lZNhIrsJOVCrJqS6kqKU2Fe4dxF1IyNfz88lSCc1OaaR0brahSMDxTl6HwDibXUxfxJ16nr9ym1KEtr1GvIcx85PNhaRfWY/iFjsDjjTNip+LcRhvcJHxIL/Frj9mlan/ANCVskAI5vPkVlaXS9HUOeOCP7C1navFnEV8MKgP6QTHIXm3MkeqifjJoAaSfYmQfYqvgsSKmKzuM5KDWt9PoEwVZhvQeXj1ug6eK4QfE+v7TEkv8zh4Af3+k2sHOdG5/wAp+DJzRob+qhZXDjrBhTUBLnba/nzRNvbwrB3ZQ7EfqM6pPb4KXG4QCHA3dq3cfcdQqz7EjfkZHqE9JgUUrGd2QpHVILfCbWW34ZUpYnDigx/wag0JBOYjY6kwOV94usce64ObMhgd3maHpE20glV/jOsZMi+t5mZ6XhBkdQpWEYeQfD16K9E4aaTXNoY4ua39jw45Hg83t/8AoSDvCP8AEuxlKkxr6FaoQdAX5hEbEmF57gu0Qe0srRJ1LgXMf1cBdj/97Lnfcq9h3vp3oPOQ/sc7M0f+NQCPDMAgNL3PDrr6g/hUlja2MtAu/NF8RgnEnO1ry0gA/uEf6T+7w/Dcw3EXMpwG1KjWm4JJLT1B26CfJD+G8aa1wa9paSQf7o2Fu68a++q2vDHUXOLmw0ujvC4PSRqOqtqX0KIQdFGRm1G3BsxNLPSOov5bfx0XknH6NZmIqNq/sM3i86HzXrfEMI/DO+PQHMvZ+143NtHDWUF7ZcJZivhvADS9ph1rPYQCxx3BB9QEnE8nsXg8fhaEm1h6pHHP5WB7JcO+NXzuEsZc8p2E7X9gVou3nEbsogyGHM6IgvdIB8Q1sdJTC12EoBrT+txJNrkWloGggi/VZ3iL+9JMnx8FodPZHvPd91mNf19T7v6C0vBsfHwObTB53/wvYsPWijm6LwTs7SfVqta0T3gT0jc+Ur2zEjLRbTJ0Eu9NPl6rzc0Zse9elDgshx6uS6B/lQV8PDGtjTX88VdxIa5+beBbly9oUeJw8MLpiNeUee6cii25S75AVmeKANacov8AXRZ+pQ7vKbeYvb2Wi4uWujINY8DOniqeN4Y5xZu0QSf466eSfJKVaAgWFgtEXLYnx/J9UD49+v8AOQR+nTNKo9s2zG3MgxHmHBZ7j9Qmq6VOqkuAIcLC2QoS4aDzKbm5bpub88UifayxjItINTpSO6b9EtgqlytScAkCm5tUifZVtSuykuZklVckAuhcC74JthyqFWaEEhO4tRyuDReQD5lQMqEcvGPspQ/PVbebtHon5XtdDt77CWDSH33I3w+n/eMf6DeeQIUuJqBrztIt43hS8DozigI/U0t15jqrePwOWnnO7mjzAqTHmE/FHTAPBISTASEHvQkVB3eoUuBxXfHU/ND8ORLL8wemwUlZvw3wDpBSrrPa7uE2wgdnvRjh2CNV5ABdAmAJiP8AbuFT4rhspEX53MjxDgCPdaLsPRzkwCXHbSR0PNFOPcFFRzKYAc9xtIcCANSTGmo3WiS1w2nwtYrtQ5k/GBhY7D0ZkxMs/wC25rT5g+4VKo3nNrfdarivAG0WmHNqWs1ze8I5OYR43CyT2wgzN7IIT2mlDyaU+HphxA02WhbgHUSDSeZImD9YWaoXKNYHGkTnlxjuydOvgixFhGQqalsvLD8lqsJx+i62Jo5QIBIBc2edrt3utVwrs5QcA7D1MhN+6bdDlXnj8U1jRMuc679+cDxuT5othYawEH4ZjUd38hCk01+w4j6pU60xgb2Y8rW7xOHxrQWtNJzSD3nGCPLRYzjXEBRpU6FN7Kr2Oc97v1NBIADWneB8lmu0vaHEmabqrqjGgWJtPgP1HTWVRwtUloN8xtpyQdPp9snb7s4FJyaUSQgtGD45RKtis1NgOrAQLcySfHVCcZUFombz56IriaYF3GYiBFp3kqHs5wg4rEtkEUw4Z3bBokxfcwYCPq7qjx6yh6JzGguHr3La/wBPODmjRNeoMoJzEkXDW6W9/NaR/FM9LO8xnvHQ6Dy08kE41xSoMO9sZWvLabf+TmtPsCg3aHjfwn0wDIbsDy0Hm72Czujuduf6CLHqSRTOTa0dTDN1zADnqfIH5qKq+mBBZmtcvuPT7INhTUe01H93MdAInlabaq25xJzPmf27D5Iwj7N3hW6oD9hGVNjabTSDmtGZosAIvyAGypU8L3Wkm7RLotfcdYVrCNLmggAgX/AOStfBABIEOv4S63klRYG1PGr3LDcScW/EMauzXvqIt6SsJxSvJPovRu02HFOk7nLvYZR7n3XmPxLkm/5+eiHqJLAZ3KWMo2qpC6NgpHMBi8dFG7dZrm7U2DaUrs+y43ZL5kqlqUo0XVzmkVIK5ObTlJE8P8KmxoqZg5wzaRaSBqL6apLXZpmbRucLSZldeGlCQnSk4SZ539bpzaRidggdM7qCNuxldA16KTAkfFEqPLZRVTlIKiUGrXBahuNazENJNraajTRF+IcRacK0agVCet8x38v/AGWRw7i/vctfUCVaq1zlynnPstHTak9LKQ1Gna94Krl8C1tPVSVqpNypzhQxne/UQCOg29iqjBmtufwJVjy8kBGBFWjXZ/jxoGHZi0me6YP5C3XDe09F1QkZhIAmcpDRHd5RbkvLWNuArweRr0Wg2Ulu1wSUuiZI4vBor0vjodUYXt7wiBAE3vqCZ0HLQLzziOFcz9TS3lIU+Cxb7hrj4TE8o5phxD3l2Z37TrEWEx3vpdONox0k44nwPOQVXwzIRGhhXZfiFpygwXRadmzzUHAsZTaXfGDnNA7oGk8jaevkrjuJOrhoJhjbNYLAA7xuTzSjnbWgrSFvcWgfE/hGeBYBn6nPGaLDkTv1gXXe0GNbkDWGA0kX1PM9LkqLC8NzMkGY1g6fX6dUI4lQIXdfZhAOj6knULr+SHMl9U3IA08vFWm1SDPmDabR7oVWcRpZSYZ5c4DmQPVUi1GT4lMyQ38Ai+ExUnvTfS+51vzW/wCDYIUMO1xIaXgBo/2883NxLtt4QDszwVlSoA4E5HCQdyHXaGgXkBouYF+YWl7XViKbpaWQGgHz2i6K9xLhGVlzFpstVLG481DQsMjMQ2evdeRPIEhAWYf42JvzJ8h+QEVq4IMZQLv0vdMgWHdfBiNg4eyh7JEfGJOgIbHSQ4+wKrKGtYa4tToyS/5FbTAYaiYa6WvaNNhebTvpJVjE8Ip6uBA2Oo9lW4XRNZtVxgv+K+RMGASGwdu7l9UH4m40HyyrVpHdr+835WCyS5zzW5bkbGtzX5WgZgmtb3YhVLGQdPw+qCYbtS7MG1Whs6VG/pIOhtsli+OtaHl7gPhmDB1tII8QjMjequewLMf1KxoaCN3mB/4tt76+Q5rzYaFFu0HGjisQXn9OjRyAQl590jO63JiMYXCPkmkbLs6rhOvggcIi4WWtuU1+/SylnToE3YDzUGiuUbRol9U8iZPomFcBS5FK+ObUcXObyDROjWgNA9vdJDXmLdEky7Vvs3XkgiBlfspjLgenoiratP4LWx3wTe2njqUIw7reB+alBTkE+zPiFWSPd8kfwvDaTwMzw3SepPirHFez1JlIva8kRN4udohZ5lchSnGHKWzrby5LSOphcw23uSDoJg8EPNWr3DuGg4WpUBhzHgHqHGPYgHzTCRJzbEeh/hc4ZiYa9hNnt9295vnMBO4g0fGIGnd/+WysRj9lhNGyaK7xLGZ6hOwsNrTKq0qkOUNUwusV4X7SKV9gDaV6QLqRpmAoIVzA0C90CJ2kgD1K1fbNBL3tFlT08Kct8wmIMSI3kb3VvBYUh12sOYQM5lpJ5OFgfH5opSZ8IRnewRfK4PHkQeaoYjGhujs2aZBbeOuz04GiPJWeZHTWGj7+vqhXEcO6nVOZmToNOUiZVzg1dps7b5Gx+6o1GjMATlnRxJg6+g2RrhfZwlwhwcC28bEibcx1SssTpL29ybjnZDQkPOPX+rT8JwMU6mVwAaNSYmeiFcXYI8VLiMQWMaHG7bERe2gJ5IPiuJtN3z4DX3SUjDvo4Tsbht3DKEPwxc+B5/nijPC+E/Cc17nQ4/oAGYj/AHEbu5DzsEX7NUKNOnWrPzDO0tY4C7R+kmeZuFc4bxpj3CnTpNFR7ozudeNGtbItNpy7CE/FEGjjjv7lj6jUudYbx6wjnZ/hZpNc4yDYAiSWNEudJky4kjzPILnEKhxVdp/VRptEhxgcxA1mCOij4txWAMOw5mNADqmznfui/wCmbfdMwv8AbpFxBGYmSZvl19DquDD/ANTyePh/izHzEHpj5/H/AFLjmOBpuAiKTmEDoDBHpKzXDeK5KkjQQDG4iJ9CVefi/wDqC6nTYbgZTFzBBJjYRKA4ig+gS5zS3v6+Ij6qr9vT2t+K0NJG9rrlHOPNeh4DEPDhVpEOfBBboKjW6f8AIBP4jxdmKblIHUGzmneQsfw3tGW5Qf23BHUCJHSCr+NxlOu4vB+HUGjgYn/yG46rPl05a8H0FsQy2yjyq3EWPw8Ms9r7jmJk/Ree4/GufmlxgknXabT6e61PajHVG1Wl577mwcukCfKbrL41khv+9xP/ABZb55v/AFRpbDNoOfzSCyi/cR6FoeTA8vn/AAo/opHOm/mmlZJFlaPATIXCpHMtPNMbzUbcqbXMuq6WxPRPzx5e6Zm0HO5UlrQosp5p2HQSfz09VFlsnB0z1K7+fnuqyOB4UtBHKZlSUzH9EkGlZD2GPkrAUFJk3VgBMxWVQpwK7lXFPhWZjGpgwPJMk4IQnYFrmGEEHl/C6+rLiVbOE/tZ4sXRPMRP2VH4ceqXmaW18FEZDiSliBdSUW2C7VbLZ30XWtmArxjNqxOFYZoi/Z+gx78r3BoOhOk9TsNUNpYcxZXMJTDWk/umwI7p5gnY6QteEnck5QC2jhaUMyP+HqN2yCI3gqrXwdDMCC8PJAy6Q48juJuqvC+JOh5hrctzEA72JN4Kr4vihc9r5l/gBB0Ec1pmRrgCVjtgka9waf2ecrvESGmAxjgXEAagwYdH+mTy5Knhca6k6GktM/pMyOUe6hxQOaATa0HW2xHiu4qoCR+oObq0mY2hh1joUs95yRhPxxgAA5RSpxkvu67ucnayixFaW5jF9oGyGURmOuUdf4RDBYI1HARbkAZceQiboMXiUxK7FBaPE1Hf9Dh2sAdn7pZexl4kwZBJj0V/hvBPgZ2zNRgHxnTJk/8AbZyAnvHczsEWotbw6lhKjwZeYcwD9v6gcxtIJEWvbkqmGwnxKj6jH5MxN7SQ7bTU6SiMO7P/AJz52sl/ZaR3lGOE41jRIotdlETluZI3K52kx1N2EIEZnHITtaHEgeErP8Q4uKWalSMPIjMSTBdLSZG4E+CC43GmoQx9QljJgixO0ydBpfkhSQgu3Dn4rtKHgAv9n4L0XsXTpNkuylwaBI5uuR1IFvVDv6iCm+i9rIzEta0DXMSB9fZY7D8bLHdxzjlGxho2u46mLLXdmuzzqjRia5zON2NvDQd4OriN+SQnaIn7wfctrTnqMojN2sbxTCuBMa+EAKkMQ5njOvI7L0LiPDWmVlsbwUkwBYmOVyCfnlRmatrhTlJ0+32VluN1CXNcdxPn90JxeNDtJsxrG+GriepMn/kjfFqYbZ37Z9QPuFnXs05xfz/hD1ZLCSO9Rp2gjKaCuxK6E1zp/Pss9OK4+kL7hjABG73fO5Pk1QY7DBj8uuVonxIn88VHPj5FImTczPNGkkBZVZ9fryQ2MIdz69X5qHJp1SI1Vt1IWvtChNGNeaRR1H9kl141S0XLk10pLodHndJX2qLTMqScSDp7fZcj8/hPFvghApIp2fH90uAnK1x9j/nyQtEsGctF75iXtb1gh5Me3qhuwCofkUiGDZOFiNKgk+LT9kOrNExz0PsjfB8OH4WuL5mw4RpaUGxzLMcNfsiatlhjh4BK6d3be33/AHAVZpOUhSU238k+kQ423+ZVqngzIQYzgJrvVqjdo5o7gOGtcw5ycrm7AEyeXW0eaF0KBAiN4Wl4FWDZa+HNOrSDaNJI/bpp5ra0sjVm62N5Z2VlHMdT1bmHMjXUeX8KKk1pMuByjkBc8vX2RzjtQCqYblY3QAlwNpvJgzOyH5B8OIsBY6XMfQQjPIaL8F0VvGRz680JzXnUDy/lT/DzNveDeYJ9dVZp4NtiY6p44cNWEg9FRhccIrw0ZVanhhY7EdV6R/T7D07vgE0iDOpyhsy0RtHje3TA0qbxaxvp9ZC3XA3U6ODxFR/de9pYGjbMGt5XJExt81EzbaQBzjzKWkNAZ778soX2v7TjFV2FryKbdA4EAEZhmI6lxPpyRGlX/tjLsyQR3iWtmD8iR1CD9n8PQq03UnNzPzneHNG2U+M7K/wLg1ei+pTyOfSeCCLjznaRYqznshaGjhKugOoJ5se7n5oTRY2rTfUGao4Rpzu4knZvzlCThi4VHuacrCBlvL3cugGv+V60ezlLCYI02QHP/U46yRJ9BAXmnGagpxTM2nS2twTzOvslIZOtucePutKZnTLWN7/oEa7M8B+JDq2kSGCAItaBoNDG8r0fEV2tYANANF5b2T4kXVQLgBznAf8AGSB0sFrsXxQuI5b/AJ+BJa5+5wTWjj2g2pMbiZMzboJ8gNyqb6ehOxzGf2gaT1vfxVN2Ml0AFx0kWDQNvy6FdpeO5GFjXSTqevj0Q4Idx3u4CNLJt7I5Kx/HK+eo4bZiPck+gQfEtgiRqA63J1x7R6qSs+ZA8PM6n0VapUBPJRLLuyVzGVwkCkVxpTmFCBV6XQB0U9Cl4+V/ZdwlAONyin/5+VogSTe0T6HRQTakBDHMnl8j+eSjNPx9irVelBiNB7nxkKD4fSPzoqUpUFTy87KAlSvdJUeW6oVKfI/AknOd4+ySIqqoHeanpGevjf3Fwq0JzXJiKUtOVRzbVw0xE6e4k9Rp5qSr/wDzY0alxda/ID5KCniZ1vfwJnrv5qzS71QAWEwBraZRdQ9jmgtQmgg0VpezFVtJ5D/01KZabb6jwuPQodj8JkJaf2mD4bH0RHDYeQI2+iscepBzGVWjUCm/oQJab9B7K7TvgrvH2SsrenLv8cfMcf2syMKWQf2zqtVgqAyOJ1At5oC0F1N03y26QY05K1w7EHIWzcCCObdnBJX4JiF98o/gMBIJP5yhHsJwc2cNRuLIZ2YrfEYZ2K9I4Hw0ED1VeqW8JrYCvKO0xy1IIsTmMCxAt+nxF46oFVe6JG+y1Pbml8PFPbAg+0uOn2QbF4EZO6Z8Pst2L+Vgys81G44Q+jTJMEgkXy3OvVcw1QsJmRzuCFXNV9J1oI6qc1A5tgQfX3TLXMHZ7wgneTfcVqux9Kli6rWOc1jmi0mM99uZiT5Il2upCjUbTDmENETacxJLgTvC81eMpttujvCMHUxT2Uy4uOgJvHid/dKvko284V2w24Oaq+F42/D4n4jQCAbDQR+Bey9nf6lYWswB5ax8aGAvO+K/0rxTG5g0PHTVY/EYKpSMOBBmNOVj72WdMyOTLXX908xzm4cF7j2lxja1NzqThG0dLrx3jDjm72s6+qbw/jtVlgSRyXOJY74gAgSdTsu07Xg7RwqzFtX3oh2YxTab7/qNm+DpBM9PqtTWqbNmPMk9PBYrgFEvqsy6N38bLT8Y4oyiL3Pt/JRJIzNJ7gqRu6bPeVziPE20WHQO5D6LIVH/ABMz3uAiA1s7us0ActSfDqq+KxZcS91+QQ1ziXSdrn89AqySgdhvHrJUsjPtHn1hSYikGCJuJBjmdfoFSynxT3vvrKbPRKvcHdyOBSbKe0pqc1k6IYVlfwFIuLWgTmPn7q9UfeRLQNPLqLaobh2uEuaSI3v8wrbMY+m0DXnv1upXKPFVL8+v+FE490lOfjWuJJGvgnY+qwsGSZ3B08lylDQVM1kXj0/hcw9PvaJ1W35+FVAXJrMupBv1hJcNEnY2skjCVoFV9kMsvNqmEoXF0KFZS0RcevoivDKN824/Poh+GbYnwHr/AIRvA04aD4z4Eqj/AAVRyjeAvMa5THnZWcOwvpOESCIPjsR4R7qjQqZWE9CEU7OuzNcOsz6e6NDKYzarJGJBRWWJ+E8giQbeSrPq5Hgt0EQfz5LdcZ7KfGY4sAB28eSwFdpY4se2C0wQdQQhuq8JZzHMO4LX9lca0PBH6XG/Qm32XtfZZwdSPML5r4bj/hvEaHUfmhXt3YXj4lozBzXix+Y6GdvugSBOQybgsJ/VAk4twNogDw1B81k8HjnsNjbkVrf6sUcuMJ2cJWHc8J+JxAG3GFVwGbWmpU6VZpIsd4Nx1HMdFDi+H1MO4B7e6f0uizhzGxHggD+IOAaGnLl0i07yStLwztY9+HOGqtFRhIcy12kax4/nVx0zX4PmlgxzTbfJMxOEou5aXhaP+lPEKFOu5lWATZpKxuLolp7oJ+Y+qqNqXBmCN9/VJzRuraSmWPHIX1X8ZuWZEALH9p+F0X0xmpt6GNJXnnBe1deKdI1O7GY53ajUX5Gw9UZd2/DxlqADaxDha1oSo00jTdKW6hjsXlZLtBw2mwHLIjYRFwsyGwJ1k+pWu7U1qTmy0yTq3x0mOk+yA8Nw3eBOjb84tE9I18lradjunfikpnt6lItQrMw9IuI7x0AO8aeKzOMxzqjpdpNlNxDFfEeT+0aeH3KF4qrH06D7oWomoY4+/vRYY/HlNqPlRuJI9/qmCsY/N091Tppb7+6zrHKapQuPNcldaPzRSVbCFFYUqEqWkUwNUjVAXKeniHNt1kqd+OzzmABO+irNCIU8hEEQeeyvS5NZQpncjylC6wg+CIlgAJaNkMUPulwVzB0wBLpvoQuP7z4FwPkLlROrxpoOiVHQnn3fW59lxoYXLrqpHnf1SUFVxJKSHZUquFI1qYrOAqAPALQ8HUGR7i9tU3GGk05CcSBYU1KkRAIg6n5Irh3d3LysqGF7z52F/IIjSvJS7iC7ClvGVNWrHKtT2WwkMvuc2vp8ll8su6Ba7gtfLT8b/T5KX4bSs3lbLglEOzAix+f0WR/qB2bZVfAAZXAmm7QVRu1x2cNj1jlGv7OVAWk6Qo+3mCFfDGYa5ujuZgxfbYeaA09rKuRYXgT2FpIcCCDBBsZGoIWq7FdqvgOLH/pcQQf9LhoR4juny5LPYsGoZJlwtfUxaCqVwZTT46Sg7JsL0f8AqZVFU0arTLXMseuvpdYqgJ1VuhxMvw4pu7wa6WztNiPqn4aiD6JiFnZRHOsoaKEuACN8IwRFXLF8p+Sn4RwjvhxiG3M9FbwrS7ENIiTt0+qG8ONkIjaFWvWeEdj8PiMO34rATGuhHgdQsj2j/pSaTs1AmpuGkAEcr76L0fs5XApNHRW8Sbl35y/PFKRzPYaafwrPY1wyF4DxDgmIo92rSLepafK4MGEN/wCieefvHqvZeL4vOXA6dRy3+axHFKgdp4D83Gq2ojvrcFnOG0YKydHhrpHLefyU/HuDGFoNzAt0/D+FWsdiQwGLk+yzmNxcXOp0TT5A1pHoILWWb9FQ4jE5TA1VKoySdymB067p4Pv8gsZzg82VpNaWigmZfv8Ansm8rqw51vG/kP5UMJdza4RAbSYV1wulTZ+f4UoMqoUp9GjKZWAzHopmO16BVQ0yFe1CsYVkm5jqrdGpIOlteqhova0GRJK4DrCuKChS1pIkCL38FTq0uVxqVZ/6ggAEWHh+FRPqT+fVcaXZVMt8bqX4hA6DbqRHyhO+GSfX2TagzG9uaEQpXaOJDRBEk39Ukx4ukpt3cuwqhKu4Cl3Xv5d0eJ/j5pJK15VH+yrlBsA9bfU/RWfjwEklVqlWWOsP90LT4SqGsASSVpeAub3rV8GxgygaGFJ2grufh3d6Iv8AS43XEkCu0iXheN8RP9x0Df8AhNZQDpJ8x9R1XElqMaCKKUdyuOoOovym9gfEG4PRF8K+0/k8kklMYwfgouii1LFZabutlTwPEMrwQJI2NvdJJTQ2q95XqnZztAHMbBMmOdkb4hx0BsAa2SSSjWDeiPcdqx3HeLhoMXJtHPpfZYvHcXJ1uYi1gOg6JJLaiaFlTOKBYvEQC47oLXqlxkpJJHWuO6kzpANtqNODZHiYSSWcU8uvfv5DwCTGriSoTlSrRpQJUb+7qEklylRioT+fdS0XibiVxJFVVZaWm1wn1MEREXkT5DxSSVwAVFqs8EJgfzCSSEcKy4Kgv4e5P+V3X88kklUG1Kjcyd1xJJWoK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6" descr="data:image/jpg;base64,/9j/4AAQSkZJRgABAQAAAQABAAD/2wCEAAkGBhQSERQUExQWFBUWGBoaGBcYFxcXGhsaFx0YGBocFxcXHCYeFxkjGhoXHy8gIycpLCwsFx4xNTAqNSYrLCkBCQoKDgwOGg8PGiwkHyQtLS4sMiwsLCksKiwuKSwsLCwsLCwsLCwsLCwsLCwsLCkpLCwsLCwsLCwpLCwsLCwsLP/AABEIALcBFAMBIgACEQEDEQH/xAAcAAABBQEBAQAAAAAAAAAAAAAFAAIDBAYBBwj/xAA7EAABAwIEAwYFAwMDBQEBAAABAAIRAyEEEjFBBVFhBiJxgZGhE7HB0fAyQuEHI/FSYoIUQ3KSshUz/8QAGgEAAgMBAQAAAAAAAAAAAAAAAwQBAgUABv/EADARAAEEAQMBBQgDAQEBAAAAAAEAAgMRIQQSMRMiQVGR8DJhcYGhsdHhI8HxM0IF/9oADAMBAAIRAxEAPwDxgLsIljMLkpMiO8JNiDyE/RDYWjPpjC4NPgl2SB4sLq60pQuhqqwEFWKK8O4nUJDM0gncA7Rv0Wuq1YY1o8/BZPs9gXVKvda50f6QSfQLcYrs69uF+ObBxgTI56TrYA+a3YJHltvPwWXO1gdQVWlxENEg8+Wl0/FcWblBjvHb3ug7WyYmAN/uq1R8uhG6j2i0IwRvK0uHxzHgZiYnbQaSfmi1CtkcQD3Rcc41n0Wb7P4I1nFugaJJ3i823NoHitBiK2jeTQDGzeV9TYX6lSB1W2guc2CTaD+lseFY9tw4wYGu9ufojIALY5W6G/0lYnC1e40kbwJ9VoaHEz3QQBO86eKzZYSDhOtkDgnY3BNMtjK11jyDtvC6xvF+FnQg5g4iY1jnHiLrf5ZETmnne/RSjhc3ib/NUEjWjtLqcD2V43X4W9oJLSJ6ITXwJDhI6r1TtHhhBaRYk6RoNJBE3N1k6HZuoXOLRMSZ6AfgWlHt6YKD1CZC01ayRwROi7h+Fuc4Tpuei1OP4dlpNBpw4kGYIMXkepCocTmmwBvdFoGviT528lTpMvceAimR/sgZKo4vDNDRla2bIbjhBgAaCYuJUrhmvN00U5QZZt+AKRY4izk2osNRlF8LgUuGYHMQtTg+E6WSTiGcpkDchTcDuLoPjWaxufz5LcYnC5aZGmpny09VlMdQyg9EaOW0N0azhZI8EUq401KVOmBdjYknaRp6Aqr8CAuUqROnMJqJ/arxS0sYIB8FR4nT1J1/PuhpCM8QNyPmhLjBWdqwBJaJCTtCgISabzyUmSBPl5n+EyLePyH8/JBLS0jz9fNOXYTUiE4hchCIpWTVxOhcVVKaknJKqlaU4H4kudadI9NOQsAPuVXb2cJ/SZHz8PO3jPJV+H8agBr9OfT89LrWcPr06sZSByGlv8egtuV7CMwakbhn7rz88k2m+H0WTrcCcDa/25/NQU+GOztaRGb5L0WnhcxygAgfqP08TafIITxjAl9drhAbLadhuTBk9CY8fBJ62GGJm5oyraLWyTybD4WrHDOMVcJRyUXfBY79RaBmdMxmqRmO9gbKzjO0b6tGnReQ8ML7kuzd+NZOwEW6pdocC2g5jS1oFm5SNc0Dfebyhf8A+fladQB6b2Hvbql9K8Ebz/mEeaK3Km18k+5TGUjJcNArHwsu4vc+V7qzg8sHl9OZ/OSNuJFFEDQFa4TxAUXBxMNIyvgSY5gbkFWOEE0nveZNOo2A7XUg38tVm8RV1Gl9/ou4LiT6Rlptu0iWnxCO1waKIwlJoDJZackL0Fmes+A0E8hAAGtuiLNwD5BI5TF/SFhcD2jLHMsWdRMDlA1iFqaHHKjgB+4gm3+kCZMbRyVJWEm2cKkTyxtSYr6rQ0GEGNOkQVr8AzuNnVeeYOhUqQ8VK2XXu02NHl8S6LGvXYwn4+KaB/roU6jfWlJCxpot5rcPr+Frsftbe0/T8qx2qAAn+2CD3c8EHnG6z1HEtazvlsnQMsfbQKOrx0VHd406jhaxg+OV9x6LtLs3nPxB3Wu2gt9db+a042dKMNeVif8AbUF4xSFVcZnqNmQHNJkyQAJImfASetllcfj3lxLjJ5/botx2jwLGtyMHfDTJB0AEQALCbeU815/xHDlhIg257z+Spe3dGC3hPQSfyG+V2g8EjM225C2uN7NUjhm1GlgMAjKNZi0zc+S8+w7f7jRoCQPUhes8SeylhXsaIDAwBxjMMxAFwIkgm2sIbewFOofb2tuln+FcOa17gDmGYgE8gtng+GWkhZDgOHcKzQd7jr1XrGFwQyDwWLqX9ta0baFFYHtDRy5Wx+qSTyA+5I9CslxGjmzdF6B2lpDOelvT+ZWSfgrF2xhGgcqPCymIo8lXdSJBIFgj9fCjOY2QtzbObyO3UrTYzGUk93gg+KowYOsILWZBj8grS4mlobm5Bn2QfitKC3ZC1cVC/BdE/cEPe7Qefr/Cc8CbaCB6a+8qMG6QSW6+fVJul0hNSzJIZI7lZNhIrsJOVCrJqS6kqKU2Fe4dxF1IyNfz88lSCc1OaaR0brahSMDxTl6HwDibXUxfxJ16nr9ym1KEtr1GvIcx85PNhaRfWY/iFjsDjjTNip+LcRhvcJHxIL/Frj9mlan/ANCVskAI5vPkVlaXS9HUOeOCP7C1navFnEV8MKgP6QTHIXm3MkeqifjJoAaSfYmQfYqvgsSKmKzuM5KDWt9PoEwVZhvQeXj1ug6eK4QfE+v7TEkv8zh4Af3+k2sHOdG5/wAp+DJzRob+qhZXDjrBhTUBLnba/nzRNvbwrB3ZQ7EfqM6pPb4KXG4QCHA3dq3cfcdQqz7EjfkZHqE9JgUUrGd2QpHVILfCbWW34ZUpYnDigx/wag0JBOYjY6kwOV94usce64ObMhgd3maHpE20glV/jOsZMi+t5mZ6XhBkdQpWEYeQfD16K9E4aaTXNoY4ua39jw45Hg83t/8AoSDvCP8AEuxlKkxr6FaoQdAX5hEbEmF57gu0Qe0srRJ1LgXMf1cBdj/97Lnfcq9h3vp3oPOQ/sc7M0f+NQCPDMAgNL3PDrr6g/hUlja2MtAu/NF8RgnEnO1ry0gA/uEf6T+7w/Dcw3EXMpwG1KjWm4JJLT1B26CfJD+G8aa1wa9paSQf7o2Fu68a++q2vDHUXOLmw0ujvC4PSRqOqtqX0KIQdFGRm1G3BsxNLPSOov5bfx0XknH6NZmIqNq/sM3i86HzXrfEMI/DO+PQHMvZ+143NtHDWUF7ZcJZivhvADS9ph1rPYQCxx3BB9QEnE8nsXg8fhaEm1h6pHHP5WB7JcO+NXzuEsZc8p2E7X9gVou3nEbsogyGHM6IgvdIB8Q1sdJTC12EoBrT+txJNrkWloGggi/VZ3iL+9JMnx8FodPZHvPd91mNf19T7v6C0vBsfHwObTB53/wvYsPWijm6LwTs7SfVqta0T3gT0jc+Ur2zEjLRbTJ0Eu9NPl6rzc0Zse9elDgshx6uS6B/lQV8PDGtjTX88VdxIa5+beBbly9oUeJw8MLpiNeUee6cii25S75AVmeKANacov8AXRZ+pQ7vKbeYvb2Wi4uWujINY8DOniqeN4Y5xZu0QSf466eSfJKVaAgWFgtEXLYnx/J9UD49+v8AOQR+nTNKo9s2zG3MgxHmHBZ7j9Qmq6VOqkuAIcLC2QoS4aDzKbm5bpub88UifayxjItINTpSO6b9EtgqlytScAkCm5tUifZVtSuykuZklVckAuhcC74JthyqFWaEEhO4tRyuDReQD5lQMqEcvGPspQ/PVbebtHon5XtdDt77CWDSH33I3w+n/eMf6DeeQIUuJqBrztIt43hS8DozigI/U0t15jqrePwOWnnO7mjzAqTHmE/FHTAPBISTASEHvQkVB3eoUuBxXfHU/ND8ORLL8wemwUlZvw3wDpBSrrPa7uE2wgdnvRjh2CNV5ABdAmAJiP8AbuFT4rhspEX53MjxDgCPdaLsPRzkwCXHbSR0PNFOPcFFRzKYAc9xtIcCANSTGmo3WiS1w2nwtYrtQ5k/GBhY7D0ZkxMs/wC25rT5g+4VKo3nNrfdarivAG0WmHNqWs1ze8I5OYR43CyT2wgzN7IIT2mlDyaU+HphxA02WhbgHUSDSeZImD9YWaoXKNYHGkTnlxjuydOvgixFhGQqalsvLD8lqsJx+i62Jo5QIBIBc2edrt3utVwrs5QcA7D1MhN+6bdDlXnj8U1jRMuc679+cDxuT5othYawEH4ZjUd38hCk01+w4j6pU60xgb2Y8rW7xOHxrQWtNJzSD3nGCPLRYzjXEBRpU6FN7Kr2Oc97v1NBIADWneB8lmu0vaHEmabqrqjGgWJtPgP1HTWVRwtUloN8xtpyQdPp9snb7s4FJyaUSQgtGD45RKtis1NgOrAQLcySfHVCcZUFombz56IriaYF3GYiBFp3kqHs5wg4rEtkEUw4Z3bBokxfcwYCPq7qjx6yh6JzGguHr3La/wBPODmjRNeoMoJzEkXDW6W9/NaR/FM9LO8xnvHQ6Dy08kE41xSoMO9sZWvLabf+TmtPsCg3aHjfwn0wDIbsDy0Hm72Czujuduf6CLHqSRTOTa0dTDN1zADnqfIH5qKq+mBBZmtcvuPT7INhTUe01H93MdAInlabaq25xJzPmf27D5Iwj7N3hW6oD9hGVNjabTSDmtGZosAIvyAGypU8L3Wkm7RLotfcdYVrCNLmggAgX/AOStfBABIEOv4S63klRYG1PGr3LDcScW/EMauzXvqIt6SsJxSvJPovRu02HFOk7nLvYZR7n3XmPxLkm/5+eiHqJLAZ3KWMo2qpC6NgpHMBi8dFG7dZrm7U2DaUrs+y43ZL5kqlqUo0XVzmkVIK5ObTlJE8P8KmxoqZg5wzaRaSBqL6apLXZpmbRucLSZldeGlCQnSk4SZ539bpzaRidggdM7qCNuxldA16KTAkfFEqPLZRVTlIKiUGrXBahuNazENJNraajTRF+IcRacK0agVCet8x38v/AGWRw7i/vctfUCVaq1zlynnPstHTak9LKQ1Gna94Krl8C1tPVSVqpNypzhQxne/UQCOg29iqjBmtufwJVjy8kBGBFWjXZ/jxoGHZi0me6YP5C3XDe09F1QkZhIAmcpDRHd5RbkvLWNuArweRr0Wg2Ulu1wSUuiZI4vBor0vjodUYXt7wiBAE3vqCZ0HLQLzziOFcz9TS3lIU+Cxb7hrj4TE8o5phxD3l2Z37TrEWEx3vpdONox0k44nwPOQVXwzIRGhhXZfiFpygwXRadmzzUHAsZTaXfGDnNA7oGk8jaevkrjuJOrhoJhjbNYLAA7xuTzSjnbWgrSFvcWgfE/hGeBYBn6nPGaLDkTv1gXXe0GNbkDWGA0kX1PM9LkqLC8NzMkGY1g6fX6dUI4lQIXdfZhAOj6knULr+SHMl9U3IA08vFWm1SDPmDabR7oVWcRpZSYZ5c4DmQPVUi1GT4lMyQ38Ai+ExUnvTfS+51vzW/wCDYIUMO1xIaXgBo/2883NxLtt4QDszwVlSoA4E5HCQdyHXaGgXkBouYF+YWl7XViKbpaWQGgHz2i6K9xLhGVlzFpstVLG481DQsMjMQ2evdeRPIEhAWYf42JvzJ8h+QEVq4IMZQLv0vdMgWHdfBiNg4eyh7JEfGJOgIbHSQ4+wKrKGtYa4tToyS/5FbTAYaiYa6WvaNNhebTvpJVjE8Ip6uBA2Oo9lW4XRNZtVxgv+K+RMGASGwdu7l9UH4m40HyyrVpHdr+835WCyS5zzW5bkbGtzX5WgZgmtb3YhVLGQdPw+qCYbtS7MG1Whs6VG/pIOhtsli+OtaHl7gPhmDB1tII8QjMjequewLMf1KxoaCN3mB/4tt76+Q5rzYaFFu0HGjisQXn9OjRyAQl590jO63JiMYXCPkmkbLs6rhOvggcIi4WWtuU1+/SylnToE3YDzUGiuUbRol9U8iZPomFcBS5FK+ObUcXObyDROjWgNA9vdJDXmLdEky7Vvs3XkgiBlfspjLgenoiratP4LWx3wTe2njqUIw7reB+alBTkE+zPiFWSPd8kfwvDaTwMzw3SepPirHFez1JlIva8kRN4udohZ5lchSnGHKWzrby5LSOphcw23uSDoJg8EPNWr3DuGg4WpUBhzHgHqHGPYgHzTCRJzbEeh/hc4ZiYa9hNnt9295vnMBO4g0fGIGnd/+WysRj9lhNGyaK7xLGZ6hOwsNrTKq0qkOUNUwusV4X7SKV9gDaV6QLqRpmAoIVzA0C90CJ2kgD1K1fbNBL3tFlT08Kct8wmIMSI3kb3VvBYUh12sOYQM5lpJ5OFgfH5opSZ8IRnewRfK4PHkQeaoYjGhujs2aZBbeOuz04GiPJWeZHTWGj7+vqhXEcO6nVOZmToNOUiZVzg1dps7b5Gx+6o1GjMATlnRxJg6+g2RrhfZwlwhwcC28bEibcx1SssTpL29ybjnZDQkPOPX+rT8JwMU6mVwAaNSYmeiFcXYI8VLiMQWMaHG7bERe2gJ5IPiuJtN3z4DX3SUjDvo4Tsbht3DKEPwxc+B5/nijPC+E/Cc17nQ4/oAGYj/AHEbu5DzsEX7NUKNOnWrPzDO0tY4C7R+kmeZuFc4bxpj3CnTpNFR7ozudeNGtbItNpy7CE/FEGjjjv7lj6jUudYbx6wjnZ/hZpNc4yDYAiSWNEudJky4kjzPILnEKhxVdp/VRptEhxgcxA1mCOij4txWAMOw5mNADqmznfui/wCmbfdMwv8AbpFxBGYmSZvl19DquDD/ANTyePh/izHzEHpj5/H/AFLjmOBpuAiKTmEDoDBHpKzXDeK5KkjQQDG4iJ9CVefi/wDqC6nTYbgZTFzBBJjYRKA4ig+gS5zS3v6+Ij6qr9vT2t+K0NJG9rrlHOPNeh4DEPDhVpEOfBBboKjW6f8AIBP4jxdmKblIHUGzmneQsfw3tGW5Qf23BHUCJHSCr+NxlOu4vB+HUGjgYn/yG46rPl05a8H0FsQy2yjyq3EWPw8Ms9r7jmJk/Ree4/GufmlxgknXabT6e61PajHVG1Wl577mwcukCfKbrL41khv+9xP/ABZb55v/AFRpbDNoOfzSCyi/cR6FoeTA8vn/AAo/opHOm/mmlZJFlaPATIXCpHMtPNMbzUbcqbXMuq6WxPRPzx5e6Zm0HO5UlrQosp5p2HQSfz09VFlsnB0z1K7+fnuqyOB4UtBHKZlSUzH9EkGlZD2GPkrAUFJk3VgBMxWVQpwK7lXFPhWZjGpgwPJMk4IQnYFrmGEEHl/C6+rLiVbOE/tZ4sXRPMRP2VH4ceqXmaW18FEZDiSliBdSUW2C7VbLZ30XWtmArxjNqxOFYZoi/Z+gx78r3BoOhOk9TsNUNpYcxZXMJTDWk/umwI7p5gnY6QteEnck5QC2jhaUMyP+HqN2yCI3gqrXwdDMCC8PJAy6Q48juJuqvC+JOh5hrctzEA72JN4Kr4vihc9r5l/gBB0Ec1pmRrgCVjtgka9waf2ecrvESGmAxjgXEAagwYdH+mTy5Knhca6k6GktM/pMyOUe6hxQOaATa0HW2xHiu4qoCR+oObq0mY2hh1joUs95yRhPxxgAA5RSpxkvu67ucnayixFaW5jF9oGyGURmOuUdf4RDBYI1HARbkAZceQiboMXiUxK7FBaPE1Hf9Dh2sAdn7pZexl4kwZBJj0V/hvBPgZ2zNRgHxnTJk/8AbZyAnvHczsEWotbw6lhKjwZeYcwD9v6gcxtIJEWvbkqmGwnxKj6jH5MxN7SQ7bTU6SiMO7P/AJz52sl/ZaR3lGOE41jRIotdlETluZI3K52kx1N2EIEZnHITtaHEgeErP8Q4uKWalSMPIjMSTBdLSZG4E+CC43GmoQx9QljJgixO0ydBpfkhSQgu3Dn4rtKHgAv9n4L0XsXTpNkuylwaBI5uuR1IFvVDv6iCm+i9rIzEta0DXMSB9fZY7D8bLHdxzjlGxho2u46mLLXdmuzzqjRia5zON2NvDQd4OriN+SQnaIn7wfctrTnqMojN2sbxTCuBMa+EAKkMQ5njOvI7L0LiPDWmVlsbwUkwBYmOVyCfnlRmatrhTlJ0+32VluN1CXNcdxPn90JxeNDtJsxrG+GriepMn/kjfFqYbZ37Z9QPuFnXs05xfz/hD1ZLCSO9Rp2gjKaCuxK6E1zp/Pss9OK4+kL7hjABG73fO5Pk1QY7DBj8uuVonxIn88VHPj5FImTczPNGkkBZVZ9fryQ2MIdz69X5qHJp1SI1Vt1IWvtChNGNeaRR1H9kl141S0XLk10pLodHndJX2qLTMqScSDp7fZcj8/hPFvghApIp2fH90uAnK1x9j/nyQtEsGctF75iXtb1gh5Me3qhuwCofkUiGDZOFiNKgk+LT9kOrNExz0PsjfB8OH4WuL5mw4RpaUGxzLMcNfsiatlhjh4BK6d3be33/AHAVZpOUhSU238k+kQ423+ZVqngzIQYzgJrvVqjdo5o7gOGtcw5ycrm7AEyeXW0eaF0KBAiN4Wl4FWDZa+HNOrSDaNJI/bpp5ra0sjVm62N5Z2VlHMdT1bmHMjXUeX8KKk1pMuByjkBc8vX2RzjtQCqYblY3QAlwNpvJgzOyH5B8OIsBY6XMfQQjPIaL8F0VvGRz680JzXnUDy/lT/DzNveDeYJ9dVZp4NtiY6p44cNWEg9FRhccIrw0ZVanhhY7EdV6R/T7D07vgE0iDOpyhsy0RtHje3TA0qbxaxvp9ZC3XA3U6ODxFR/de9pYGjbMGt5XJExt81EzbaQBzjzKWkNAZ778soX2v7TjFV2FryKbdA4EAEZhmI6lxPpyRGlX/tjLsyQR3iWtmD8iR1CD9n8PQq03UnNzPzneHNG2U+M7K/wLg1ei+pTyOfSeCCLjznaRYqznshaGjhKugOoJ5se7n5oTRY2rTfUGao4Rpzu4knZvzlCThi4VHuacrCBlvL3cugGv+V60ezlLCYI02QHP/U46yRJ9BAXmnGagpxTM2nS2twTzOvslIZOtucePutKZnTLWN7/oEa7M8B+JDq2kSGCAItaBoNDG8r0fEV2tYANANF5b2T4kXVQLgBznAf8AGSB0sFrsXxQuI5b/AJ+BJa5+5wTWjj2g2pMbiZMzboJ8gNyqb6ehOxzGf2gaT1vfxVN2Ml0AFx0kWDQNvy6FdpeO5GFjXSTqevj0Q4Idx3u4CNLJt7I5Kx/HK+eo4bZiPck+gQfEtgiRqA63J1x7R6qSs+ZA8PM6n0VapUBPJRLLuyVzGVwkCkVxpTmFCBV6XQB0U9Cl4+V/ZdwlAONyin/5+VogSTe0T6HRQTakBDHMnl8j+eSjNPx9irVelBiNB7nxkKD4fSPzoqUpUFTy87KAlSvdJUeW6oVKfI/AknOd4+ySIqqoHeanpGevjf3Fwq0JzXJiKUtOVRzbVw0xE6e4k9Rp5qSr/wDzY0alxda/ID5KCniZ1vfwJnrv5qzS71QAWEwBraZRdQ9jmgtQmgg0VpezFVtJ5D/01KZabb6jwuPQodj8JkJaf2mD4bH0RHDYeQI2+iscepBzGVWjUCm/oQJab9B7K7TvgrvH2SsrenLv8cfMcf2syMKWQf2zqtVgqAyOJ1At5oC0F1N03y26QY05K1w7EHIWzcCCObdnBJX4JiF98o/gMBIJP5yhHsJwc2cNRuLIZ2YrfEYZ2K9I4Hw0ED1VeqW8JrYCvKO0xy1IIsTmMCxAt+nxF46oFVe6JG+y1Pbml8PFPbAg+0uOn2QbF4EZO6Z8Pst2L+Vgys81G44Q+jTJMEgkXy3OvVcw1QsJmRzuCFXNV9J1oI6qc1A5tgQfX3TLXMHZ7wgneTfcVqux9Kli6rWOc1jmi0mM99uZiT5Il2upCjUbTDmENETacxJLgTvC81eMpttujvCMHUxT2Uy4uOgJvHid/dKvko284V2w24Oaq+F42/D4n4jQCAbDQR+Bey9nf6lYWswB5ax8aGAvO+K/0rxTG5g0PHTVY/EYKpSMOBBmNOVj72WdMyOTLXX908xzm4cF7j2lxja1NzqThG0dLrx3jDjm72s6+qbw/jtVlgSRyXOJY74gAgSdTsu07Xg7RwqzFtX3oh2YxTab7/qNm+DpBM9PqtTWqbNmPMk9PBYrgFEvqsy6N38bLT8Y4oyiL3Pt/JRJIzNJ7gqRu6bPeVziPE20WHQO5D6LIVH/ABMz3uAiA1s7us0ActSfDqq+KxZcS91+QQ1ziXSdrn89AqySgdhvHrJUsjPtHn1hSYikGCJuJBjmdfoFSynxT3vvrKbPRKvcHdyOBSbKe0pqc1k6IYVlfwFIuLWgTmPn7q9UfeRLQNPLqLaobh2uEuaSI3v8wrbMY+m0DXnv1upXKPFVL8+v+FE490lOfjWuJJGvgnY+qwsGSZ3B08lylDQVM1kXj0/hcw9PvaJ1W35+FVAXJrMupBv1hJcNEnY2skjCVoFV9kMsvNqmEoXF0KFZS0RcevoivDKN824/Poh+GbYnwHr/AIRvA04aD4z4Eqj/AAVRyjeAvMa5THnZWcOwvpOESCIPjsR4R7qjQqZWE9CEU7OuzNcOsz6e6NDKYzarJGJBRWWJ+E8giQbeSrPq5Hgt0EQfz5LdcZ7KfGY4sAB28eSwFdpY4se2C0wQdQQhuq8JZzHMO4LX9lca0PBH6XG/Qm32XtfZZwdSPML5r4bj/hvEaHUfmhXt3YXj4lozBzXix+Y6GdvugSBOQybgsJ/VAk4twNogDw1B81k8HjnsNjbkVrf6sUcuMJ2cJWHc8J+JxAG3GFVwGbWmpU6VZpIsd4Nx1HMdFDi+H1MO4B7e6f0uizhzGxHggD+IOAaGnLl0i07yStLwztY9+HOGqtFRhIcy12kax4/nVx0zX4PmlgxzTbfJMxOEou5aXhaP+lPEKFOu5lWATZpKxuLolp7oJ+Y+qqNqXBmCN9/VJzRuraSmWPHIX1X8ZuWZEALH9p+F0X0xmpt6GNJXnnBe1deKdI1O7GY53ajUX5Gw9UZd2/DxlqADaxDha1oSo00jTdKW6hjsXlZLtBw2mwHLIjYRFwsyGwJ1k+pWu7U1qTmy0yTq3x0mOk+yA8Nw3eBOjb84tE9I18lradjunfikpnt6lItQrMw9IuI7x0AO8aeKzOMxzqjpdpNlNxDFfEeT+0aeH3KF4qrH06D7oWomoY4+/vRYY/HlNqPlRuJI9/qmCsY/N091Tppb7+6zrHKapQuPNcldaPzRSVbCFFYUqEqWkUwNUjVAXKeniHNt1kqd+OzzmABO+irNCIU8hEEQeeyvS5NZQpncjylC6wg+CIlgAJaNkMUPulwVzB0wBLpvoQuP7z4FwPkLlROrxpoOiVHQnn3fW59lxoYXLrqpHnf1SUFVxJKSHZUquFI1qYrOAqAPALQ8HUGR7i9tU3GGk05CcSBYU1KkRAIg6n5Irh3d3LysqGF7z52F/IIjSvJS7iC7ClvGVNWrHKtT2WwkMvuc2vp8ll8su6Ba7gtfLT8b/T5KX4bSs3lbLglEOzAix+f0WR/qB2bZVfAAZXAmm7QVRu1x2cNj1jlGv7OVAWk6Qo+3mCFfDGYa5ujuZgxfbYeaA09rKuRYXgT2FpIcCCDBBsZGoIWq7FdqvgOLH/pcQQf9LhoR4juny5LPYsGoZJlwtfUxaCqVwZTT46Sg7JsL0f8AqZVFU0arTLXMseuvpdYqgJ1VuhxMvw4pu7wa6WztNiPqn4aiD6JiFnZRHOsoaKEuACN8IwRFXLF8p+Sn4RwjvhxiG3M9FbwrS7ENIiTt0+qG8ONkIjaFWvWeEdj8PiMO34rATGuhHgdQsj2j/pSaTs1AmpuGkAEcr76L0fs5XApNHRW8Sbl35y/PFKRzPYaafwrPY1wyF4DxDgmIo92rSLepafK4MGEN/wCieefvHqvZeL4vOXA6dRy3+axHFKgdp4D83Gq2ojvrcFnOG0YKydHhrpHLefyU/HuDGFoNzAt0/D+FWsdiQwGLk+yzmNxcXOp0TT5A1pHoILWWb9FQ4jE5TA1VKoySdymB067p4Pv8gsZzg82VpNaWigmZfv8Ansm8rqw51vG/kP5UMJdza4RAbSYV1wulTZ+f4UoMqoUp9GjKZWAzHopmO16BVQ0yFe1CsYVkm5jqrdGpIOlteqhova0GRJK4DrCuKChS1pIkCL38FTq0uVxqVZ/6ggAEWHh+FRPqT+fVcaXZVMt8bqX4hA6DbqRHyhO+GSfX2TagzG9uaEQpXaOJDRBEk39Ukx4ukpt3cuwqhKu4Cl3Xv5d0eJ/j5pJK15VH+yrlBsA9bfU/RWfjwEklVqlWWOsP90LT4SqGsASSVpeAub3rV8GxgygaGFJ2grufh3d6Iv8AS43XEkCu0iXheN8RP9x0Df8AhNZQDpJ8x9R1XElqMaCKKUdyuOoOovym9gfEG4PRF8K+0/k8kklMYwfgouii1LFZabutlTwPEMrwQJI2NvdJJTQ2q95XqnZztAHMbBMmOdkb4hx0BsAa2SSSjWDeiPcdqx3HeLhoMXJtHPpfZYvHcXJ1uYi1gOg6JJLaiaFlTOKBYvEQC47oLXqlxkpJJHWuO6kzpANtqNODZHiYSSWcU8uvfv5DwCTGriSoTlSrRpQJUb+7qEklylRioT+fdS0XibiVxJFVVZaWm1wn1MEREXkT5DxSSVwAVFqs8EJgfzCSSEcKy4Kgv4e5P+V3X88kklUG1Kjcyd1xJJWoK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27" y="59754"/>
            <a:ext cx="4000738" cy="737914"/>
          </a:xfrm>
          <a:prstGeom prst="rect">
            <a:avLst/>
          </a:prstGeom>
        </p:spPr>
      </p:pic>
      <p:sp>
        <p:nvSpPr>
          <p:cNvPr id="8" name="TextBox 7"/>
          <p:cNvSpPr txBox="1"/>
          <p:nvPr/>
        </p:nvSpPr>
        <p:spPr>
          <a:xfrm>
            <a:off x="1323721" y="4232139"/>
            <a:ext cx="2733472"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Adrian M. Peter</a:t>
            </a:r>
          </a:p>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5"/>
              </a:rPr>
              <a:t>apeter@fit.edu</a:t>
            </a:r>
            <a:endPar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TextBox 8"/>
          <p:cNvSpPr txBox="1"/>
          <p:nvPr/>
        </p:nvSpPr>
        <p:spPr>
          <a:xfrm>
            <a:off x="1323721" y="5187800"/>
            <a:ext cx="2733472"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Mark </a:t>
            </a:r>
            <a:r>
              <a:rPr lang="en-US" sz="1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Moyou</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6"/>
              </a:rPr>
              <a:t>mmoyou@my.fit.edu</a:t>
            </a:r>
            <a:endPar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 name="TextBox 9"/>
          <p:cNvSpPr txBox="1"/>
          <p:nvPr/>
        </p:nvSpPr>
        <p:spPr>
          <a:xfrm>
            <a:off x="4597062" y="4242392"/>
            <a:ext cx="2733472"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Anand Rangarajan</a:t>
            </a:r>
          </a:p>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7"/>
              </a:rPr>
              <a:t>anand@cise.ufl.edu</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1" name="TextBox 10"/>
          <p:cNvSpPr txBox="1"/>
          <p:nvPr/>
        </p:nvSpPr>
        <p:spPr>
          <a:xfrm>
            <a:off x="4597062" y="5132144"/>
            <a:ext cx="2933721"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Trevor </a:t>
            </a: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Herntier </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8"/>
              </a:rPr>
              <a:t>therntier2007@my.fit.edu</a:t>
            </a: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p>
        </p:txBody>
      </p:sp>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86483" y="36598"/>
            <a:ext cx="789731" cy="789731"/>
          </a:xfrm>
          <a:prstGeom prst="rect">
            <a:avLst/>
          </a:prstGeom>
        </p:spPr>
      </p:pic>
      <p:pic>
        <p:nvPicPr>
          <p:cNvPr id="18" name="Picture 17"/>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9907740">
            <a:off x="-152515" y="4440502"/>
            <a:ext cx="1464946" cy="1442409"/>
          </a:xfrm>
          <a:prstGeom prst="rect">
            <a:avLst/>
          </a:prstGeom>
        </p:spPr>
      </p:pic>
    </p:spTree>
    <p:extLst>
      <p:ext uri="{BB962C8B-B14F-4D97-AF65-F5344CB8AC3E}">
        <p14:creationId xmlns:p14="http://schemas.microsoft.com/office/powerpoint/2010/main" val="3129362001"/>
      </p:ext>
    </p:extLst>
  </p:cSld>
  <p:clrMapOvr>
    <a:masterClrMapping/>
  </p:clrMapOvr>
  <mc:AlternateContent xmlns:mc="http://schemas.openxmlformats.org/markup-compatibility/2006" xmlns:p14="http://schemas.microsoft.com/office/powerpoint/2010/main">
    <mc:Choice Requires="p14">
      <p:transition spd="slow" p14:dur="4000" advClick="0" advTm="5000">
        <p14:vortex dir="r"/>
      </p:transition>
    </mc:Choice>
    <mc:Fallback xmlns="">
      <p:transition spd="slow" advClick="0" advTm="5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818516" y="1286436"/>
            <a:ext cx="2877670" cy="3052482"/>
            <a:chOff x="4818516" y="1281954"/>
            <a:chExt cx="2877670" cy="3052482"/>
          </a:xfrm>
        </p:grpSpPr>
        <p:pic>
          <p:nvPicPr>
            <p:cNvPr id="27" name="Picture 26" descr="beetle-02_coif4_startLev_1_or.eps"/>
            <p:cNvPicPr>
              <a:picLocks noChangeAspect="1"/>
            </p:cNvPicPr>
            <p:nvPr/>
          </p:nvPicPr>
          <p:blipFill>
            <a:blip r:embed="rId5"/>
            <a:srcRect l="11578" t="12050" r="11109"/>
            <a:stretch>
              <a:fillRect/>
            </a:stretch>
          </p:blipFill>
          <p:spPr>
            <a:xfrm>
              <a:off x="4818516" y="1281954"/>
              <a:ext cx="2877670" cy="305248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8" name="Picture 27" descr="beetle-02_coif4_startLev_1_or.eps"/>
            <p:cNvPicPr>
              <a:picLocks noChangeAspect="1"/>
            </p:cNvPicPr>
            <p:nvPr/>
          </p:nvPicPr>
          <p:blipFill>
            <a:blip r:embed="rId5"/>
            <a:srcRect l="43491" t="59447" r="46755" b="32416"/>
            <a:stretch>
              <a:fillRect/>
            </a:stretch>
          </p:blipFill>
          <p:spPr>
            <a:xfrm>
              <a:off x="6212541" y="2649070"/>
              <a:ext cx="363070" cy="282388"/>
            </a:xfrm>
            <a:prstGeom prst="rect">
              <a:avLst/>
            </a:prstGeom>
            <a:ln>
              <a:noFill/>
            </a:ln>
            <a:effectLst/>
            <a:scene3d>
              <a:camera prst="perspectiveRelaxedModerately"/>
              <a:lightRig rig="threePt" dir="t"/>
            </a:scene3d>
          </p:spPr>
        </p:pic>
        <p:sp>
          <p:nvSpPr>
            <p:cNvPr id="29" name="Oval 28"/>
            <p:cNvSpPr/>
            <p:nvPr/>
          </p:nvSpPr>
          <p:spPr>
            <a:xfrm>
              <a:off x="5943600" y="2810435"/>
              <a:ext cx="309282" cy="2958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rot="10800000" flipH="1">
            <a:off x="6060709" y="2870392"/>
            <a:ext cx="268941" cy="141192"/>
          </a:xfrm>
          <a:prstGeom prst="straightConnector1">
            <a:avLst/>
          </a:prstGeom>
          <a:ln w="38100">
            <a:tailEnd type="arrow"/>
          </a:ln>
        </p:spPr>
        <p:style>
          <a:lnRef idx="2">
            <a:schemeClr val="accent2"/>
          </a:lnRef>
          <a:fillRef idx="0">
            <a:schemeClr val="accent2"/>
          </a:fillRef>
          <a:effectRef idx="1">
            <a:schemeClr val="accent2"/>
          </a:effectRef>
          <a:fontRef idx="minor">
            <a:schemeClr val="tx1"/>
          </a:fontRef>
        </p:style>
      </p:cxnSp>
      <p:pic>
        <p:nvPicPr>
          <p:cNvPr id="15" name="Picture 14" descr="beetle-02_coif4_startLev_1_or.eps"/>
          <p:cNvPicPr>
            <a:picLocks noChangeAspect="1"/>
          </p:cNvPicPr>
          <p:nvPr/>
        </p:nvPicPr>
        <p:blipFill>
          <a:blip r:embed="rId5"/>
          <a:srcRect l="11578" t="12050" r="11109"/>
          <a:stretch>
            <a:fillRect/>
          </a:stretch>
        </p:blipFill>
        <p:spPr>
          <a:xfrm>
            <a:off x="995085" y="1286436"/>
            <a:ext cx="2877670" cy="305248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Rectangle 1"/>
          <p:cNvSpPr>
            <a:spLocks noGrp="1"/>
          </p:cNvSpPr>
          <p:nvPr>
            <p:ph type="title"/>
          </p:nvPr>
        </p:nvSpPr>
        <p:spPr/>
        <p:txBody>
          <a:bodyPr/>
          <a:lstStyle/>
          <a:p>
            <a:r>
              <a:rPr lang="en-US" dirty="0" smtClean="0"/>
              <a:t>Localized Alignment Via</a:t>
            </a:r>
            <a:endParaRPr lang="en-US" dirty="0"/>
          </a:p>
        </p:txBody>
      </p:sp>
      <p:sp>
        <p:nvSpPr>
          <p:cNvPr id="3" name="Rectangle 2"/>
          <p:cNvSpPr>
            <a:spLocks noGrp="1"/>
          </p:cNvSpPr>
          <p:nvPr>
            <p:ph sz="quarter" idx="1"/>
          </p:nvPr>
        </p:nvSpPr>
        <p:spPr>
          <a:xfrm>
            <a:off x="706777" y="4840940"/>
            <a:ext cx="8153400" cy="1855695"/>
          </a:xfrm>
        </p:spPr>
        <p:txBody>
          <a:bodyPr>
            <a:normAutofit/>
          </a:bodyPr>
          <a:lstStyle/>
          <a:p>
            <a:r>
              <a:rPr lang="en-US" dirty="0" smtClean="0"/>
              <a:t>Local shape differences will cause coefficients to shift.</a:t>
            </a:r>
          </a:p>
          <a:p>
            <a:r>
              <a:rPr lang="en-US" dirty="0" smtClean="0"/>
              <a:t>Permutations </a:t>
            </a:r>
            <a:r>
              <a:rPr lang="en-US" dirty="0" smtClean="0">
                <a:latin typeface="Cambria Math"/>
                <a:ea typeface="Cambria Math"/>
              </a:rPr>
              <a:t>⇒</a:t>
            </a:r>
            <a:r>
              <a:rPr lang="en-US" dirty="0" smtClean="0"/>
              <a:t> Translations</a:t>
            </a:r>
          </a:p>
          <a:p>
            <a:pPr lvl="1"/>
            <a:r>
              <a:rPr lang="en-US" dirty="0" smtClean="0"/>
              <a:t>Slide coefficients back into alignment.</a:t>
            </a:r>
            <a:endParaRPr lang="en-US" dirty="0"/>
          </a:p>
        </p:txBody>
      </p:sp>
      <p:sp>
        <p:nvSpPr>
          <p:cNvPr id="5" name="Rectangle 4"/>
          <p:cNvSpPr/>
          <p:nvPr/>
        </p:nvSpPr>
        <p:spPr>
          <a:xfrm>
            <a:off x="5123329" y="228606"/>
            <a:ext cx="1694329" cy="67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2"/>
                </a:solidFill>
              </a:rPr>
              <a:t>Sliding</a:t>
            </a:r>
            <a:endParaRPr lang="en-US" sz="4400" dirty="0">
              <a:solidFill>
                <a:schemeClr val="tx2"/>
              </a:solidFill>
            </a:endParaRPr>
          </a:p>
        </p:txBody>
      </p:sp>
      <p:pic>
        <p:nvPicPr>
          <p:cNvPr id="145409" name="Picture 1" descr="C:\PhD\DataSets\mpeg7shapeB\outlines\beetle-2.PNG"/>
          <p:cNvPicPr>
            <a:picLocks noChangeAspect="1" noChangeArrowheads="1"/>
          </p:cNvPicPr>
          <p:nvPr/>
        </p:nvPicPr>
        <p:blipFill>
          <a:blip r:embed="rId6"/>
          <a:srcRect/>
          <a:stretch>
            <a:fillRect/>
          </a:stretch>
        </p:blipFill>
        <p:spPr bwMode="auto">
          <a:xfrm>
            <a:off x="1075765" y="1310623"/>
            <a:ext cx="2727340" cy="302829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p:cNvGrpSpPr/>
          <p:nvPr/>
        </p:nvGrpSpPr>
        <p:grpSpPr>
          <a:xfrm>
            <a:off x="4899210" y="1310623"/>
            <a:ext cx="2727340" cy="3028296"/>
            <a:chOff x="4899210" y="1310623"/>
            <a:chExt cx="2727340" cy="3028296"/>
          </a:xfrm>
        </p:grpSpPr>
        <p:pic>
          <p:nvPicPr>
            <p:cNvPr id="16" name="Picture 1" descr="C:\PhD\DataSets\mpeg7shapeB\outlines\beetle-2.PNG"/>
            <p:cNvPicPr>
              <a:picLocks noChangeAspect="1" noChangeArrowheads="1"/>
            </p:cNvPicPr>
            <p:nvPr/>
          </p:nvPicPr>
          <p:blipFill>
            <a:blip r:embed="rId6"/>
            <a:srcRect/>
            <a:stretch>
              <a:fillRect/>
            </a:stretch>
          </p:blipFill>
          <p:spPr bwMode="auto">
            <a:xfrm>
              <a:off x="4899210" y="1310623"/>
              <a:ext cx="2727340" cy="302829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 descr="C:\PhD\DataSets\mpeg7shapeB\outlines\beetle-2.PNG"/>
            <p:cNvPicPr>
              <a:picLocks noChangeAspect="1" noChangeArrowheads="1"/>
            </p:cNvPicPr>
            <p:nvPr/>
          </p:nvPicPr>
          <p:blipFill>
            <a:blip r:embed="rId6"/>
            <a:srcRect l="41745" t="58259" r="48887" b="35524"/>
            <a:stretch>
              <a:fillRect/>
            </a:stretch>
          </p:blipFill>
          <p:spPr bwMode="auto">
            <a:xfrm>
              <a:off x="6239435" y="2877672"/>
              <a:ext cx="255494" cy="188259"/>
            </a:xfrm>
            <a:prstGeom prst="roundRect">
              <a:avLst>
                <a:gd name="adj" fmla="val 16667"/>
              </a:avLst>
            </a:prstGeom>
            <a:ln>
              <a:noFill/>
            </a:ln>
            <a:effectLst/>
          </p:spPr>
        </p:pic>
        <p:sp>
          <p:nvSpPr>
            <p:cNvPr id="19" name="Oval 18"/>
            <p:cNvSpPr/>
            <p:nvPr/>
          </p:nvSpPr>
          <p:spPr>
            <a:xfrm>
              <a:off x="5970494" y="2998694"/>
              <a:ext cx="215153"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rot="10800000" flipH="1">
            <a:off x="6056227" y="3000380"/>
            <a:ext cx="268941" cy="141192"/>
          </a:xfrm>
          <a:prstGeom prst="straightConnector1">
            <a:avLst/>
          </a:prstGeom>
          <a:ln w="38100">
            <a:tailEnd type="arrow"/>
          </a:ln>
        </p:spPr>
        <p:style>
          <a:lnRef idx="2">
            <a:schemeClr val="accent2"/>
          </a:lnRef>
          <a:fillRef idx="0">
            <a:schemeClr val="accent2"/>
          </a:fillRef>
          <a:effectRef idx="1">
            <a:schemeClr val="accent2"/>
          </a:effectRef>
          <a:fontRef idx="minor">
            <a:schemeClr val="tx1"/>
          </a:fontRef>
        </p:style>
      </p:cxnSp>
      <p:grpSp>
        <p:nvGrpSpPr>
          <p:cNvPr id="36" name="Group 35"/>
          <p:cNvGrpSpPr/>
          <p:nvPr/>
        </p:nvGrpSpPr>
        <p:grpSpPr>
          <a:xfrm>
            <a:off x="277159" y="1102668"/>
            <a:ext cx="3697511" cy="3805517"/>
            <a:chOff x="277159" y="2635626"/>
            <a:chExt cx="3697511" cy="3805517"/>
          </a:xfrm>
        </p:grpSpPr>
        <p:pic>
          <p:nvPicPr>
            <p:cNvPr id="32" name="Picture 31" descr="laGrids1.eps"/>
            <p:cNvPicPr>
              <a:picLocks noChangeAspect="1"/>
            </p:cNvPicPr>
            <p:nvPr/>
          </p:nvPicPr>
          <p:blipFill>
            <a:blip r:embed="rId7"/>
            <a:stretch>
              <a:fillRect/>
            </a:stretch>
          </p:blipFill>
          <p:spPr>
            <a:xfrm>
              <a:off x="946787" y="2635626"/>
              <a:ext cx="2899073" cy="2869906"/>
            </a:xfrm>
            <a:prstGeom prst="rect">
              <a:avLst/>
            </a:prstGeom>
          </p:spPr>
        </p:pic>
        <p:graphicFrame>
          <p:nvGraphicFramePr>
            <p:cNvPr id="34" name="Object 33"/>
            <p:cNvGraphicFramePr>
              <a:graphicFrameLocks noChangeAspect="1"/>
            </p:cNvGraphicFramePr>
            <p:nvPr/>
          </p:nvGraphicFramePr>
          <p:xfrm>
            <a:off x="277159" y="5594725"/>
            <a:ext cx="3697511" cy="846418"/>
          </p:xfrm>
          <a:graphic>
            <a:graphicData uri="http://schemas.openxmlformats.org/presentationml/2006/ole">
              <mc:AlternateContent xmlns:mc="http://schemas.openxmlformats.org/markup-compatibility/2006">
                <mc:Choice xmlns:v="urn:schemas-microsoft-com:vml" Requires="v">
                  <p:oleObj spid="_x0000_s6206" name="Equation" r:id="rId8" imgW="2108160" imgH="482400" progId="Equation.3">
                    <p:embed/>
                  </p:oleObj>
                </mc:Choice>
                <mc:Fallback>
                  <p:oleObj name="Equation" r:id="rId8" imgW="210816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59" y="5594725"/>
                          <a:ext cx="3697511" cy="8464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7" name="Group 36"/>
          <p:cNvGrpSpPr/>
          <p:nvPr/>
        </p:nvGrpSpPr>
        <p:grpSpPr>
          <a:xfrm>
            <a:off x="4840362" y="1371609"/>
            <a:ext cx="3697288" cy="3540404"/>
            <a:chOff x="4840362" y="2904567"/>
            <a:chExt cx="3697288" cy="3540404"/>
          </a:xfrm>
        </p:grpSpPr>
        <p:pic>
          <p:nvPicPr>
            <p:cNvPr id="33" name="Picture 32" descr="laGrids2.eps"/>
            <p:cNvPicPr>
              <a:picLocks/>
            </p:cNvPicPr>
            <p:nvPr/>
          </p:nvPicPr>
          <p:blipFill>
            <a:blip r:embed="rId10"/>
            <a:stretch>
              <a:fillRect/>
            </a:stretch>
          </p:blipFill>
          <p:spPr>
            <a:xfrm>
              <a:off x="4942114" y="2904567"/>
              <a:ext cx="2898648" cy="2871216"/>
            </a:xfrm>
            <a:prstGeom prst="rect">
              <a:avLst/>
            </a:prstGeom>
          </p:spPr>
        </p:pic>
        <p:graphicFrame>
          <p:nvGraphicFramePr>
            <p:cNvPr id="145411" name="Object 3"/>
            <p:cNvGraphicFramePr>
              <a:graphicFrameLocks noChangeAspect="1"/>
            </p:cNvGraphicFramePr>
            <p:nvPr/>
          </p:nvGraphicFramePr>
          <p:xfrm>
            <a:off x="4840362" y="5598833"/>
            <a:ext cx="3697288" cy="846138"/>
          </p:xfrm>
          <a:graphic>
            <a:graphicData uri="http://schemas.openxmlformats.org/presentationml/2006/ole">
              <mc:AlternateContent xmlns:mc="http://schemas.openxmlformats.org/markup-compatibility/2006">
                <mc:Choice xmlns:v="urn:schemas-microsoft-com:vml" Requires="v">
                  <p:oleObj spid="_x0000_s6207" name="Equation" r:id="rId11" imgW="2108160" imgH="482400" progId="Equation.3">
                    <p:embed/>
                  </p:oleObj>
                </mc:Choice>
                <mc:Fallback>
                  <p:oleObj name="Equation" r:id="rId11" imgW="2108160" imgH="482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0362" y="5598833"/>
                          <a:ext cx="3697288"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8" name="Diagram 37"/>
          <p:cNvGraphicFramePr/>
          <p:nvPr>
            <p:extLst>
              <p:ext uri="{D42A27DB-BD31-4B8C-83A1-F6EECF244321}">
                <p14:modId xmlns:p14="http://schemas.microsoft.com/office/powerpoint/2010/main" val="472130617"/>
              </p:ext>
            </p:extLst>
          </p:nvPr>
        </p:nvGraphicFramePr>
        <p:xfrm>
          <a:off x="6040192" y="8791"/>
          <a:ext cx="3103434" cy="2167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ustDataLst>
      <p:tags r:id="rId2"/>
    </p:custDataLst>
    <p:extLst>
      <p:ext uri="{BB962C8B-B14F-4D97-AF65-F5344CB8AC3E}">
        <p14:creationId xmlns:p14="http://schemas.microsoft.com/office/powerpoint/2010/main" val="35614533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1" nodeType="clickEffect">
                                  <p:stCondLst>
                                    <p:cond delay="0"/>
                                  </p:stCondLst>
                                  <p:iterate type="lt">
                                    <p:tmPct val="5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300"/>
                            </p:stCondLst>
                            <p:childTnLst>
                              <p:par>
                                <p:cTn id="12" presetID="36" presetClass="emph" presetSubtype="0" fill="hold" grpId="0" nodeType="afterEffect">
                                  <p:stCondLst>
                                    <p:cond delay="0"/>
                                  </p:stCondLst>
                                  <p:iterate type="lt">
                                    <p:tmPct val="10000"/>
                                  </p:iterate>
                                  <p:childTnLst>
                                    <p:animScale>
                                      <p:cBhvr>
                                        <p:cTn id="13" dur="250" autoRev="1" fill="hold">
                                          <p:stCondLst>
                                            <p:cond delay="0"/>
                                          </p:stCondLst>
                                        </p:cTn>
                                        <p:tgtEl>
                                          <p:spTgt spid="5"/>
                                        </p:tgtEl>
                                      </p:cBhvr>
                                      <p:to x="80000" y="100000"/>
                                    </p:animScale>
                                    <p:anim by="(#ppt_w*0.10)" calcmode="lin" valueType="num">
                                      <p:cBhvr>
                                        <p:cTn id="14" dur="250" autoRev="1" fill="hold">
                                          <p:stCondLst>
                                            <p:cond delay="0"/>
                                          </p:stCondLst>
                                        </p:cTn>
                                        <p:tgtEl>
                                          <p:spTgt spid="5"/>
                                        </p:tgtEl>
                                        <p:attrNameLst>
                                          <p:attrName>ppt_x</p:attrName>
                                        </p:attrNameLst>
                                      </p:cBhvr>
                                    </p:anim>
                                    <p:anim by="(-#ppt_w*0.10)" calcmode="lin" valueType="num">
                                      <p:cBhvr>
                                        <p:cTn id="15" dur="250" autoRev="1" fill="hold">
                                          <p:stCondLst>
                                            <p:cond delay="0"/>
                                          </p:stCondLst>
                                        </p:cTn>
                                        <p:tgtEl>
                                          <p:spTgt spid="5"/>
                                        </p:tgtEl>
                                        <p:attrNameLst>
                                          <p:attrName>ppt_y</p:attrName>
                                        </p:attrNameLst>
                                      </p:cBhvr>
                                    </p:anim>
                                    <p:animRot by="-480000">
                                      <p:cBhvr>
                                        <p:cTn id="16" dur="250" autoRev="1" fill="hold">
                                          <p:stCondLst>
                                            <p:cond delay="0"/>
                                          </p:stCondLst>
                                        </p:cTn>
                                        <p:tgtEl>
                                          <p:spTgt spid="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2000" fill="hold"/>
                                        <p:tgtEl>
                                          <p:spTgt spid="25"/>
                                        </p:tgtEl>
                                        <p:attrNameLst>
                                          <p:attrName>ppt_x</p:attrName>
                                        </p:attrNameLst>
                                      </p:cBhvr>
                                      <p:tavLst>
                                        <p:tav tm="0">
                                          <p:val>
                                            <p:strVal val="#ppt_x-#ppt_w/2"/>
                                          </p:val>
                                        </p:tav>
                                        <p:tav tm="100000">
                                          <p:val>
                                            <p:strVal val="#ppt_x"/>
                                          </p:val>
                                        </p:tav>
                                      </p:tavLst>
                                    </p:anim>
                                    <p:anim calcmode="lin" valueType="num">
                                      <p:cBhvr>
                                        <p:cTn id="22" dur="2000" fill="hold"/>
                                        <p:tgtEl>
                                          <p:spTgt spid="25"/>
                                        </p:tgtEl>
                                        <p:attrNameLst>
                                          <p:attrName>ppt_y</p:attrName>
                                        </p:attrNameLst>
                                      </p:cBhvr>
                                      <p:tavLst>
                                        <p:tav tm="0">
                                          <p:val>
                                            <p:strVal val="#ppt_y"/>
                                          </p:val>
                                        </p:tav>
                                        <p:tav tm="100000">
                                          <p:val>
                                            <p:strVal val="#ppt_y"/>
                                          </p:val>
                                        </p:tav>
                                      </p:tavLst>
                                    </p:anim>
                                    <p:anim calcmode="lin" valueType="num">
                                      <p:cBhvr>
                                        <p:cTn id="23" dur="2000" fill="hold"/>
                                        <p:tgtEl>
                                          <p:spTgt spid="25"/>
                                        </p:tgtEl>
                                        <p:attrNameLst>
                                          <p:attrName>ppt_w</p:attrName>
                                        </p:attrNameLst>
                                      </p:cBhvr>
                                      <p:tavLst>
                                        <p:tav tm="0">
                                          <p:val>
                                            <p:fltVal val="0"/>
                                          </p:val>
                                        </p:tav>
                                        <p:tav tm="100000">
                                          <p:val>
                                            <p:strVal val="#ppt_w"/>
                                          </p:val>
                                        </p:tav>
                                      </p:tavLst>
                                    </p:anim>
                                    <p:anim calcmode="lin" valueType="num">
                                      <p:cBhvr>
                                        <p:cTn id="2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2000"/>
                                        <p:tgtEl>
                                          <p:spTgt spid="145409"/>
                                        </p:tgtEl>
                                      </p:cBhvr>
                                    </p:animEffect>
                                    <p:set>
                                      <p:cBhvr>
                                        <p:cTn id="29" dur="1" fill="hold">
                                          <p:stCondLst>
                                            <p:cond delay="1999"/>
                                          </p:stCondLst>
                                        </p:cTn>
                                        <p:tgtEl>
                                          <p:spTgt spid="145409"/>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9"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2000"/>
                                        <p:tgtEl>
                                          <p:spTgt spid="15"/>
                                        </p:tgtEl>
                                      </p:cBhvr>
                                    </p:animEffect>
                                  </p:childTnLst>
                                </p:cTn>
                              </p:par>
                              <p:par>
                                <p:cTn id="39" presetID="9"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dissolve">
                                      <p:cBhvr>
                                        <p:cTn id="41" dur="2000"/>
                                        <p:tgtEl>
                                          <p:spTgt spid="30"/>
                                        </p:tgtEl>
                                      </p:cBhvr>
                                    </p:animEffect>
                                  </p:childTnLst>
                                </p:cTn>
                              </p:par>
                            </p:childTnLst>
                          </p:cTn>
                        </p:par>
                        <p:par>
                          <p:cTn id="42" fill="hold">
                            <p:stCondLst>
                              <p:cond delay="2000"/>
                            </p:stCondLst>
                            <p:childTnLst>
                              <p:par>
                                <p:cTn id="43" presetID="17" presetClass="entr" presetSubtype="8"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2000" fill="hold"/>
                                        <p:tgtEl>
                                          <p:spTgt spid="31"/>
                                        </p:tgtEl>
                                        <p:attrNameLst>
                                          <p:attrName>ppt_x</p:attrName>
                                        </p:attrNameLst>
                                      </p:cBhvr>
                                      <p:tavLst>
                                        <p:tav tm="0">
                                          <p:val>
                                            <p:strVal val="#ppt_x-#ppt_w/2"/>
                                          </p:val>
                                        </p:tav>
                                        <p:tav tm="100000">
                                          <p:val>
                                            <p:strVal val="#ppt_x"/>
                                          </p:val>
                                        </p:tav>
                                      </p:tavLst>
                                    </p:anim>
                                    <p:anim calcmode="lin" valueType="num">
                                      <p:cBhvr>
                                        <p:cTn id="46" dur="2000" fill="hold"/>
                                        <p:tgtEl>
                                          <p:spTgt spid="31"/>
                                        </p:tgtEl>
                                        <p:attrNameLst>
                                          <p:attrName>ppt_y</p:attrName>
                                        </p:attrNameLst>
                                      </p:cBhvr>
                                      <p:tavLst>
                                        <p:tav tm="0">
                                          <p:val>
                                            <p:strVal val="#ppt_y"/>
                                          </p:val>
                                        </p:tav>
                                        <p:tav tm="100000">
                                          <p:val>
                                            <p:strVal val="#ppt_y"/>
                                          </p:val>
                                        </p:tav>
                                      </p:tavLst>
                                    </p:anim>
                                    <p:anim calcmode="lin" valueType="num">
                                      <p:cBhvr>
                                        <p:cTn id="47" dur="2000" fill="hold"/>
                                        <p:tgtEl>
                                          <p:spTgt spid="31"/>
                                        </p:tgtEl>
                                        <p:attrNameLst>
                                          <p:attrName>ppt_w</p:attrName>
                                        </p:attrNameLst>
                                      </p:cBhvr>
                                      <p:tavLst>
                                        <p:tav tm="0">
                                          <p:val>
                                            <p:fltVal val="0"/>
                                          </p:val>
                                        </p:tav>
                                        <p:tav tm="100000">
                                          <p:val>
                                            <p:strVal val="#ppt_w"/>
                                          </p:val>
                                        </p:tav>
                                      </p:tavLst>
                                    </p:anim>
                                    <p:anim calcmode="lin" valueType="num">
                                      <p:cBhvr>
                                        <p:cTn id="48"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nodeType="clickEffect">
                                  <p:stCondLst>
                                    <p:cond delay="0"/>
                                  </p:stCondLst>
                                  <p:childTnLst>
                                    <p:animEffect transition="out" filter="dissolv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30"/>
                                        </p:tgtEl>
                                      </p:cBhvr>
                                    </p:animEffect>
                                    <p:set>
                                      <p:cBhvr>
                                        <p:cTn id="56" dur="1" fill="hold">
                                          <p:stCondLst>
                                            <p:cond delay="499"/>
                                          </p:stCondLst>
                                        </p:cTn>
                                        <p:tgtEl>
                                          <p:spTgt spid="30"/>
                                        </p:tgtEl>
                                        <p:attrNameLst>
                                          <p:attrName>style.visibility</p:attrName>
                                        </p:attrNameLst>
                                      </p:cBhvr>
                                      <p:to>
                                        <p:strVal val="hidden"/>
                                      </p:to>
                                    </p:set>
                                  </p:childTnLst>
                                </p:cTn>
                              </p:par>
                              <p:par>
                                <p:cTn id="57" presetID="9" presetClass="exit" presetSubtype="0" fill="hold" nodeType="withEffect">
                                  <p:stCondLst>
                                    <p:cond delay="0"/>
                                  </p:stCondLst>
                                  <p:childTnLst>
                                    <p:animEffect transition="out" filter="dissolv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xyGrid.jpg"/>
          <p:cNvPicPr>
            <a:picLocks noChangeAspect="1"/>
          </p:cNvPicPr>
          <p:nvPr/>
        </p:nvPicPr>
        <p:blipFill>
          <a:blip r:embed="rId4"/>
          <a:srcRect l="10746" t="4712" r="8209" b="5701"/>
          <a:stretch>
            <a:fillRect/>
          </a:stretch>
        </p:blipFill>
        <p:spPr>
          <a:xfrm>
            <a:off x="982639" y="1269242"/>
            <a:ext cx="7410734" cy="4326341"/>
          </a:xfrm>
          <a:prstGeom prst="rect">
            <a:avLst/>
          </a:prstGeom>
        </p:spPr>
      </p:pic>
      <p:grpSp>
        <p:nvGrpSpPr>
          <p:cNvPr id="224" name="Group 223"/>
          <p:cNvGrpSpPr/>
          <p:nvPr/>
        </p:nvGrpSpPr>
        <p:grpSpPr>
          <a:xfrm>
            <a:off x="1271727" y="1439828"/>
            <a:ext cx="6940814" cy="3857776"/>
            <a:chOff x="1271727" y="1439828"/>
            <a:chExt cx="6940814" cy="3857776"/>
          </a:xfrm>
        </p:grpSpPr>
        <p:grpSp>
          <p:nvGrpSpPr>
            <p:cNvPr id="124" name="Group 123"/>
            <p:cNvGrpSpPr/>
            <p:nvPr/>
          </p:nvGrpSpPr>
          <p:grpSpPr>
            <a:xfrm>
              <a:off x="1271727" y="4970058"/>
              <a:ext cx="6940814" cy="327546"/>
              <a:chOff x="1261494" y="4970058"/>
              <a:chExt cx="6940814" cy="327546"/>
            </a:xfrm>
          </p:grpSpPr>
          <p:pic>
            <p:nvPicPr>
              <p:cNvPr id="113" name="Picture 112"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5" name="Picture 114"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6" name="Picture 115"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7" name="Picture 116"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8" name="Picture 117"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9" name="Picture 118"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0" name="Picture 119"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1" name="Picture 120"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2" name="Picture 121"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3" name="Picture 122"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25" name="Group 124"/>
            <p:cNvGrpSpPr/>
            <p:nvPr/>
          </p:nvGrpSpPr>
          <p:grpSpPr>
            <a:xfrm>
              <a:off x="1271727" y="4577812"/>
              <a:ext cx="6940814" cy="327546"/>
              <a:chOff x="1261494" y="4970058"/>
              <a:chExt cx="6940814" cy="327546"/>
            </a:xfrm>
          </p:grpSpPr>
          <p:pic>
            <p:nvPicPr>
              <p:cNvPr id="126" name="Picture 125"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7" name="Picture 126"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8" name="Picture 127"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9" name="Picture 128"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0" name="Picture 129"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1" name="Picture 130"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2" name="Picture 131"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3" name="Picture 132"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4" name="Picture 133"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5" name="Picture 134"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36" name="Group 135"/>
            <p:cNvGrpSpPr/>
            <p:nvPr/>
          </p:nvGrpSpPr>
          <p:grpSpPr>
            <a:xfrm>
              <a:off x="1271727" y="4185564"/>
              <a:ext cx="6940814" cy="327546"/>
              <a:chOff x="1261494" y="4970058"/>
              <a:chExt cx="6940814" cy="327546"/>
            </a:xfrm>
          </p:grpSpPr>
          <p:pic>
            <p:nvPicPr>
              <p:cNvPr id="137" name="Picture 136"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8" name="Picture 137"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9" name="Picture 138"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0" name="Picture 139"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1" name="Picture 140"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2" name="Picture 141"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3" name="Picture 142"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4" name="Picture 143"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5" name="Picture 144"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6" name="Picture 145"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47" name="Group 146"/>
            <p:cNvGrpSpPr/>
            <p:nvPr/>
          </p:nvGrpSpPr>
          <p:grpSpPr>
            <a:xfrm>
              <a:off x="1271727" y="3793316"/>
              <a:ext cx="6940814" cy="327546"/>
              <a:chOff x="1261494" y="4970058"/>
              <a:chExt cx="6940814" cy="327546"/>
            </a:xfrm>
          </p:grpSpPr>
          <p:pic>
            <p:nvPicPr>
              <p:cNvPr id="148" name="Picture 147"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9" name="Picture 148"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0" name="Picture 149"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1" name="Picture 150"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2" name="Picture 151"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3" name="Picture 152"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4" name="Picture 153"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5" name="Picture 154"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6" name="Picture 155"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7" name="Picture 156"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58" name="Group 157"/>
            <p:cNvGrpSpPr/>
            <p:nvPr/>
          </p:nvGrpSpPr>
          <p:grpSpPr>
            <a:xfrm>
              <a:off x="1271727" y="3401068"/>
              <a:ext cx="6940814" cy="327546"/>
              <a:chOff x="1261494" y="4970058"/>
              <a:chExt cx="6940814" cy="327546"/>
            </a:xfrm>
          </p:grpSpPr>
          <p:pic>
            <p:nvPicPr>
              <p:cNvPr id="159" name="Picture 158"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0" name="Picture 159"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1" name="Picture 160"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2" name="Picture 161"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3" name="Picture 162"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4" name="Picture 163"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5" name="Picture 164"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6" name="Picture 165"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7" name="Picture 166"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8" name="Picture 167"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69" name="Group 168"/>
            <p:cNvGrpSpPr/>
            <p:nvPr/>
          </p:nvGrpSpPr>
          <p:grpSpPr>
            <a:xfrm>
              <a:off x="1271727" y="3008820"/>
              <a:ext cx="6940814" cy="327546"/>
              <a:chOff x="1261494" y="4970058"/>
              <a:chExt cx="6940814" cy="327546"/>
            </a:xfrm>
          </p:grpSpPr>
          <p:pic>
            <p:nvPicPr>
              <p:cNvPr id="170" name="Picture 169"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1" name="Picture 170"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2" name="Picture 171"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3" name="Picture 172"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4" name="Picture 173"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5" name="Picture 174"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6" name="Picture 175"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7" name="Picture 176"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8" name="Picture 177"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9" name="Picture 178"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80" name="Group 179"/>
            <p:cNvGrpSpPr/>
            <p:nvPr/>
          </p:nvGrpSpPr>
          <p:grpSpPr>
            <a:xfrm>
              <a:off x="1271727" y="2616572"/>
              <a:ext cx="6940814" cy="327546"/>
              <a:chOff x="1261494" y="4970058"/>
              <a:chExt cx="6940814" cy="327546"/>
            </a:xfrm>
          </p:grpSpPr>
          <p:pic>
            <p:nvPicPr>
              <p:cNvPr id="181" name="Picture 180"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2" name="Picture 181"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3" name="Picture 182"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4" name="Picture 183"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5" name="Picture 184"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6" name="Picture 185"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7" name="Picture 186"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8" name="Picture 187"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9" name="Picture 188"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0" name="Picture 189"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91" name="Group 190"/>
            <p:cNvGrpSpPr/>
            <p:nvPr/>
          </p:nvGrpSpPr>
          <p:grpSpPr>
            <a:xfrm>
              <a:off x="1271727" y="2224324"/>
              <a:ext cx="6940814" cy="327546"/>
              <a:chOff x="1261494" y="4970058"/>
              <a:chExt cx="6940814" cy="327546"/>
            </a:xfrm>
          </p:grpSpPr>
          <p:pic>
            <p:nvPicPr>
              <p:cNvPr id="192" name="Picture 191"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3" name="Picture 192"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4" name="Picture 193"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5" name="Picture 194"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6" name="Picture 195"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7" name="Picture 196"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8" name="Picture 197"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9" name="Picture 198"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0" name="Picture 199"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1" name="Picture 200"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02" name="Group 201"/>
            <p:cNvGrpSpPr/>
            <p:nvPr/>
          </p:nvGrpSpPr>
          <p:grpSpPr>
            <a:xfrm>
              <a:off x="1271727" y="1832076"/>
              <a:ext cx="6940814" cy="327546"/>
              <a:chOff x="1261494" y="4970058"/>
              <a:chExt cx="6940814" cy="327546"/>
            </a:xfrm>
          </p:grpSpPr>
          <p:pic>
            <p:nvPicPr>
              <p:cNvPr id="203" name="Picture 202"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4" name="Picture 203"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 name="Picture 204"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6" name="Picture 205"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7" name="Picture 206"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8" name="Picture 207"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9" name="Picture 208"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0" name="Picture 209"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1" name="Picture 210"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2" name="Picture 211"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13" name="Group 212"/>
            <p:cNvGrpSpPr/>
            <p:nvPr/>
          </p:nvGrpSpPr>
          <p:grpSpPr>
            <a:xfrm>
              <a:off x="1271727" y="1439828"/>
              <a:ext cx="6940814" cy="327546"/>
              <a:chOff x="1261494" y="4970058"/>
              <a:chExt cx="6940814" cy="327546"/>
            </a:xfrm>
          </p:grpSpPr>
          <p:pic>
            <p:nvPicPr>
              <p:cNvPr id="214" name="Picture 213" descr="db2.jpg"/>
              <p:cNvPicPr>
                <a:picLocks noChangeAspect="1"/>
              </p:cNvPicPr>
              <p:nvPr/>
            </p:nvPicPr>
            <p:blipFill>
              <a:blip r:embed="rId5" cstate="print"/>
              <a:srcRect l="12836" t="8175" r="12687" b="11586"/>
              <a:stretch>
                <a:fillRect/>
              </a:stretch>
            </p:blipFill>
            <p:spPr>
              <a:xfrm>
                <a:off x="764637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5" name="Picture 214" descr="db2.jpg"/>
              <p:cNvPicPr>
                <a:picLocks noChangeAspect="1"/>
              </p:cNvPicPr>
              <p:nvPr/>
            </p:nvPicPr>
            <p:blipFill>
              <a:blip r:embed="rId5" cstate="print"/>
              <a:srcRect l="12836" t="8175" r="12687" b="11586"/>
              <a:stretch>
                <a:fillRect/>
              </a:stretch>
            </p:blipFill>
            <p:spPr>
              <a:xfrm>
                <a:off x="6936942"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6" name="Picture 215" descr="db2.jpg"/>
              <p:cNvPicPr>
                <a:picLocks noChangeAspect="1"/>
              </p:cNvPicPr>
              <p:nvPr/>
            </p:nvPicPr>
            <p:blipFill>
              <a:blip r:embed="rId5" cstate="print"/>
              <a:srcRect l="12836" t="8175" r="12687" b="11586"/>
              <a:stretch>
                <a:fillRect/>
              </a:stretch>
            </p:blipFill>
            <p:spPr>
              <a:xfrm>
                <a:off x="6227511"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7" name="Picture 216" descr="db2.jpg"/>
              <p:cNvPicPr>
                <a:picLocks noChangeAspect="1"/>
              </p:cNvPicPr>
              <p:nvPr/>
            </p:nvPicPr>
            <p:blipFill>
              <a:blip r:embed="rId5" cstate="print"/>
              <a:srcRect l="12836" t="8175" r="12687" b="11586"/>
              <a:stretch>
                <a:fillRect/>
              </a:stretch>
            </p:blipFill>
            <p:spPr>
              <a:xfrm>
                <a:off x="5518080"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8" name="Picture 217" descr="db2.jpg"/>
              <p:cNvPicPr>
                <a:picLocks noChangeAspect="1"/>
              </p:cNvPicPr>
              <p:nvPr/>
            </p:nvPicPr>
            <p:blipFill>
              <a:blip r:embed="rId5" cstate="print"/>
              <a:srcRect l="12836" t="8175" r="12687" b="11586"/>
              <a:stretch>
                <a:fillRect/>
              </a:stretch>
            </p:blipFill>
            <p:spPr>
              <a:xfrm>
                <a:off x="4808649"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9" name="Picture 218" descr="db2.jpg"/>
              <p:cNvPicPr>
                <a:picLocks noChangeAspect="1"/>
              </p:cNvPicPr>
              <p:nvPr/>
            </p:nvPicPr>
            <p:blipFill>
              <a:blip r:embed="rId5" cstate="print"/>
              <a:srcRect l="12836" t="8175" r="12687" b="11586"/>
              <a:stretch>
                <a:fillRect/>
              </a:stretch>
            </p:blipFill>
            <p:spPr>
              <a:xfrm>
                <a:off x="4099218"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0" name="Picture 219" descr="db2.jpg"/>
              <p:cNvPicPr>
                <a:picLocks noChangeAspect="1"/>
              </p:cNvPicPr>
              <p:nvPr/>
            </p:nvPicPr>
            <p:blipFill>
              <a:blip r:embed="rId5" cstate="print"/>
              <a:srcRect l="12836" t="8175" r="12687" b="11586"/>
              <a:stretch>
                <a:fillRect/>
              </a:stretch>
            </p:blipFill>
            <p:spPr>
              <a:xfrm>
                <a:off x="3389787"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1" name="Picture 220" descr="db2.jpg"/>
              <p:cNvPicPr>
                <a:picLocks noChangeAspect="1"/>
              </p:cNvPicPr>
              <p:nvPr/>
            </p:nvPicPr>
            <p:blipFill>
              <a:blip r:embed="rId5" cstate="print"/>
              <a:srcRect l="12836" t="8175" r="12687" b="11586"/>
              <a:stretch>
                <a:fillRect/>
              </a:stretch>
            </p:blipFill>
            <p:spPr>
              <a:xfrm>
                <a:off x="2680356"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2" name="Picture 221" descr="db2.jpg"/>
              <p:cNvPicPr>
                <a:picLocks noChangeAspect="1"/>
              </p:cNvPicPr>
              <p:nvPr/>
            </p:nvPicPr>
            <p:blipFill>
              <a:blip r:embed="rId5" cstate="print"/>
              <a:srcRect l="12836" t="8175" r="12687" b="11586"/>
              <a:stretch>
                <a:fillRect/>
              </a:stretch>
            </p:blipFill>
            <p:spPr>
              <a:xfrm>
                <a:off x="1970925"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3" name="Picture 222" descr="db2.jpg"/>
              <p:cNvPicPr>
                <a:picLocks noChangeAspect="1"/>
              </p:cNvPicPr>
              <p:nvPr/>
            </p:nvPicPr>
            <p:blipFill>
              <a:blip r:embed="rId5" cstate="print"/>
              <a:srcRect l="12836" t="8175" r="12687" b="11586"/>
              <a:stretch>
                <a:fillRect/>
              </a:stretch>
            </p:blipFill>
            <p:spPr>
              <a:xfrm>
                <a:off x="1261494" y="4970058"/>
                <a:ext cx="555937" cy="327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sp>
        <p:nvSpPr>
          <p:cNvPr id="2" name="Rectangle 1"/>
          <p:cNvSpPr>
            <a:spLocks noGrp="1"/>
          </p:cNvSpPr>
          <p:nvPr>
            <p:ph type="title"/>
          </p:nvPr>
        </p:nvSpPr>
        <p:spPr/>
        <p:txBody>
          <a:bodyPr/>
          <a:lstStyle/>
          <a:p>
            <a:r>
              <a:rPr lang="en-US" dirty="0" smtClean="0"/>
              <a:t>Penalize Excessive Sliding</a:t>
            </a:r>
            <a:endParaRPr lang="en-US" dirty="0"/>
          </a:p>
        </p:txBody>
      </p:sp>
      <mc:AlternateContent xmlns:mc="http://schemas.openxmlformats.org/markup-compatibility/2006" xmlns:a14="http://schemas.microsoft.com/office/drawing/2010/main">
        <mc:Choice Requires="a14">
          <p:sp>
            <p:nvSpPr>
              <p:cNvPr id="3" name="Rectangle 2"/>
              <p:cNvSpPr>
                <a:spLocks noGrp="1"/>
              </p:cNvSpPr>
              <p:nvPr>
                <p:ph sz="quarter" idx="1"/>
              </p:nvPr>
            </p:nvSpPr>
            <p:spPr>
              <a:xfrm>
                <a:off x="379225" y="5581934"/>
                <a:ext cx="8478172" cy="1114701"/>
              </a:xfrm>
            </p:spPr>
            <p:txBody>
              <a:bodyPr>
                <a:normAutofit/>
              </a:bodyPr>
              <a:lstStyle/>
              <a:p>
                <a:r>
                  <a:rPr lang="en-US" dirty="0" smtClean="0"/>
                  <a:t>Location operator, </a:t>
                </a:r>
                <a14:m>
                  <m:oMath xmlns:m="http://schemas.openxmlformats.org/officeDocument/2006/math">
                    <m:r>
                      <a:rPr lang="en-US" b="1" i="1" smtClean="0">
                        <a:solidFill>
                          <a:schemeClr val="tx1"/>
                        </a:solidFill>
                        <a:latin typeface="Cambria Math" panose="02040503050406030204" pitchFamily="18" charset="0"/>
                      </a:rPr>
                      <m:t>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oMath>
                </a14:m>
                <a:r>
                  <a:rPr lang="en-US" dirty="0" smtClean="0"/>
                  <a:t>, gives centroid of each </a:t>
                </a:r>
                <a14:m>
                  <m:oMath xmlns:m="http://schemas.openxmlformats.org/officeDocument/2006/math">
                    <m:r>
                      <a:rPr lang="en-US" i="1" dirty="0" smtClean="0">
                        <a:solidFill>
                          <a:schemeClr val="tx1"/>
                        </a:solidFill>
                        <a:latin typeface="Cambria Math" panose="02040503050406030204" pitchFamily="18" charset="0"/>
                        <a:cs typeface="Times New Roman" pitchFamily="18" charset="0"/>
                      </a:rPr>
                      <m:t>(</m:t>
                    </m:r>
                    <m:r>
                      <a:rPr lang="en-US" i="1" dirty="0" err="1" smtClean="0">
                        <a:solidFill>
                          <a:schemeClr val="tx1"/>
                        </a:solidFill>
                        <a:latin typeface="Cambria Math" panose="02040503050406030204" pitchFamily="18" charset="0"/>
                        <a:cs typeface="Times New Roman" pitchFamily="18" charset="0"/>
                      </a:rPr>
                      <m:t>𝑗</m:t>
                    </m:r>
                    <m:r>
                      <a:rPr lang="en-US" i="1" dirty="0" err="1" smtClean="0">
                        <a:solidFill>
                          <a:schemeClr val="tx1"/>
                        </a:solidFill>
                        <a:latin typeface="Cambria Math" panose="02040503050406030204" pitchFamily="18" charset="0"/>
                        <a:cs typeface="Times New Roman" pitchFamily="18" charset="0"/>
                      </a:rPr>
                      <m:t>,</m:t>
                    </m:r>
                    <m:r>
                      <a:rPr lang="en-US" i="1" dirty="0" err="1" smtClean="0">
                        <a:solidFill>
                          <a:schemeClr val="tx1"/>
                        </a:solidFill>
                        <a:latin typeface="Cambria Math" panose="02040503050406030204" pitchFamily="18" charset="0"/>
                        <a:cs typeface="Times New Roman" pitchFamily="18" charset="0"/>
                      </a:rPr>
                      <m:t>𝑘</m:t>
                    </m:r>
                    <m:r>
                      <a:rPr lang="en-US" i="1" dirty="0" smtClean="0">
                        <a:solidFill>
                          <a:schemeClr val="tx1"/>
                        </a:solidFill>
                        <a:latin typeface="Cambria Math" panose="02040503050406030204" pitchFamily="18" charset="0"/>
                        <a:cs typeface="Times New Roman" pitchFamily="18" charset="0"/>
                      </a:rPr>
                      <m:t>)</m:t>
                    </m:r>
                  </m:oMath>
                </a14:m>
                <a:r>
                  <a:rPr lang="en-US" dirty="0" smtClean="0"/>
                  <a:t> basis.</a:t>
                </a:r>
              </a:p>
              <a:p>
                <a:r>
                  <a:rPr lang="en-US" dirty="0" smtClean="0"/>
                  <a:t>Sliding cost equal to square of Euclidean distance.</a:t>
                </a:r>
                <a:endParaRPr lang="en-US" dirty="0"/>
              </a:p>
            </p:txBody>
          </p:sp>
        </mc:Choice>
        <mc:Fallback xmlns="">
          <p:sp>
            <p:nvSpPr>
              <p:cNvPr id="3" name="Rectangle 2"/>
              <p:cNvSpPr>
                <a:spLocks noGrp="1" noRot="1" noChangeAspect="1" noMove="1" noResize="1" noEditPoints="1" noAdjustHandles="1" noChangeArrowheads="1" noChangeShapeType="1" noTextEdit="1"/>
              </p:cNvSpPr>
              <p:nvPr>
                <p:ph sz="quarter" idx="1"/>
              </p:nvPr>
            </p:nvSpPr>
            <p:spPr>
              <a:xfrm>
                <a:off x="379225" y="5581934"/>
                <a:ext cx="8478172" cy="1114701"/>
              </a:xfrm>
              <a:blipFill rotWithShape="0">
                <a:blip r:embed="rId6"/>
                <a:stretch>
                  <a:fillRect l="-935" t="-4372"/>
                </a:stretch>
              </a:blipFill>
            </p:spPr>
            <p:txBody>
              <a:bodyPr/>
              <a:lstStyle/>
              <a:p>
                <a:r>
                  <a:rPr lang="en-US">
                    <a:noFill/>
                  </a:rPr>
                  <a:t> </a:t>
                </a:r>
              </a:p>
            </p:txBody>
          </p:sp>
        </mc:Fallback>
      </mc:AlternateContent>
      <p:sp>
        <p:nvSpPr>
          <p:cNvPr id="30" name="Cross 29"/>
          <p:cNvSpPr/>
          <p:nvPr/>
        </p:nvSpPr>
        <p:spPr>
          <a:xfrm>
            <a:off x="2088107" y="3016155"/>
            <a:ext cx="313899" cy="313898"/>
          </a:xfrm>
          <a:prstGeom prst="plus">
            <a:avLst>
              <a:gd name="adj" fmla="val 3636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240" name="Group 239"/>
          <p:cNvGrpSpPr/>
          <p:nvPr/>
        </p:nvGrpSpPr>
        <p:grpSpPr>
          <a:xfrm>
            <a:off x="1237129" y="1438835"/>
            <a:ext cx="7023847" cy="3863788"/>
            <a:chOff x="1237129" y="1438835"/>
            <a:chExt cx="7023847" cy="3863788"/>
          </a:xfrm>
        </p:grpSpPr>
        <p:sp>
          <p:nvSpPr>
            <p:cNvPr id="235" name="Rounded Rectangle 234"/>
            <p:cNvSpPr/>
            <p:nvPr/>
          </p:nvSpPr>
          <p:spPr>
            <a:xfrm>
              <a:off x="1237129" y="1438835"/>
              <a:ext cx="6979024" cy="712694"/>
            </a:xfrm>
            <a:prstGeom prst="round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p:cNvSpPr/>
            <p:nvPr/>
          </p:nvSpPr>
          <p:spPr>
            <a:xfrm>
              <a:off x="1237129" y="4589929"/>
              <a:ext cx="6979024" cy="712694"/>
            </a:xfrm>
            <a:prstGeom prst="round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p:cNvSpPr/>
            <p:nvPr/>
          </p:nvSpPr>
          <p:spPr>
            <a:xfrm rot="5400000">
              <a:off x="6429934" y="2687172"/>
              <a:ext cx="2312895" cy="1349188"/>
            </a:xfrm>
            <a:prstGeom prst="round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p:cNvSpPr/>
            <p:nvPr/>
          </p:nvSpPr>
          <p:spPr>
            <a:xfrm rot="5400000">
              <a:off x="396688" y="3077139"/>
              <a:ext cx="2312895" cy="578223"/>
            </a:xfrm>
            <a:prstGeom prst="round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p:cNvSpPr/>
            <p:nvPr/>
          </p:nvSpPr>
          <p:spPr>
            <a:xfrm rot="5400000">
              <a:off x="3619498" y="1642783"/>
              <a:ext cx="1519519" cy="3451413"/>
            </a:xfrm>
            <a:prstGeom prst="round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rot="910683">
            <a:off x="2478658" y="3414341"/>
            <a:ext cx="4133701" cy="461665"/>
          </a:xfrm>
          <a:prstGeom prst="rect">
            <a:avLst/>
          </a:prstGeom>
          <a:noFill/>
        </p:spPr>
        <p:style>
          <a:lnRef idx="0">
            <a:schemeClr val="accent2"/>
          </a:lnRef>
          <a:fillRef idx="3">
            <a:schemeClr val="accent2"/>
          </a:fillRef>
          <a:effectRef idx="3">
            <a:schemeClr val="accent2"/>
          </a:effectRef>
          <a:fontRef idx="minor">
            <a:schemeClr val="lt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Penalize for large movements</a:t>
            </a:r>
            <a:endPar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nvGrpSpPr>
          <p:cNvPr id="46" name="Group 45"/>
          <p:cNvGrpSpPr/>
          <p:nvPr/>
        </p:nvGrpSpPr>
        <p:grpSpPr>
          <a:xfrm>
            <a:off x="2363337" y="3305034"/>
            <a:ext cx="4287672" cy="1216923"/>
            <a:chOff x="2363337" y="3305034"/>
            <a:chExt cx="4287672" cy="1216923"/>
          </a:xfrm>
        </p:grpSpPr>
        <p:sp>
          <p:nvSpPr>
            <p:cNvPr id="40" name="Cross 39"/>
            <p:cNvSpPr/>
            <p:nvPr/>
          </p:nvSpPr>
          <p:spPr>
            <a:xfrm>
              <a:off x="6337110" y="4208059"/>
              <a:ext cx="313899" cy="313898"/>
            </a:xfrm>
            <a:prstGeom prst="plus">
              <a:avLst>
                <a:gd name="adj" fmla="val 3636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41" name="Straight Arrow Connector 40"/>
            <p:cNvCxnSpPr/>
            <p:nvPr/>
          </p:nvCxnSpPr>
          <p:spPr>
            <a:xfrm>
              <a:off x="2363337" y="3305034"/>
              <a:ext cx="3900985" cy="1048602"/>
            </a:xfrm>
            <a:prstGeom prst="straightConnector1">
              <a:avLst/>
            </a:prstGeom>
            <a:ln w="6985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361063" y="2226859"/>
            <a:ext cx="1462584" cy="843887"/>
            <a:chOff x="2361063" y="2226859"/>
            <a:chExt cx="1462584" cy="843887"/>
          </a:xfrm>
        </p:grpSpPr>
        <p:cxnSp>
          <p:nvCxnSpPr>
            <p:cNvPr id="37" name="Straight Arrow Connector 36"/>
            <p:cNvCxnSpPr/>
            <p:nvPr/>
          </p:nvCxnSpPr>
          <p:spPr>
            <a:xfrm flipV="1">
              <a:off x="2361063" y="2483893"/>
              <a:ext cx="1201003" cy="586853"/>
            </a:xfrm>
            <a:prstGeom prst="straightConnector1">
              <a:avLst/>
            </a:prstGeom>
            <a:ln w="6985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Cross 37"/>
            <p:cNvSpPr/>
            <p:nvPr/>
          </p:nvSpPr>
          <p:spPr>
            <a:xfrm>
              <a:off x="3509748" y="2226859"/>
              <a:ext cx="313899" cy="313898"/>
            </a:xfrm>
            <a:prstGeom prst="plus">
              <a:avLst>
                <a:gd name="adj" fmla="val 3636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graphicFrame>
        <p:nvGraphicFramePr>
          <p:cNvPr id="228" name="Diagram 227"/>
          <p:cNvGraphicFramePr/>
          <p:nvPr>
            <p:extLst>
              <p:ext uri="{D42A27DB-BD31-4B8C-83A1-F6EECF244321}">
                <p14:modId xmlns:p14="http://schemas.microsoft.com/office/powerpoint/2010/main" val="1706836823"/>
              </p:ext>
            </p:extLst>
          </p:nvPr>
        </p:nvGraphicFramePr>
        <p:xfrm>
          <a:off x="6040192" y="8791"/>
          <a:ext cx="3103434" cy="2167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487468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checkerboard(across)">
                                      <p:cBhvr>
                                        <p:cTn id="7" dur="20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dissolve">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Sliding Objective</a:t>
            </a:r>
            <a:endParaRPr lang="en-US" dirty="0"/>
          </a:p>
        </p:txBody>
      </p:sp>
      <p:sp>
        <p:nvSpPr>
          <p:cNvPr id="3" name="Rectangle 2"/>
          <p:cNvSpPr>
            <a:spLocks noGrp="1"/>
          </p:cNvSpPr>
          <p:nvPr>
            <p:ph sz="quarter" idx="1"/>
          </p:nvPr>
        </p:nvSpPr>
        <p:spPr>
          <a:xfrm>
            <a:off x="612648" y="1406769"/>
            <a:ext cx="8153400" cy="5069542"/>
          </a:xfrm>
        </p:spPr>
        <p:txBody>
          <a:bodyPr>
            <a:normAutofit/>
          </a:bodyPr>
          <a:lstStyle/>
          <a:p>
            <a:r>
              <a:rPr lang="en-US" dirty="0" smtClean="0"/>
              <a:t>Objective minimizes over penalized permutation assignments</a:t>
            </a:r>
          </a:p>
          <a:p>
            <a:endParaRPr lang="en-US" dirty="0" smtClean="0"/>
          </a:p>
          <a:p>
            <a:endParaRPr lang="en-US" dirty="0"/>
          </a:p>
          <a:p>
            <a:endParaRPr lang="en-US" dirty="0" smtClean="0"/>
          </a:p>
          <a:p>
            <a:endParaRPr lang="en-US" dirty="0" smtClean="0"/>
          </a:p>
          <a:p>
            <a:endParaRPr lang="en-US" dirty="0" smtClean="0"/>
          </a:p>
          <a:p>
            <a:endParaRPr lang="en-US" dirty="0" smtClean="0"/>
          </a:p>
          <a:p>
            <a:r>
              <a:rPr lang="en-US" dirty="0" smtClean="0"/>
              <a:t>Solve via linear assignment using cost matrix</a:t>
            </a:r>
          </a:p>
          <a:p>
            <a:pPr lvl="1"/>
            <a:endParaRPr lang="en-US" dirty="0" smtClean="0"/>
          </a:p>
          <a:p>
            <a:pPr lvl="1"/>
            <a:endParaRPr lang="en-US" dirty="0" smtClean="0"/>
          </a:p>
          <a:p>
            <a:pPr lvl="1"/>
            <a:r>
              <a:rPr lang="en-US" dirty="0" smtClean="0"/>
              <a:t>where </a:t>
            </a:r>
            <a:r>
              <a:rPr lang="el-GR" dirty="0" smtClean="0">
                <a:latin typeface="Cambria Math"/>
                <a:ea typeface="Cambria Math"/>
              </a:rPr>
              <a:t>Θ</a:t>
            </a:r>
            <a:r>
              <a:rPr lang="en-US" baseline="-25000" dirty="0" err="1" smtClean="0">
                <a:latin typeface="Cambria Math"/>
                <a:ea typeface="Cambria Math"/>
              </a:rPr>
              <a:t>i</a:t>
            </a:r>
            <a:r>
              <a:rPr lang="en-US" dirty="0" smtClean="0">
                <a:latin typeface="Cambria Math"/>
                <a:ea typeface="Cambria Math"/>
              </a:rPr>
              <a:t> </a:t>
            </a:r>
            <a:r>
              <a:rPr lang="en-US" dirty="0" smtClean="0"/>
              <a:t>is </a:t>
            </a:r>
            <a:r>
              <a:rPr lang="en-US" dirty="0" err="1" smtClean="0"/>
              <a:t>vectorized</a:t>
            </a:r>
            <a:r>
              <a:rPr lang="en-US" dirty="0" smtClean="0"/>
              <a:t> list of </a:t>
            </a:r>
            <a:r>
              <a:rPr lang="en-US" dirty="0" err="1" smtClean="0"/>
              <a:t>i</a:t>
            </a:r>
            <a:r>
              <a:rPr lang="en-US" baseline="30000" dirty="0" err="1" smtClean="0"/>
              <a:t>th</a:t>
            </a:r>
            <a:r>
              <a:rPr lang="en-US" dirty="0" smtClean="0"/>
              <a:t> shape’s coefficients and D is the matrix of distances between basis locations.</a:t>
            </a:r>
          </a:p>
        </p:txBody>
      </p:sp>
      <p:graphicFrame>
        <p:nvGraphicFramePr>
          <p:cNvPr id="6" name="Object 5"/>
          <p:cNvGraphicFramePr>
            <a:graphicFrameLocks noChangeAspect="1"/>
          </p:cNvGraphicFramePr>
          <p:nvPr>
            <p:extLst>
              <p:ext uri="{D42A27DB-BD31-4B8C-83A1-F6EECF244321}">
                <p14:modId xmlns:p14="http://schemas.microsoft.com/office/powerpoint/2010/main" val="1778825378"/>
              </p:ext>
            </p:extLst>
          </p:nvPr>
        </p:nvGraphicFramePr>
        <p:xfrm>
          <a:off x="1336309" y="2088409"/>
          <a:ext cx="6164262" cy="1485900"/>
        </p:xfrm>
        <a:graphic>
          <a:graphicData uri="http://schemas.openxmlformats.org/presentationml/2006/ole">
            <mc:AlternateContent xmlns:mc="http://schemas.openxmlformats.org/markup-compatibility/2006">
              <mc:Choice xmlns:v="urn:schemas-microsoft-com:vml" Requires="v">
                <p:oleObj spid="_x0000_s8287" name="Equation" r:id="rId5" imgW="2552400" imgH="736560" progId="Equation.3">
                  <p:embed/>
                </p:oleObj>
              </mc:Choice>
              <mc:Fallback>
                <p:oleObj name="Equation" r:id="rId5" imgW="2552400" imgH="736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6309" y="2088409"/>
                        <a:ext cx="6164262" cy="148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63" name="Object 3"/>
          <p:cNvGraphicFramePr>
            <a:graphicFrameLocks noChangeAspect="1"/>
          </p:cNvGraphicFramePr>
          <p:nvPr>
            <p:extLst>
              <p:ext uri="{D42A27DB-BD31-4B8C-83A1-F6EECF244321}">
                <p14:modId xmlns:p14="http://schemas.microsoft.com/office/powerpoint/2010/main" val="1917975597"/>
              </p:ext>
            </p:extLst>
          </p:nvPr>
        </p:nvGraphicFramePr>
        <p:xfrm>
          <a:off x="2270225" y="2935012"/>
          <a:ext cx="6086148" cy="872566"/>
        </p:xfrm>
        <a:graphic>
          <a:graphicData uri="http://schemas.openxmlformats.org/presentationml/2006/ole">
            <mc:AlternateContent xmlns:mc="http://schemas.openxmlformats.org/markup-compatibility/2006">
              <mc:Choice xmlns:v="urn:schemas-microsoft-com:vml" Requires="v">
                <p:oleObj spid="_x0000_s8288" name="Equation" r:id="rId7" imgW="3543120" imgH="507960" progId="Equation.3">
                  <p:embed/>
                </p:oleObj>
              </mc:Choice>
              <mc:Fallback>
                <p:oleObj name="Equation" r:id="rId7" imgW="3543120" imgH="507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0225" y="2935012"/>
                        <a:ext cx="6086148" cy="87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94085992"/>
              </p:ext>
            </p:extLst>
          </p:nvPr>
        </p:nvGraphicFramePr>
        <p:xfrm>
          <a:off x="2814637" y="4987680"/>
          <a:ext cx="2905125" cy="679450"/>
        </p:xfrm>
        <a:graphic>
          <a:graphicData uri="http://schemas.openxmlformats.org/presentationml/2006/ole">
            <mc:AlternateContent xmlns:mc="http://schemas.openxmlformats.org/markup-compatibility/2006">
              <mc:Choice xmlns:v="urn:schemas-microsoft-com:vml" Requires="v">
                <p:oleObj spid="_x0000_s8289" name="Equation" r:id="rId9" imgW="977760" imgH="228600" progId="Equation.3">
                  <p:embed/>
                </p:oleObj>
              </mc:Choice>
              <mc:Fallback>
                <p:oleObj name="Equation" r:id="rId9" imgW="97776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4637" y="4987680"/>
                        <a:ext cx="2905125"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10"/>
          <p:cNvGrpSpPr/>
          <p:nvPr/>
        </p:nvGrpSpPr>
        <p:grpSpPr>
          <a:xfrm>
            <a:off x="5911017" y="2135120"/>
            <a:ext cx="3134605" cy="1484200"/>
            <a:chOff x="6078071" y="2469236"/>
            <a:chExt cx="3134605" cy="1484200"/>
          </a:xfrm>
        </p:grpSpPr>
        <p:sp>
          <p:nvSpPr>
            <p:cNvPr id="9" name="Oval 8"/>
            <p:cNvSpPr/>
            <p:nvPr/>
          </p:nvSpPr>
          <p:spPr>
            <a:xfrm>
              <a:off x="6078071" y="3348318"/>
              <a:ext cx="887506" cy="605118"/>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rot="20074838">
              <a:off x="6894201" y="2469236"/>
              <a:ext cx="2318475" cy="100853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smtClean="0"/>
                <a:t>Location operator</a:t>
              </a:r>
              <a:endParaRPr lang="en-US" sz="2000" dirty="0"/>
            </a:p>
          </p:txBody>
        </p:sp>
      </p:grpSp>
      <p:grpSp>
        <p:nvGrpSpPr>
          <p:cNvPr id="16" name="Group 15"/>
          <p:cNvGrpSpPr/>
          <p:nvPr/>
        </p:nvGrpSpPr>
        <p:grpSpPr>
          <a:xfrm>
            <a:off x="22488" y="2418191"/>
            <a:ext cx="2017515" cy="1219108"/>
            <a:chOff x="429850" y="2649071"/>
            <a:chExt cx="2017515" cy="1219108"/>
          </a:xfrm>
        </p:grpSpPr>
        <p:sp>
          <p:nvSpPr>
            <p:cNvPr id="14" name="Oval 13"/>
            <p:cNvSpPr/>
            <p:nvPr/>
          </p:nvSpPr>
          <p:spPr>
            <a:xfrm flipH="1">
              <a:off x="2084294" y="2649071"/>
              <a:ext cx="363071" cy="322729"/>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rot="20157030" flipH="1">
              <a:off x="429850" y="3040953"/>
              <a:ext cx="1816422" cy="827226"/>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smtClean="0"/>
                <a:t>Permutation</a:t>
              </a:r>
              <a:endParaRPr lang="en-US" sz="2000" dirty="0"/>
            </a:p>
          </p:txBody>
        </p:sp>
      </p:grpSp>
      <p:grpSp>
        <p:nvGrpSpPr>
          <p:cNvPr id="17" name="Group 16"/>
          <p:cNvGrpSpPr/>
          <p:nvPr/>
        </p:nvGrpSpPr>
        <p:grpSpPr>
          <a:xfrm>
            <a:off x="451956" y="3196098"/>
            <a:ext cx="2276591" cy="1274293"/>
            <a:chOff x="170774" y="2649071"/>
            <a:chExt cx="2276591" cy="1274293"/>
          </a:xfrm>
        </p:grpSpPr>
        <p:sp>
          <p:nvSpPr>
            <p:cNvPr id="18" name="Oval 17"/>
            <p:cNvSpPr/>
            <p:nvPr/>
          </p:nvSpPr>
          <p:spPr>
            <a:xfrm flipH="1">
              <a:off x="2084294" y="2649071"/>
              <a:ext cx="363071" cy="322729"/>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Arrow 18"/>
            <p:cNvSpPr/>
            <p:nvPr/>
          </p:nvSpPr>
          <p:spPr>
            <a:xfrm rot="20157030" flipH="1">
              <a:off x="170774" y="3096138"/>
              <a:ext cx="2087253" cy="827226"/>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smtClean="0"/>
                <a:t>Penalty Weight</a:t>
              </a:r>
              <a:endParaRPr lang="en-US" sz="2000" dirty="0"/>
            </a:p>
          </p:txBody>
        </p:sp>
      </p:grpSp>
      <p:graphicFrame>
        <p:nvGraphicFramePr>
          <p:cNvPr id="20" name="Diagram 19"/>
          <p:cNvGraphicFramePr/>
          <p:nvPr>
            <p:extLst>
              <p:ext uri="{D42A27DB-BD31-4B8C-83A1-F6EECF244321}">
                <p14:modId xmlns:p14="http://schemas.microsoft.com/office/powerpoint/2010/main" val="1706836823"/>
              </p:ext>
            </p:extLst>
          </p:nvPr>
        </p:nvGraphicFramePr>
        <p:xfrm>
          <a:off x="6040192" y="8791"/>
          <a:ext cx="3103434" cy="2167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ustDataLst>
      <p:tags r:id="rId2"/>
    </p:custDataLst>
    <p:extLst>
      <p:ext uri="{BB962C8B-B14F-4D97-AF65-F5344CB8AC3E}">
        <p14:creationId xmlns:p14="http://schemas.microsoft.com/office/powerpoint/2010/main" val="22672808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143363"/>
                                        </p:tgtEl>
                                        <p:attrNameLst>
                                          <p:attrName>style.visibility</p:attrName>
                                        </p:attrNameLst>
                                      </p:cBhvr>
                                      <p:to>
                                        <p:strVal val="visible"/>
                                      </p:to>
                                    </p:set>
                                    <p:animEffect transition="in" filter="diamond(in)">
                                      <p:cBhvr>
                                        <p:cTn id="19" dur="2000"/>
                                        <p:tgtEl>
                                          <p:spTgt spid="14336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childTnLst>
                                </p:cTn>
                              </p:par>
                            </p:childTnLst>
                          </p:cTn>
                        </p:par>
                        <p:par>
                          <p:cTn id="44" fill="hold">
                            <p:stCondLst>
                              <p:cond delay="1500"/>
                            </p:stCondLst>
                            <p:childTnLst>
                              <p:par>
                                <p:cTn id="45" presetID="1"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aMovie500H.gif"/>
          <p:cNvPicPr preferRelativeResize="0">
            <a:picLocks/>
          </p:cNvPicPr>
          <p:nvPr/>
        </p:nvPicPr>
        <p:blipFill>
          <a:blip r:embed="rId4" cstate="print"/>
          <a:srcRect/>
          <a:stretch>
            <a:fillRect/>
          </a:stretch>
        </p:blipFill>
        <p:spPr bwMode="auto">
          <a:xfrm>
            <a:off x="3228975" y="4862513"/>
            <a:ext cx="2533650" cy="1800225"/>
          </a:xfrm>
          <a:prstGeom prst="rect">
            <a:avLst/>
          </a:prstGeom>
          <a:noFill/>
          <a:ln w="9525">
            <a:noFill/>
            <a:miter lim="800000"/>
            <a:headEnd/>
            <a:tailEnd/>
          </a:ln>
        </p:spPr>
      </p:pic>
      <p:pic>
        <p:nvPicPr>
          <p:cNvPr id="28" name="Picture 27" descr="laMovie1000H.gif"/>
          <p:cNvPicPr preferRelativeResize="0">
            <a:picLocks/>
          </p:cNvPicPr>
          <p:nvPr/>
        </p:nvPicPr>
        <p:blipFill>
          <a:blip r:embed="rId5" cstate="print"/>
          <a:srcRect/>
          <a:stretch>
            <a:fillRect/>
          </a:stretch>
        </p:blipFill>
        <p:spPr bwMode="auto">
          <a:xfrm>
            <a:off x="6448425" y="4862513"/>
            <a:ext cx="2533650" cy="1800225"/>
          </a:xfrm>
          <a:prstGeom prst="rect">
            <a:avLst/>
          </a:prstGeom>
          <a:noFill/>
          <a:ln w="9525">
            <a:noFill/>
            <a:miter lim="800000"/>
            <a:headEnd/>
            <a:tailEnd/>
          </a:ln>
        </p:spPr>
      </p:pic>
      <p:pic>
        <p:nvPicPr>
          <p:cNvPr id="16" name="Picture 15" descr="laMovie10H.gif"/>
          <p:cNvPicPr preferRelativeResize="0">
            <a:picLocks/>
          </p:cNvPicPr>
          <p:nvPr/>
        </p:nvPicPr>
        <p:blipFill>
          <a:blip r:embed="rId6" cstate="print"/>
          <a:srcRect/>
          <a:stretch>
            <a:fillRect/>
          </a:stretch>
        </p:blipFill>
        <p:spPr bwMode="auto">
          <a:xfrm>
            <a:off x="190500" y="4862513"/>
            <a:ext cx="2533650" cy="1800225"/>
          </a:xfrm>
          <a:prstGeom prst="rect">
            <a:avLst/>
          </a:prstGeom>
          <a:noFill/>
          <a:ln w="9525">
            <a:noFill/>
            <a:miter lim="800000"/>
            <a:headEnd/>
            <a:tailEnd/>
          </a:ln>
        </p:spPr>
      </p:pic>
      <p:pic>
        <p:nvPicPr>
          <p:cNvPr id="24" name="Picture 23" descr="beetle-02_db1_startLev_1_src.eps"/>
          <p:cNvPicPr>
            <a:picLocks/>
          </p:cNvPicPr>
          <p:nvPr/>
        </p:nvPicPr>
        <p:blipFill>
          <a:blip r:embed="rId7" cstate="print"/>
          <a:stretch>
            <a:fillRect/>
          </a:stretch>
        </p:blipFill>
        <p:spPr>
          <a:xfrm>
            <a:off x="6388667" y="954741"/>
            <a:ext cx="2926080" cy="2286000"/>
          </a:xfrm>
          <a:prstGeom prst="roundRect">
            <a:avLst/>
          </a:prstGeom>
          <a:ln>
            <a:noFill/>
          </a:ln>
          <a:effectLst>
            <a:glow rad="101600">
              <a:schemeClr val="accent5">
                <a:lumMod val="75000"/>
                <a:alpha val="40000"/>
              </a:schemeClr>
            </a:glow>
            <a:softEdge rad="112500"/>
          </a:effectLst>
          <a:scene3d>
            <a:camera prst="perspectiveContrastingLeftFacing"/>
            <a:lightRig rig="threePt" dir="t"/>
          </a:scene3d>
          <a:sp3d>
            <a:bevelT w="165100" prst="coolSlant"/>
          </a:sp3d>
        </p:spPr>
      </p:pic>
      <p:pic>
        <p:nvPicPr>
          <p:cNvPr id="23" name="Picture 22" descr="camel-05_db1_startLev_1_targ.eps"/>
          <p:cNvPicPr>
            <a:picLocks noChangeAspect="1"/>
          </p:cNvPicPr>
          <p:nvPr/>
        </p:nvPicPr>
        <p:blipFill>
          <a:blip r:embed="rId8" cstate="print"/>
          <a:stretch>
            <a:fillRect/>
          </a:stretch>
        </p:blipFill>
        <p:spPr>
          <a:xfrm>
            <a:off x="-161364" y="953352"/>
            <a:ext cx="2929216" cy="2288779"/>
          </a:xfrm>
          <a:prstGeom prst="roundRect">
            <a:avLst>
              <a:gd name="adj" fmla="val 16667"/>
            </a:avLst>
          </a:prstGeom>
          <a:ln>
            <a:noFill/>
          </a:ln>
          <a:effectLst>
            <a:glow rad="101600">
              <a:schemeClr val="accent2">
                <a:satMod val="175000"/>
                <a:alpha val="40000"/>
              </a:schemeClr>
            </a:glow>
            <a:outerShdw blurRad="76200" dist="38100" dir="7800000" algn="tl" rotWithShape="0">
              <a:srgbClr val="000000">
                <a:alpha val="40000"/>
              </a:srgbClr>
            </a:outerShdw>
          </a:effectLst>
          <a:scene3d>
            <a:camera prst="perspectiveContrastingRightFacing"/>
            <a:lightRig rig="contrasting" dir="t">
              <a:rot lat="0" lon="0" rev="4200000"/>
            </a:lightRig>
          </a:scene3d>
          <a:sp3d prstMaterial="plastic">
            <a:bevelT w="381000" h="114300" prst="coolSlant"/>
            <a:contourClr>
              <a:srgbClr val="969696"/>
            </a:contourClr>
          </a:sp3d>
        </p:spPr>
      </p:pic>
      <p:sp>
        <p:nvSpPr>
          <p:cNvPr id="32775" name="Rectangle 1"/>
          <p:cNvSpPr>
            <a:spLocks noGrp="1"/>
          </p:cNvSpPr>
          <p:nvPr>
            <p:ph type="title"/>
          </p:nvPr>
        </p:nvSpPr>
        <p:spPr>
          <a:xfrm>
            <a:off x="612775" y="188913"/>
            <a:ext cx="8153400" cy="801687"/>
          </a:xfrm>
        </p:spPr>
        <p:txBody>
          <a:bodyPr/>
          <a:lstStyle/>
          <a:p>
            <a:pPr eaLnBrk="1" hangingPunct="1"/>
            <a:r>
              <a:rPr lang="en-US" smtClean="0"/>
              <a:t>Effects of </a:t>
            </a:r>
            <a:r>
              <a:rPr lang="el-GR" smtClean="0">
                <a:latin typeface="Cambria Math" pitchFamily="18" charset="0"/>
              </a:rPr>
              <a:t>λ</a:t>
            </a:r>
            <a:endParaRPr lang="en-US" smtClean="0"/>
          </a:p>
        </p:txBody>
      </p:sp>
      <p:pic>
        <p:nvPicPr>
          <p:cNvPr id="18" name="Picture 17" descr="beetle-02_db1_startLev_1_srcDef_LA_Lam10.eps"/>
          <p:cNvPicPr preferRelativeResize="0">
            <a:picLocks/>
          </p:cNvPicPr>
          <p:nvPr/>
        </p:nvPicPr>
        <p:blipFill>
          <a:blip r:embed="rId9" cstate="print"/>
          <a:srcRect/>
          <a:stretch>
            <a:fillRect/>
          </a:stretch>
        </p:blipFill>
        <p:spPr bwMode="auto">
          <a:xfrm>
            <a:off x="295835" y="3298545"/>
            <a:ext cx="2195512" cy="16462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Left"/>
            <a:lightRig rig="threePt" dir="t"/>
          </a:scene3d>
          <a:sp3d contourW="6350" prstMaterial="matte">
            <a:bevelT w="101600" h="101600"/>
            <a:contourClr>
              <a:srgbClr val="969696"/>
            </a:contourClr>
          </a:sp3d>
        </p:spPr>
      </p:pic>
      <p:pic>
        <p:nvPicPr>
          <p:cNvPr id="20" name="Picture 19" descr="beetle-02_db1_startLev_1_srcDef_LA_Lam500.eps"/>
          <p:cNvPicPr preferRelativeResize="0">
            <a:picLocks/>
          </p:cNvPicPr>
          <p:nvPr/>
        </p:nvPicPr>
        <p:blipFill>
          <a:blip r:embed="rId10" cstate="print"/>
          <a:srcRect/>
          <a:stretch>
            <a:fillRect/>
          </a:stretch>
        </p:blipFill>
        <p:spPr bwMode="auto">
          <a:xfrm>
            <a:off x="3362704" y="3298545"/>
            <a:ext cx="2193925" cy="16462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Left"/>
            <a:lightRig rig="threePt" dir="t"/>
          </a:scene3d>
          <a:sp3d contourW="6350" prstMaterial="matte">
            <a:bevelT w="101600" h="101600"/>
            <a:contourClr>
              <a:srgbClr val="969696"/>
            </a:contourClr>
          </a:sp3d>
        </p:spPr>
      </p:pic>
      <p:pic>
        <p:nvPicPr>
          <p:cNvPr id="21" name="Picture 20" descr="beetle-02_db1_startLev_1_srcDef_LA_Lam1000.eps"/>
          <p:cNvPicPr preferRelativeResize="0">
            <a:picLocks/>
          </p:cNvPicPr>
          <p:nvPr/>
        </p:nvPicPr>
        <p:blipFill>
          <a:blip r:embed="rId11" cstate="print"/>
          <a:srcRect/>
          <a:stretch>
            <a:fillRect/>
          </a:stretch>
        </p:blipFill>
        <p:spPr bwMode="auto">
          <a:xfrm>
            <a:off x="6588873" y="3298545"/>
            <a:ext cx="2195512" cy="16462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Left"/>
            <a:lightRig rig="threePt" dir="t"/>
          </a:scene3d>
          <a:sp3d contourW="6350" prstMaterial="matte">
            <a:bevelT w="101600" h="101600"/>
            <a:contourClr>
              <a:srgbClr val="969696"/>
            </a:contourClr>
          </a:sp3d>
        </p:spPr>
      </p:pic>
      <p:graphicFrame>
        <p:nvGraphicFramePr>
          <p:cNvPr id="22" name="Diagram 21"/>
          <p:cNvGraphicFramePr/>
          <p:nvPr/>
        </p:nvGraphicFramePr>
        <p:xfrm>
          <a:off x="524436" y="2796987"/>
          <a:ext cx="8619564" cy="4437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6" name="Rounded Rectangle 25"/>
          <p:cNvSpPr/>
          <p:nvPr/>
        </p:nvSpPr>
        <p:spPr>
          <a:xfrm>
            <a:off x="134478" y="1779488"/>
            <a:ext cx="416859" cy="255495"/>
          </a:xfrm>
          <a:prstGeom prst="roundRect">
            <a:avLst/>
          </a:prstGeom>
          <a:solidFill>
            <a:schemeClr val="bg1"/>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solidFill>
                  <a:schemeClr val="accent2"/>
                </a:solidFill>
              </a:rPr>
              <a:t>T</a:t>
            </a:r>
          </a:p>
        </p:txBody>
      </p:sp>
      <p:sp>
        <p:nvSpPr>
          <p:cNvPr id="27" name="Rounded Rectangle 26"/>
          <p:cNvSpPr/>
          <p:nvPr/>
        </p:nvSpPr>
        <p:spPr>
          <a:xfrm>
            <a:off x="8556818" y="1779488"/>
            <a:ext cx="416859" cy="255495"/>
          </a:xfrm>
          <a:prstGeom prst="roundRect">
            <a:avLst/>
          </a:prstGeom>
          <a:solidFill>
            <a:schemeClr val="bg1"/>
          </a:solidFill>
          <a:ln>
            <a:no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solidFill>
                  <a:schemeClr val="accent2"/>
                </a:solidFill>
              </a:rPr>
              <a:t>S</a:t>
            </a:r>
          </a:p>
        </p:txBody>
      </p:sp>
      <p:graphicFrame>
        <p:nvGraphicFramePr>
          <p:cNvPr id="15" name="Diagram 14"/>
          <p:cNvGraphicFramePr/>
          <p:nvPr>
            <p:extLst>
              <p:ext uri="{D42A27DB-BD31-4B8C-83A1-F6EECF244321}">
                <p14:modId xmlns:p14="http://schemas.microsoft.com/office/powerpoint/2010/main" val="1706836823"/>
              </p:ext>
            </p:extLst>
          </p:nvPr>
        </p:nvGraphicFramePr>
        <p:xfrm>
          <a:off x="6040192" y="8791"/>
          <a:ext cx="3103434" cy="21675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custDataLst>
      <p:tags r:id="rId1"/>
    </p:custDataLst>
    <p:extLst>
      <p:ext uri="{BB962C8B-B14F-4D97-AF65-F5344CB8AC3E}">
        <p14:creationId xmlns:p14="http://schemas.microsoft.com/office/powerpoint/2010/main" val="36388142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childTnLst>
                          </p:cTn>
                        </p:par>
                        <p:par>
                          <p:cTn id="12" fill="hold">
                            <p:stCondLst>
                              <p:cond delay="2000"/>
                            </p:stCondLst>
                            <p:childTnLst>
                              <p:par>
                                <p:cTn id="13" presetID="1"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0"/>
                                        <p:tgtEl>
                                          <p:spTgt spid="21"/>
                                        </p:tgtEl>
                                      </p:cBhvr>
                                    </p:animEffec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0" descr="beetle2To14White.gif"/>
          <p:cNvPicPr>
            <a:picLocks noChangeAspect="1"/>
          </p:cNvPicPr>
          <p:nvPr/>
        </p:nvPicPr>
        <p:blipFill>
          <a:blip r:embed="rId3" cstate="print"/>
          <a:srcRect/>
          <a:stretch>
            <a:fillRect/>
          </a:stretch>
        </p:blipFill>
        <p:spPr bwMode="auto">
          <a:xfrm>
            <a:off x="1905000" y="2476500"/>
            <a:ext cx="5172075" cy="4111625"/>
          </a:xfrm>
          <a:prstGeom prst="rect">
            <a:avLst/>
          </a:prstGeom>
          <a:noFill/>
          <a:ln w="9525">
            <a:noFill/>
            <a:miter lim="800000"/>
            <a:headEnd/>
            <a:tailEnd/>
          </a:ln>
        </p:spPr>
      </p:pic>
      <p:grpSp>
        <p:nvGrpSpPr>
          <p:cNvPr id="33795" name="Group 31"/>
          <p:cNvGrpSpPr>
            <a:grpSpLocks/>
          </p:cNvGrpSpPr>
          <p:nvPr/>
        </p:nvGrpSpPr>
        <p:grpSpPr bwMode="auto">
          <a:xfrm>
            <a:off x="6361113" y="1058863"/>
            <a:ext cx="2925762" cy="2286000"/>
            <a:chOff x="3106270" y="2404158"/>
            <a:chExt cx="2926080" cy="2286000"/>
          </a:xfrm>
        </p:grpSpPr>
        <p:pic>
          <p:nvPicPr>
            <p:cNvPr id="31" name="Picture 30" descr="2304.jpg"/>
            <p:cNvPicPr preferRelativeResize="0">
              <a:picLocks/>
            </p:cNvPicPr>
            <p:nvPr/>
          </p:nvPicPr>
          <p:blipFill>
            <a:blip r:embed="rId4" cstate="print"/>
            <a:stretch>
              <a:fillRect/>
            </a:stretch>
          </p:blipFill>
          <p:spPr>
            <a:xfrm>
              <a:off x="3106270" y="2404158"/>
              <a:ext cx="2926080" cy="2286000"/>
            </a:xfrm>
            <a:prstGeom prst="roundRect">
              <a:avLst>
                <a:gd name="adj" fmla="val 16667"/>
              </a:avLst>
            </a:prstGeom>
            <a:ln>
              <a:noFill/>
            </a:ln>
            <a:effectLst>
              <a:outerShdw blurRad="76200" dist="38100" dir="7800000" algn="tl" rotWithShape="0">
                <a:srgbClr val="000000">
                  <a:alpha val="40000"/>
                </a:srgbClr>
              </a:outerShdw>
            </a:effectLst>
            <a:scene3d>
              <a:camera prst="perspectiveContrastingLeftFacing"/>
              <a:lightRig rig="threePt" dir="t"/>
            </a:scene3d>
            <a:sp3d>
              <a:bevelT w="165100" prst="coolSlant"/>
              <a:contourClr>
                <a:srgbClr val="969696"/>
              </a:contourClr>
            </a:sp3d>
          </p:spPr>
        </p:pic>
        <p:sp>
          <p:nvSpPr>
            <p:cNvPr id="27" name="Rounded Rectangle 26"/>
            <p:cNvSpPr/>
            <p:nvPr/>
          </p:nvSpPr>
          <p:spPr>
            <a:xfrm>
              <a:off x="5249569" y="3134840"/>
              <a:ext cx="416859" cy="255495"/>
            </a:xfrm>
            <a:prstGeom prst="roundRect">
              <a:avLst/>
            </a:prstGeom>
            <a:solidFill>
              <a:schemeClr val="bg1"/>
            </a:solidFill>
            <a:ln>
              <a:no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solidFill>
                    <a:schemeClr val="accent2"/>
                  </a:solidFill>
                </a:rPr>
                <a:t>S</a:t>
              </a:r>
            </a:p>
          </p:txBody>
        </p:sp>
      </p:grpSp>
      <p:grpSp>
        <p:nvGrpSpPr>
          <p:cNvPr id="33796" name="Group 29"/>
          <p:cNvGrpSpPr>
            <a:grpSpLocks/>
          </p:cNvGrpSpPr>
          <p:nvPr/>
        </p:nvGrpSpPr>
        <p:grpSpPr bwMode="auto">
          <a:xfrm>
            <a:off x="-147638" y="1062038"/>
            <a:ext cx="2925763" cy="2286000"/>
            <a:chOff x="1385047" y="3402107"/>
            <a:chExt cx="2926080" cy="2286000"/>
          </a:xfrm>
        </p:grpSpPr>
        <p:pic>
          <p:nvPicPr>
            <p:cNvPr id="29" name="Picture 28" descr="1.jpg"/>
            <p:cNvPicPr preferRelativeResize="0">
              <a:picLocks/>
            </p:cNvPicPr>
            <p:nvPr/>
          </p:nvPicPr>
          <p:blipFill>
            <a:blip r:embed="rId5" cstate="print"/>
            <a:stretch>
              <a:fillRect/>
            </a:stretch>
          </p:blipFill>
          <p:spPr>
            <a:xfrm>
              <a:off x="1385047" y="3402107"/>
              <a:ext cx="2926080" cy="2286000"/>
            </a:xfrm>
            <a:prstGeom prst="roundRect">
              <a:avLst>
                <a:gd name="adj" fmla="val 16667"/>
              </a:avLst>
            </a:prstGeom>
            <a:ln>
              <a:noFill/>
            </a:ln>
            <a:effectLst>
              <a:outerShdw blurRad="50800" dist="38100" dir="10800000" algn="r" rotWithShape="0">
                <a:srgbClr val="FF9900">
                  <a:alpha val="40000"/>
                </a:srgbClr>
              </a:outerShdw>
            </a:effectLst>
            <a:scene3d>
              <a:camera prst="perspectiveFront">
                <a:rot lat="624000" lon="18966000" rev="216000"/>
              </a:camera>
              <a:lightRig rig="contrasting" dir="t">
                <a:rot lat="0" lon="0" rev="4200000"/>
              </a:lightRig>
            </a:scene3d>
            <a:sp3d prstMaterial="plastic">
              <a:bevelT w="381000" h="114300" prst="relaxedInset"/>
              <a:contourClr>
                <a:srgbClr val="969696"/>
              </a:contourClr>
            </a:sp3d>
          </p:spPr>
        </p:pic>
        <p:sp>
          <p:nvSpPr>
            <p:cNvPr id="26" name="Rounded Rectangle 25"/>
            <p:cNvSpPr/>
            <p:nvPr/>
          </p:nvSpPr>
          <p:spPr>
            <a:xfrm>
              <a:off x="1828808" y="4173064"/>
              <a:ext cx="416859" cy="255495"/>
            </a:xfrm>
            <a:prstGeom prst="roundRect">
              <a:avLst/>
            </a:prstGeom>
            <a:solidFill>
              <a:schemeClr val="bg1"/>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solidFill>
                    <a:schemeClr val="accent2"/>
                  </a:solidFill>
                </a:rPr>
                <a:t>T</a:t>
              </a:r>
            </a:p>
          </p:txBody>
        </p:sp>
      </p:grpSp>
      <p:sp>
        <p:nvSpPr>
          <p:cNvPr id="33797" name="Rectangle 1"/>
          <p:cNvSpPr>
            <a:spLocks noGrp="1"/>
          </p:cNvSpPr>
          <p:nvPr>
            <p:ph type="title"/>
          </p:nvPr>
        </p:nvSpPr>
        <p:spPr>
          <a:xfrm>
            <a:off x="612775" y="188913"/>
            <a:ext cx="8153400" cy="801687"/>
          </a:xfrm>
        </p:spPr>
        <p:txBody>
          <a:bodyPr/>
          <a:lstStyle/>
          <a:p>
            <a:pPr eaLnBrk="1" hangingPunct="1"/>
            <a:r>
              <a:rPr lang="en-US" smtClean="0"/>
              <a:t>Sliding with Symlets</a:t>
            </a:r>
          </a:p>
        </p:txBody>
      </p:sp>
      <p:graphicFrame>
        <p:nvGraphicFramePr>
          <p:cNvPr id="11" name="Diagram 10"/>
          <p:cNvGraphicFramePr/>
          <p:nvPr>
            <p:extLst>
              <p:ext uri="{D42A27DB-BD31-4B8C-83A1-F6EECF244321}">
                <p14:modId xmlns:p14="http://schemas.microsoft.com/office/powerpoint/2010/main" val="1706836823"/>
              </p:ext>
            </p:extLst>
          </p:nvPr>
        </p:nvGraphicFramePr>
        <p:xfrm>
          <a:off x="6040192" y="8791"/>
          <a:ext cx="3103434" cy="2167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023328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
          <p:cNvSpPr>
            <a:spLocks noGrp="1"/>
          </p:cNvSpPr>
          <p:nvPr>
            <p:ph type="title"/>
          </p:nvPr>
        </p:nvSpPr>
        <p:spPr/>
        <p:txBody>
          <a:bodyPr/>
          <a:lstStyle/>
          <a:p>
            <a:pPr eaLnBrk="1" hangingPunct="1"/>
            <a:r>
              <a:rPr lang="en-US" dirty="0" err="1" smtClean="0"/>
              <a:t>Karcher</a:t>
            </a:r>
            <a:r>
              <a:rPr lang="en-US" dirty="0"/>
              <a:t> </a:t>
            </a:r>
            <a:r>
              <a:rPr lang="en-US" dirty="0" smtClean="0"/>
              <a:t>Means for Shape Classification</a:t>
            </a:r>
          </a:p>
        </p:txBody>
      </p:sp>
      <p:pic>
        <p:nvPicPr>
          <p:cNvPr id="25" name="Picture 40"/>
          <p:cNvPicPr>
            <a:picLocks noChangeAspect="1" noChangeArrowheads="1"/>
          </p:cNvPicPr>
          <p:nvPr/>
        </p:nvPicPr>
        <p:blipFill>
          <a:blip r:embed="rId4" cstate="print"/>
          <a:srcRect l="23354" t="21516" r="20238" b="25032"/>
          <a:stretch>
            <a:fillRect/>
          </a:stretch>
        </p:blipFill>
        <p:spPr bwMode="auto">
          <a:xfrm>
            <a:off x="2635250" y="3295837"/>
            <a:ext cx="3608388" cy="2925763"/>
          </a:xfrm>
          <a:prstGeom prst="rect">
            <a:avLst/>
          </a:prstGeom>
          <a:noFill/>
          <a:ln w="9525">
            <a:noFill/>
            <a:miter lim="800000"/>
            <a:headEnd/>
            <a:tailEnd/>
          </a:ln>
        </p:spPr>
      </p:pic>
      <p:pic>
        <p:nvPicPr>
          <p:cNvPr id="34" name="Picture 36" descr="device9-06_db1_startLev_2_or.eps"/>
          <p:cNvPicPr>
            <a:picLocks noChangeAspect="1"/>
          </p:cNvPicPr>
          <p:nvPr/>
        </p:nvPicPr>
        <p:blipFill>
          <a:blip r:embed="rId5" cstate="print"/>
          <a:srcRect/>
          <a:stretch>
            <a:fillRect/>
          </a:stretch>
        </p:blipFill>
        <p:spPr bwMode="auto">
          <a:xfrm>
            <a:off x="2509838" y="1303525"/>
            <a:ext cx="2124075" cy="1517650"/>
          </a:xfrm>
          <a:prstGeom prst="rect">
            <a:avLst/>
          </a:prstGeom>
          <a:noFill/>
          <a:ln w="9525">
            <a:noFill/>
            <a:miter lim="800000"/>
            <a:headEnd/>
            <a:tailEnd/>
          </a:ln>
        </p:spPr>
      </p:pic>
      <p:pic>
        <p:nvPicPr>
          <p:cNvPr id="17" name="Picture 7" descr="device9-06_db1_startLev_2_11984Pts.eps"/>
          <p:cNvPicPr preferRelativeResize="0">
            <a:picLocks/>
          </p:cNvPicPr>
          <p:nvPr/>
        </p:nvPicPr>
        <p:blipFill>
          <a:blip r:embed="rId6" cstate="print"/>
          <a:srcRect/>
          <a:stretch>
            <a:fillRect/>
          </a:stretch>
        </p:blipFill>
        <p:spPr bwMode="auto">
          <a:xfrm>
            <a:off x="261284" y="1158687"/>
            <a:ext cx="2193925"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0" name="Picture 39" descr="device5-20_sym10_startLev_1_or.jpg"/>
          <p:cNvPicPr>
            <a:picLocks noChangeAspect="1"/>
          </p:cNvPicPr>
          <p:nvPr/>
        </p:nvPicPr>
        <p:blipFill>
          <a:blip r:embed="rId7" cstate="print"/>
          <a:srcRect/>
          <a:stretch>
            <a:fillRect/>
          </a:stretch>
        </p:blipFill>
        <p:spPr bwMode="auto">
          <a:xfrm>
            <a:off x="6116284" y="5687563"/>
            <a:ext cx="810770" cy="6294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Slide Number Placeholder 3"/>
          <p:cNvSpPr>
            <a:spLocks noGrp="1"/>
          </p:cNvSpPr>
          <p:nvPr>
            <p:ph type="sldNum" sz="quarter" idx="11"/>
          </p:nvPr>
        </p:nvSpPr>
        <p:spPr>
          <a:xfrm>
            <a:off x="0" y="6477000"/>
            <a:ext cx="457200" cy="381000"/>
          </a:xfrm>
          <a:noFill/>
        </p:spPr>
        <p:txBody>
          <a:bodyPr/>
          <a:lstStyle/>
          <a:p>
            <a:fld id="{4327CB21-82E6-40F9-AA91-949E2B7A7D24}" type="slidenum">
              <a:rPr lang="en-US" smtClean="0">
                <a:latin typeface="Arial" charset="0"/>
                <a:cs typeface="Arial" charset="0"/>
              </a:rPr>
              <a:pPr/>
              <a:t>15</a:t>
            </a:fld>
            <a:endParaRPr lang="en-US" dirty="0" smtClean="0">
              <a:latin typeface="Arial" charset="0"/>
              <a:cs typeface="Arial" charset="0"/>
            </a:endParaRPr>
          </a:p>
        </p:txBody>
      </p:sp>
      <mc:AlternateContent xmlns:mc="http://schemas.openxmlformats.org/markup-compatibility/2006" xmlns:a14="http://schemas.microsoft.com/office/drawing/2010/main">
        <mc:Choice Requires="a14">
          <p:sp>
            <p:nvSpPr>
              <p:cNvPr id="4" name="TextBox 3"/>
              <p:cNvSpPr txBox="1"/>
              <p:nvPr/>
            </p:nvSpPr>
            <p:spPr>
              <a:xfrm>
                <a:off x="4381853" y="1514484"/>
                <a:ext cx="4798429" cy="9151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a:rPr>
                            <m:t>𝑝</m:t>
                          </m:r>
                          <m:r>
                            <a:rPr lang="en-US" b="0" i="1" smtClean="0">
                              <a:latin typeface="Cambria Math"/>
                            </a:rPr>
                            <m:t>(</m:t>
                          </m:r>
                          <m:r>
                            <a:rPr lang="en-US" b="0" i="1" smtClean="0">
                              <a:latin typeface="Cambria Math"/>
                            </a:rPr>
                            <m:t>𝑥</m:t>
                          </m:r>
                          <m:r>
                            <a:rPr lang="en-US" b="0" i="1" smtClean="0">
                              <a:latin typeface="Cambria Math"/>
                            </a:rPr>
                            <m:t>)</m:t>
                          </m:r>
                        </m:e>
                      </m:rad>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𝑘</m:t>
                          </m:r>
                        </m:sub>
                        <m:sup/>
                        <m:e>
                          <m:sSub>
                            <m:sSubPr>
                              <m:ctrlPr>
                                <a:rPr lang="en-US" b="0" i="1" smtClean="0">
                                  <a:latin typeface="Cambria Math" panose="02040503050406030204" pitchFamily="18" charset="0"/>
                                </a:rPr>
                              </m:ctrlPr>
                            </m:sSubPr>
                            <m:e>
                              <m:r>
                                <a:rPr lang="en-US" b="0" i="1" smtClean="0">
                                  <a:latin typeface="Cambria Math"/>
                                </a:rPr>
                                <m:t>𝛼</m:t>
                              </m:r>
                            </m:e>
                            <m:sub>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r>
                                <a:rPr lang="en-US" b="0" i="1" smtClean="0">
                                  <a:latin typeface="Cambria Math"/>
                                </a:rPr>
                                <m:t>,</m:t>
                              </m:r>
                              <m:r>
                                <a:rPr lang="en-US" b="0" i="1" smtClean="0">
                                  <a:latin typeface="Cambria Math"/>
                                </a:rPr>
                                <m:t>𝑘</m:t>
                              </m:r>
                            </m:sub>
                          </m:sSub>
                          <m:sSub>
                            <m:sSubPr>
                              <m:ctrlPr>
                                <a:rPr lang="en-US" b="0" i="1" smtClean="0">
                                  <a:latin typeface="Cambria Math" panose="02040503050406030204" pitchFamily="18" charset="0"/>
                                </a:rPr>
                              </m:ctrlPr>
                            </m:sSubPr>
                            <m:e>
                              <m:r>
                                <a:rPr lang="en-US" b="0" i="1" smtClean="0">
                                  <a:latin typeface="Cambria Math"/>
                                </a:rPr>
                                <m:t>𝜙</m:t>
                              </m:r>
                            </m:e>
                            <m:sub>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r>
                                <a:rPr lang="en-US" b="0" i="1" smtClean="0">
                                  <a:latin typeface="Cambria Math"/>
                                </a:rPr>
                                <m:t>,</m:t>
                              </m:r>
                              <m:r>
                                <a:rPr lang="en-US" b="0" i="1" smtClean="0">
                                  <a:latin typeface="Cambria Math"/>
                                </a:rPr>
                                <m:t>𝑘</m:t>
                              </m:r>
                            </m:sub>
                          </m:sSub>
                          <m:r>
                            <a:rPr lang="en-US" b="0" i="1" smtClean="0">
                              <a:latin typeface="Cambria Math"/>
                            </a:rPr>
                            <m:t>(</m:t>
                          </m:r>
                          <m:r>
                            <a:rPr lang="en-US" b="0" i="1" smtClean="0">
                              <a:latin typeface="Cambria Math"/>
                            </a:rPr>
                            <m:t>𝑥</m:t>
                          </m:r>
                          <m:r>
                            <a:rPr lang="en-US" b="0" i="1" smtClean="0">
                              <a:latin typeface="Cambria Math"/>
                            </a:rPr>
                            <m:t>)</m:t>
                          </m:r>
                        </m:e>
                      </m:nary>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sub>
                        <m:sup>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1</m:t>
                              </m:r>
                            </m:sub>
                          </m:sSub>
                        </m:sup>
                        <m:e>
                          <m:nary>
                            <m:naryPr>
                              <m:chr m:val="∑"/>
                              <m:supHide m:val="on"/>
                              <m:ctrlPr>
                                <a:rPr lang="en-US" b="0" i="1" smtClean="0">
                                  <a:latin typeface="Cambria Math" panose="02040503050406030204" pitchFamily="18" charset="0"/>
                                </a:rPr>
                              </m:ctrlPr>
                            </m:naryPr>
                            <m:sub>
                              <m:r>
                                <m:rPr>
                                  <m:brk m:alnAt="7"/>
                                </m:rPr>
                                <a:rPr lang="en-US" b="0" i="1" smtClean="0">
                                  <a:latin typeface="Cambria Math"/>
                                </a:rPr>
                                <m:t>𝑘</m:t>
                              </m:r>
                            </m:sub>
                            <m:sup/>
                            <m:e>
                              <m:sSub>
                                <m:sSubPr>
                                  <m:ctrlPr>
                                    <a:rPr lang="en-US" i="1">
                                      <a:latin typeface="Cambria Math" panose="02040503050406030204" pitchFamily="18" charset="0"/>
                                    </a:rPr>
                                  </m:ctrlPr>
                                </m:sSubPr>
                                <m:e>
                                  <m:r>
                                    <a:rPr lang="en-US" i="1">
                                      <a:latin typeface="Cambria Math"/>
                                    </a:rPr>
                                    <m:t>𝛽</m:t>
                                  </m:r>
                                </m:e>
                                <m:sub>
                                  <m:r>
                                    <a:rPr lang="en-US" i="1">
                                      <a:latin typeface="Cambria Math"/>
                                    </a:rPr>
                                    <m:t>𝑗</m:t>
                                  </m:r>
                                  <m:r>
                                    <a:rPr lang="en-US" i="1">
                                      <a:latin typeface="Cambria Math"/>
                                    </a:rPr>
                                    <m:t>,</m:t>
                                  </m:r>
                                  <m:r>
                                    <a:rPr lang="en-US" i="1">
                                      <a:latin typeface="Cambria Math"/>
                                    </a:rPr>
                                    <m:t>𝑘</m:t>
                                  </m:r>
                                </m:sub>
                              </m:sSub>
                              <m:sSub>
                                <m:sSubPr>
                                  <m:ctrlPr>
                                    <a:rPr lang="en-US" i="1">
                                      <a:latin typeface="Cambria Math" panose="02040503050406030204" pitchFamily="18" charset="0"/>
                                    </a:rPr>
                                  </m:ctrlPr>
                                </m:sSubPr>
                                <m:e>
                                  <m:r>
                                    <a:rPr lang="en-US" i="1">
                                      <a:latin typeface="Cambria Math"/>
                                    </a:rPr>
                                    <m:t>𝜓</m:t>
                                  </m:r>
                                </m:e>
                                <m:sub>
                                  <m:r>
                                    <a:rPr lang="en-US" i="1">
                                      <a:latin typeface="Cambria Math"/>
                                    </a:rPr>
                                    <m:t>𝑗</m:t>
                                  </m:r>
                                  <m:r>
                                    <a:rPr lang="en-US" i="1">
                                      <a:latin typeface="Cambria Math"/>
                                    </a:rPr>
                                    <m:t>,</m:t>
                                  </m:r>
                                  <m:r>
                                    <a:rPr lang="en-US" i="1">
                                      <a:latin typeface="Cambria Math"/>
                                    </a:rPr>
                                    <m:t>𝑘</m:t>
                                  </m:r>
                                </m:sub>
                              </m:sSub>
                              <m:r>
                                <a:rPr lang="en-US" i="1">
                                  <a:latin typeface="Cambria Math"/>
                                </a:rPr>
                                <m:t>(</m:t>
                              </m:r>
                              <m:r>
                                <a:rPr lang="en-US" i="1">
                                  <a:latin typeface="Cambria Math"/>
                                </a:rPr>
                                <m:t>𝑥</m:t>
                              </m:r>
                              <m:r>
                                <a:rPr lang="en-US" i="1">
                                  <a:latin typeface="Cambria Math"/>
                                </a:rPr>
                                <m:t>)</m:t>
                              </m:r>
                            </m:e>
                          </m:nary>
                        </m:e>
                      </m:nary>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381853" y="1514484"/>
                <a:ext cx="4798429" cy="915187"/>
              </a:xfrm>
              <a:prstGeom prst="rect">
                <a:avLst/>
              </a:prstGeom>
              <a:blipFill rotWithShape="1">
                <a:blip r:embed="rId9"/>
                <a:stretch>
                  <a:fillRect/>
                </a:stretch>
              </a:blipFill>
            </p:spPr>
            <p:txBody>
              <a:bodyPr/>
              <a:lstStyle/>
              <a:p>
                <a:r>
                  <a:rPr lang="en-US">
                    <a:noFill/>
                  </a:rPr>
                  <a:t> </a:t>
                </a:r>
              </a:p>
            </p:txBody>
          </p:sp>
        </mc:Fallback>
      </mc:AlternateContent>
      <p:grpSp>
        <p:nvGrpSpPr>
          <p:cNvPr id="18" name="Group 17"/>
          <p:cNvGrpSpPr/>
          <p:nvPr/>
        </p:nvGrpSpPr>
        <p:grpSpPr>
          <a:xfrm>
            <a:off x="2885696" y="3950924"/>
            <a:ext cx="751515" cy="535538"/>
            <a:chOff x="2883416" y="3943816"/>
            <a:chExt cx="751515" cy="535538"/>
          </a:xfrm>
        </p:grpSpPr>
        <p:cxnSp>
          <p:nvCxnSpPr>
            <p:cNvPr id="10" name="Straight Connector 9"/>
            <p:cNvCxnSpPr/>
            <p:nvPr/>
          </p:nvCxnSpPr>
          <p:spPr>
            <a:xfrm>
              <a:off x="3161447" y="4142469"/>
              <a:ext cx="473484" cy="336885"/>
            </a:xfrm>
            <a:prstGeom prst="line">
              <a:avLst/>
            </a:prstGeom>
          </p:spPr>
          <p:style>
            <a:lnRef idx="2">
              <a:schemeClr val="accent4"/>
            </a:lnRef>
            <a:fillRef idx="0">
              <a:schemeClr val="accent4"/>
            </a:fillRef>
            <a:effectRef idx="1">
              <a:schemeClr val="accent4"/>
            </a:effectRef>
            <a:fontRef idx="minor">
              <a:schemeClr val="tx1"/>
            </a:fontRef>
          </p:style>
        </p:cxnSp>
        <p:pic>
          <p:nvPicPr>
            <p:cNvPr id="32" name="Picture 36" descr="device9-06_db1_startLev_2_or.eps"/>
            <p:cNvPicPr>
              <a:picLocks noChangeAspect="1"/>
            </p:cNvPicPr>
            <p:nvPr/>
          </p:nvPicPr>
          <p:blipFill>
            <a:blip r:embed="rId5" cstate="print"/>
            <a:srcRect/>
            <a:stretch>
              <a:fillRect/>
            </a:stretch>
          </p:blipFill>
          <p:spPr bwMode="auto">
            <a:xfrm>
              <a:off x="2883416" y="3943816"/>
              <a:ext cx="556063" cy="397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049" name="Group 2048"/>
          <p:cNvGrpSpPr/>
          <p:nvPr/>
        </p:nvGrpSpPr>
        <p:grpSpPr>
          <a:xfrm>
            <a:off x="2875441" y="4486462"/>
            <a:ext cx="761770" cy="478017"/>
            <a:chOff x="2873161" y="4479354"/>
            <a:chExt cx="761770" cy="478017"/>
          </a:xfrm>
        </p:grpSpPr>
        <p:cxnSp>
          <p:nvCxnSpPr>
            <p:cNvPr id="42" name="Straight Connector 41"/>
            <p:cNvCxnSpPr/>
            <p:nvPr/>
          </p:nvCxnSpPr>
          <p:spPr>
            <a:xfrm flipV="1">
              <a:off x="3161447" y="4479354"/>
              <a:ext cx="473484" cy="279364"/>
            </a:xfrm>
            <a:prstGeom prst="line">
              <a:avLst/>
            </a:prstGeom>
          </p:spPr>
          <p:style>
            <a:lnRef idx="2">
              <a:schemeClr val="accent4"/>
            </a:lnRef>
            <a:fillRef idx="0">
              <a:schemeClr val="accent4"/>
            </a:fillRef>
            <a:effectRef idx="1">
              <a:schemeClr val="accent4"/>
            </a:effectRef>
            <a:fontRef idx="minor">
              <a:schemeClr val="tx1"/>
            </a:fontRef>
          </p:style>
        </p:cxnSp>
        <p:pic>
          <p:nvPicPr>
            <p:cNvPr id="36" name="Picture 36" descr="device9-06_db1_startLev_2_or.eps"/>
            <p:cNvPicPr>
              <a:picLocks noChangeAspect="1"/>
            </p:cNvPicPr>
            <p:nvPr/>
          </p:nvPicPr>
          <p:blipFill>
            <a:blip r:embed="rId5" cstate="print"/>
            <a:srcRect/>
            <a:stretch>
              <a:fillRect/>
            </a:stretch>
          </p:blipFill>
          <p:spPr bwMode="auto">
            <a:xfrm>
              <a:off x="2873161" y="4560064"/>
              <a:ext cx="556063" cy="397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048" name="Group 2047"/>
          <p:cNvGrpSpPr/>
          <p:nvPr/>
        </p:nvGrpSpPr>
        <p:grpSpPr>
          <a:xfrm>
            <a:off x="3599114" y="4474048"/>
            <a:ext cx="556063" cy="689085"/>
            <a:chOff x="3596834" y="4466940"/>
            <a:chExt cx="556063" cy="689085"/>
          </a:xfrm>
        </p:grpSpPr>
        <p:cxnSp>
          <p:nvCxnSpPr>
            <p:cNvPr id="43" name="Straight Connector 42"/>
            <p:cNvCxnSpPr/>
            <p:nvPr/>
          </p:nvCxnSpPr>
          <p:spPr>
            <a:xfrm>
              <a:off x="3617649" y="4466940"/>
              <a:ext cx="275692" cy="490431"/>
            </a:xfrm>
            <a:prstGeom prst="line">
              <a:avLst/>
            </a:prstGeom>
          </p:spPr>
          <p:style>
            <a:lnRef idx="2">
              <a:schemeClr val="accent4"/>
            </a:lnRef>
            <a:fillRef idx="0">
              <a:schemeClr val="accent4"/>
            </a:fillRef>
            <a:effectRef idx="1">
              <a:schemeClr val="accent4"/>
            </a:effectRef>
            <a:fontRef idx="minor">
              <a:schemeClr val="tx1"/>
            </a:fontRef>
          </p:style>
        </p:cxnSp>
        <p:pic>
          <p:nvPicPr>
            <p:cNvPr id="37" name="Picture 36" descr="device9-06_db1_startLev_2_or.eps"/>
            <p:cNvPicPr>
              <a:picLocks noChangeAspect="1"/>
            </p:cNvPicPr>
            <p:nvPr/>
          </p:nvPicPr>
          <p:blipFill>
            <a:blip r:embed="rId5" cstate="print"/>
            <a:srcRect/>
            <a:stretch>
              <a:fillRect/>
            </a:stretch>
          </p:blipFill>
          <p:spPr bwMode="auto">
            <a:xfrm>
              <a:off x="3596834" y="4758718"/>
              <a:ext cx="556063" cy="397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3" name="Group 22"/>
          <p:cNvGrpSpPr/>
          <p:nvPr/>
        </p:nvGrpSpPr>
        <p:grpSpPr>
          <a:xfrm>
            <a:off x="3619929" y="4245184"/>
            <a:ext cx="890867" cy="397307"/>
            <a:chOff x="3617649" y="4238076"/>
            <a:chExt cx="890867" cy="397307"/>
          </a:xfrm>
        </p:grpSpPr>
        <p:cxnSp>
          <p:nvCxnSpPr>
            <p:cNvPr id="44" name="Straight Connector 43"/>
            <p:cNvCxnSpPr/>
            <p:nvPr/>
          </p:nvCxnSpPr>
          <p:spPr>
            <a:xfrm flipV="1">
              <a:off x="3617649" y="4436729"/>
              <a:ext cx="612835" cy="30211"/>
            </a:xfrm>
            <a:prstGeom prst="line">
              <a:avLst/>
            </a:prstGeom>
          </p:spPr>
          <p:style>
            <a:lnRef idx="2">
              <a:schemeClr val="accent4"/>
            </a:lnRef>
            <a:fillRef idx="0">
              <a:schemeClr val="accent4"/>
            </a:fillRef>
            <a:effectRef idx="1">
              <a:schemeClr val="accent4"/>
            </a:effectRef>
            <a:fontRef idx="minor">
              <a:schemeClr val="tx1"/>
            </a:fontRef>
          </p:style>
        </p:cxnSp>
        <p:pic>
          <p:nvPicPr>
            <p:cNvPr id="39" name="Picture 36" descr="device9-06_db1_startLev_2_or.eps"/>
            <p:cNvPicPr>
              <a:picLocks noChangeAspect="1"/>
            </p:cNvPicPr>
            <p:nvPr/>
          </p:nvPicPr>
          <p:blipFill>
            <a:blip r:embed="rId5" cstate="print"/>
            <a:srcRect/>
            <a:stretch>
              <a:fillRect/>
            </a:stretch>
          </p:blipFill>
          <p:spPr bwMode="auto">
            <a:xfrm>
              <a:off x="3952453" y="4238076"/>
              <a:ext cx="556063" cy="397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9" name="Group 18"/>
          <p:cNvGrpSpPr/>
          <p:nvPr/>
        </p:nvGrpSpPr>
        <p:grpSpPr>
          <a:xfrm>
            <a:off x="3537350" y="3798090"/>
            <a:ext cx="556063" cy="684219"/>
            <a:chOff x="3535070" y="3790982"/>
            <a:chExt cx="556063" cy="684219"/>
          </a:xfrm>
        </p:grpSpPr>
        <p:cxnSp>
          <p:nvCxnSpPr>
            <p:cNvPr id="45" name="Straight Connector 44"/>
            <p:cNvCxnSpPr/>
            <p:nvPr/>
          </p:nvCxnSpPr>
          <p:spPr>
            <a:xfrm flipV="1">
              <a:off x="3629303" y="3989635"/>
              <a:ext cx="183799" cy="485566"/>
            </a:xfrm>
            <a:prstGeom prst="line">
              <a:avLst/>
            </a:prstGeom>
          </p:spPr>
          <p:style>
            <a:lnRef idx="2">
              <a:schemeClr val="accent4"/>
            </a:lnRef>
            <a:fillRef idx="0">
              <a:schemeClr val="accent4"/>
            </a:fillRef>
            <a:effectRef idx="1">
              <a:schemeClr val="accent4"/>
            </a:effectRef>
            <a:fontRef idx="minor">
              <a:schemeClr val="tx1"/>
            </a:fontRef>
          </p:style>
        </p:cxnSp>
        <p:pic>
          <p:nvPicPr>
            <p:cNvPr id="41" name="Picture 36" descr="device9-06_db1_startLev_2_or.eps"/>
            <p:cNvPicPr>
              <a:picLocks noChangeAspect="1"/>
            </p:cNvPicPr>
            <p:nvPr/>
          </p:nvPicPr>
          <p:blipFill>
            <a:blip r:embed="rId5" cstate="print"/>
            <a:srcRect/>
            <a:stretch>
              <a:fillRect/>
            </a:stretch>
          </p:blipFill>
          <p:spPr bwMode="auto">
            <a:xfrm>
              <a:off x="3535070" y="3790982"/>
              <a:ext cx="556063" cy="397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35" name="Right Arrow 34"/>
          <p:cNvSpPr/>
          <p:nvPr/>
        </p:nvSpPr>
        <p:spPr>
          <a:xfrm rot="5326727">
            <a:off x="2838153" y="3401902"/>
            <a:ext cx="1505711" cy="271027"/>
          </a:xfrm>
          <a:prstGeom prst="rightArrow">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sp>
        <p:nvSpPr>
          <p:cNvPr id="33" name="7-Point Star 32"/>
          <p:cNvSpPr/>
          <p:nvPr/>
        </p:nvSpPr>
        <p:spPr>
          <a:xfrm rot="3519750">
            <a:off x="3505277" y="4351975"/>
            <a:ext cx="259308" cy="259308"/>
          </a:xfrm>
          <a:prstGeom prst="star7">
            <a:avLst/>
          </a:prstGeom>
          <a:solidFill>
            <a:srgbClr val="FFFF00"/>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grpSp>
        <p:nvGrpSpPr>
          <p:cNvPr id="2052" name="Group 2051"/>
          <p:cNvGrpSpPr/>
          <p:nvPr/>
        </p:nvGrpSpPr>
        <p:grpSpPr>
          <a:xfrm>
            <a:off x="5526067" y="3695893"/>
            <a:ext cx="556063" cy="738363"/>
            <a:chOff x="5526067" y="3633073"/>
            <a:chExt cx="556063" cy="738363"/>
          </a:xfrm>
        </p:grpSpPr>
        <p:cxnSp>
          <p:nvCxnSpPr>
            <p:cNvPr id="62" name="Straight Connector 61"/>
            <p:cNvCxnSpPr/>
            <p:nvPr/>
          </p:nvCxnSpPr>
          <p:spPr>
            <a:xfrm flipV="1">
              <a:off x="5620300" y="3885870"/>
              <a:ext cx="183799" cy="485566"/>
            </a:xfrm>
            <a:prstGeom prst="line">
              <a:avLst/>
            </a:prstGeom>
          </p:spPr>
          <p:style>
            <a:lnRef idx="2">
              <a:schemeClr val="accent4"/>
            </a:lnRef>
            <a:fillRef idx="0">
              <a:schemeClr val="accent4"/>
            </a:fillRef>
            <a:effectRef idx="1">
              <a:schemeClr val="accent4"/>
            </a:effectRef>
            <a:fontRef idx="minor">
              <a:schemeClr val="tx1"/>
            </a:fontRef>
          </p:style>
        </p:cxnSp>
        <p:pic>
          <p:nvPicPr>
            <p:cNvPr id="30" name="Picture 37" descr="butterfly-20_coif4_startLev_1_or.eps"/>
            <p:cNvPicPr>
              <a:picLocks noChangeAspect="1"/>
            </p:cNvPicPr>
            <p:nvPr/>
          </p:nvPicPr>
          <p:blipFill>
            <a:blip r:embed="rId10" cstate="print"/>
            <a:srcRect l="10767" t="23900" r="7967" b="17966"/>
            <a:stretch>
              <a:fillRect/>
            </a:stretch>
          </p:blipFill>
          <p:spPr bwMode="auto">
            <a:xfrm>
              <a:off x="5526067" y="3633073"/>
              <a:ext cx="556063" cy="413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053" name="Group 2052"/>
          <p:cNvGrpSpPr/>
          <p:nvPr/>
        </p:nvGrpSpPr>
        <p:grpSpPr>
          <a:xfrm>
            <a:off x="5608646" y="4149155"/>
            <a:ext cx="913023" cy="413307"/>
            <a:chOff x="5608646" y="4086335"/>
            <a:chExt cx="913023" cy="413307"/>
          </a:xfrm>
        </p:grpSpPr>
        <p:cxnSp>
          <p:nvCxnSpPr>
            <p:cNvPr id="59" name="Straight Connector 58"/>
            <p:cNvCxnSpPr/>
            <p:nvPr/>
          </p:nvCxnSpPr>
          <p:spPr>
            <a:xfrm flipV="1">
              <a:off x="5608646" y="4332964"/>
              <a:ext cx="612835" cy="30211"/>
            </a:xfrm>
            <a:prstGeom prst="line">
              <a:avLst/>
            </a:prstGeom>
          </p:spPr>
          <p:style>
            <a:lnRef idx="2">
              <a:schemeClr val="accent4"/>
            </a:lnRef>
            <a:fillRef idx="0">
              <a:schemeClr val="accent4"/>
            </a:fillRef>
            <a:effectRef idx="1">
              <a:schemeClr val="accent4"/>
            </a:effectRef>
            <a:fontRef idx="minor">
              <a:schemeClr val="tx1"/>
            </a:fontRef>
          </p:style>
        </p:cxnSp>
        <p:pic>
          <p:nvPicPr>
            <p:cNvPr id="64" name="Picture 37" descr="butterfly-20_coif4_startLev_1_or.eps"/>
            <p:cNvPicPr>
              <a:picLocks noChangeAspect="1"/>
            </p:cNvPicPr>
            <p:nvPr/>
          </p:nvPicPr>
          <p:blipFill>
            <a:blip r:embed="rId10" cstate="print"/>
            <a:srcRect l="10767" t="23900" r="7967" b="17966"/>
            <a:stretch>
              <a:fillRect/>
            </a:stretch>
          </p:blipFill>
          <p:spPr bwMode="auto">
            <a:xfrm>
              <a:off x="5965606" y="4086335"/>
              <a:ext cx="556063" cy="413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054" name="Group 2053"/>
          <p:cNvGrpSpPr/>
          <p:nvPr/>
        </p:nvGrpSpPr>
        <p:grpSpPr>
          <a:xfrm>
            <a:off x="5608646" y="4425995"/>
            <a:ext cx="597666" cy="760343"/>
            <a:chOff x="5608646" y="4363175"/>
            <a:chExt cx="597666" cy="760343"/>
          </a:xfrm>
        </p:grpSpPr>
        <p:cxnSp>
          <p:nvCxnSpPr>
            <p:cNvPr id="56" name="Straight Connector 55"/>
            <p:cNvCxnSpPr/>
            <p:nvPr/>
          </p:nvCxnSpPr>
          <p:spPr>
            <a:xfrm>
              <a:off x="5608646" y="4363175"/>
              <a:ext cx="275692" cy="490431"/>
            </a:xfrm>
            <a:prstGeom prst="line">
              <a:avLst/>
            </a:prstGeom>
          </p:spPr>
          <p:style>
            <a:lnRef idx="2">
              <a:schemeClr val="accent4"/>
            </a:lnRef>
            <a:fillRef idx="0">
              <a:schemeClr val="accent4"/>
            </a:fillRef>
            <a:effectRef idx="1">
              <a:schemeClr val="accent4"/>
            </a:effectRef>
            <a:fontRef idx="minor">
              <a:schemeClr val="tx1"/>
            </a:fontRef>
          </p:style>
        </p:cxnSp>
        <p:pic>
          <p:nvPicPr>
            <p:cNvPr id="65" name="Picture 37" descr="butterfly-20_coif4_startLev_1_or.eps"/>
            <p:cNvPicPr>
              <a:picLocks noChangeAspect="1"/>
            </p:cNvPicPr>
            <p:nvPr/>
          </p:nvPicPr>
          <p:blipFill>
            <a:blip r:embed="rId10" cstate="print"/>
            <a:srcRect l="10767" t="23900" r="7967" b="17966"/>
            <a:stretch>
              <a:fillRect/>
            </a:stretch>
          </p:blipFill>
          <p:spPr bwMode="auto">
            <a:xfrm>
              <a:off x="5650249" y="4710211"/>
              <a:ext cx="556063" cy="413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050" name="Group 2049"/>
          <p:cNvGrpSpPr/>
          <p:nvPr/>
        </p:nvGrpSpPr>
        <p:grpSpPr>
          <a:xfrm>
            <a:off x="4877956" y="3854550"/>
            <a:ext cx="747972" cy="583859"/>
            <a:chOff x="4877956" y="3791730"/>
            <a:chExt cx="747972" cy="583859"/>
          </a:xfrm>
        </p:grpSpPr>
        <p:cxnSp>
          <p:nvCxnSpPr>
            <p:cNvPr id="50" name="Straight Connector 49"/>
            <p:cNvCxnSpPr/>
            <p:nvPr/>
          </p:nvCxnSpPr>
          <p:spPr>
            <a:xfrm>
              <a:off x="5152444" y="4038704"/>
              <a:ext cx="473484" cy="336885"/>
            </a:xfrm>
            <a:prstGeom prst="line">
              <a:avLst/>
            </a:prstGeom>
          </p:spPr>
          <p:style>
            <a:lnRef idx="2">
              <a:schemeClr val="accent4"/>
            </a:lnRef>
            <a:fillRef idx="0">
              <a:schemeClr val="accent4"/>
            </a:fillRef>
            <a:effectRef idx="1">
              <a:schemeClr val="accent4"/>
            </a:effectRef>
            <a:fontRef idx="minor">
              <a:schemeClr val="tx1"/>
            </a:fontRef>
          </p:style>
        </p:cxnSp>
        <p:pic>
          <p:nvPicPr>
            <p:cNvPr id="67" name="Picture 37" descr="butterfly-20_coif4_startLev_1_or.eps"/>
            <p:cNvPicPr>
              <a:picLocks noChangeAspect="1"/>
            </p:cNvPicPr>
            <p:nvPr/>
          </p:nvPicPr>
          <p:blipFill>
            <a:blip r:embed="rId10" cstate="print"/>
            <a:srcRect l="10767" t="23900" r="7967" b="17966"/>
            <a:stretch>
              <a:fillRect/>
            </a:stretch>
          </p:blipFill>
          <p:spPr bwMode="auto">
            <a:xfrm>
              <a:off x="4877956" y="3791730"/>
              <a:ext cx="556063" cy="413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73" name="7-Point Star 72"/>
          <p:cNvSpPr/>
          <p:nvPr/>
        </p:nvSpPr>
        <p:spPr>
          <a:xfrm rot="3120836">
            <a:off x="4868232" y="5238670"/>
            <a:ext cx="259308" cy="259308"/>
          </a:xfrm>
          <a:prstGeom prst="star7">
            <a:avLst/>
          </a:prstGeom>
          <a:solidFill>
            <a:srgbClr val="FFFF00"/>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cxnSp>
        <p:nvCxnSpPr>
          <p:cNvPr id="53" name="Straight Connector 52"/>
          <p:cNvCxnSpPr>
            <a:endCxn id="2063" idx="5"/>
          </p:cNvCxnSpPr>
          <p:nvPr/>
        </p:nvCxnSpPr>
        <p:spPr>
          <a:xfrm flipV="1">
            <a:off x="5152444" y="4453337"/>
            <a:ext cx="480539" cy="264436"/>
          </a:xfrm>
          <a:prstGeom prst="line">
            <a:avLst/>
          </a:prstGeom>
        </p:spPr>
        <p:style>
          <a:lnRef idx="2">
            <a:schemeClr val="accent4"/>
          </a:lnRef>
          <a:fillRef idx="0">
            <a:schemeClr val="accent4"/>
          </a:fillRef>
          <a:effectRef idx="1">
            <a:schemeClr val="accent4"/>
          </a:effectRef>
          <a:fontRef idx="minor">
            <a:schemeClr val="tx1"/>
          </a:fontRef>
        </p:style>
      </p:cxnSp>
      <p:sp>
        <p:nvSpPr>
          <p:cNvPr id="38" name="7-Point Star 37"/>
          <p:cNvSpPr/>
          <p:nvPr/>
        </p:nvSpPr>
        <p:spPr>
          <a:xfrm rot="3120836">
            <a:off x="5486352" y="4300069"/>
            <a:ext cx="259308" cy="259308"/>
          </a:xfrm>
          <a:prstGeom prst="star7">
            <a:avLst/>
          </a:prstGeom>
          <a:solidFill>
            <a:srgbClr val="FFFF00"/>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sp>
        <p:nvSpPr>
          <p:cNvPr id="2063" name="Freeform 2062"/>
          <p:cNvSpPr/>
          <p:nvPr/>
        </p:nvSpPr>
        <p:spPr>
          <a:xfrm>
            <a:off x="4983829" y="4453337"/>
            <a:ext cx="649154" cy="914400"/>
          </a:xfrm>
          <a:custGeom>
            <a:avLst/>
            <a:gdLst>
              <a:gd name="connsiteX0" fmla="*/ 0 w 649154"/>
              <a:gd name="connsiteY0" fmla="*/ 914400 h 914400"/>
              <a:gd name="connsiteX1" fmla="*/ 76782 w 649154"/>
              <a:gd name="connsiteY1" fmla="*/ 684055 h 914400"/>
              <a:gd name="connsiteX2" fmla="*/ 174504 w 649154"/>
              <a:gd name="connsiteY2" fmla="*/ 509552 h 914400"/>
              <a:gd name="connsiteX3" fmla="*/ 307127 w 649154"/>
              <a:gd name="connsiteY3" fmla="*/ 300147 h 914400"/>
              <a:gd name="connsiteX4" fmla="*/ 502571 w 649154"/>
              <a:gd name="connsiteY4" fmla="*/ 111683 h 914400"/>
              <a:gd name="connsiteX5" fmla="*/ 649154 w 649154"/>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154" h="914400">
                <a:moveTo>
                  <a:pt x="0" y="914400"/>
                </a:moveTo>
                <a:cubicBezTo>
                  <a:pt x="23849" y="832965"/>
                  <a:pt x="47698" y="751530"/>
                  <a:pt x="76782" y="684055"/>
                </a:cubicBezTo>
                <a:cubicBezTo>
                  <a:pt x="105866" y="616580"/>
                  <a:pt x="136113" y="573537"/>
                  <a:pt x="174504" y="509552"/>
                </a:cubicBezTo>
                <a:cubicBezTo>
                  <a:pt x="212895" y="445567"/>
                  <a:pt x="252449" y="366458"/>
                  <a:pt x="307127" y="300147"/>
                </a:cubicBezTo>
                <a:cubicBezTo>
                  <a:pt x="361805" y="233836"/>
                  <a:pt x="445567" y="161707"/>
                  <a:pt x="502571" y="111683"/>
                </a:cubicBezTo>
                <a:cubicBezTo>
                  <a:pt x="559575" y="61659"/>
                  <a:pt x="604364" y="30829"/>
                  <a:pt x="649154" y="0"/>
                </a:cubicBezTo>
              </a:path>
            </a:pathLst>
          </a:custGeom>
          <a:ln>
            <a:prstDash val="sysDot"/>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66" name="Picture 37" descr="butterfly-20_coif4_startLev_1_or.eps"/>
          <p:cNvPicPr>
            <a:picLocks noChangeAspect="1"/>
          </p:cNvPicPr>
          <p:nvPr/>
        </p:nvPicPr>
        <p:blipFill>
          <a:blip r:embed="rId10" cstate="print"/>
          <a:srcRect l="10767" t="23900" r="7967" b="17966"/>
          <a:stretch>
            <a:fillRect/>
          </a:stretch>
        </p:blipFill>
        <p:spPr bwMode="auto">
          <a:xfrm>
            <a:off x="4877956" y="4464556"/>
            <a:ext cx="556063" cy="413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66" name="Freeform 2065"/>
          <p:cNvSpPr/>
          <p:nvPr/>
        </p:nvSpPr>
        <p:spPr>
          <a:xfrm>
            <a:off x="3648075" y="4501672"/>
            <a:ext cx="1349375" cy="848203"/>
          </a:xfrm>
          <a:custGeom>
            <a:avLst/>
            <a:gdLst>
              <a:gd name="connsiteX0" fmla="*/ 1349375 w 1349375"/>
              <a:gd name="connsiteY0" fmla="*/ 848203 h 848203"/>
              <a:gd name="connsiteX1" fmla="*/ 1282700 w 1349375"/>
              <a:gd name="connsiteY1" fmla="*/ 752953 h 848203"/>
              <a:gd name="connsiteX2" fmla="*/ 1155700 w 1349375"/>
              <a:gd name="connsiteY2" fmla="*/ 600553 h 848203"/>
              <a:gd name="connsiteX3" fmla="*/ 1006475 w 1349375"/>
              <a:gd name="connsiteY3" fmla="*/ 486253 h 848203"/>
              <a:gd name="connsiteX4" fmla="*/ 889000 w 1349375"/>
              <a:gd name="connsiteY4" fmla="*/ 403703 h 848203"/>
              <a:gd name="connsiteX5" fmla="*/ 749300 w 1349375"/>
              <a:gd name="connsiteY5" fmla="*/ 308453 h 848203"/>
              <a:gd name="connsiteX6" fmla="*/ 555625 w 1349375"/>
              <a:gd name="connsiteY6" fmla="*/ 216378 h 848203"/>
              <a:gd name="connsiteX7" fmla="*/ 346075 w 1349375"/>
              <a:gd name="connsiteY7" fmla="*/ 127478 h 848203"/>
              <a:gd name="connsiteX8" fmla="*/ 180975 w 1349375"/>
              <a:gd name="connsiteY8" fmla="*/ 48103 h 848203"/>
              <a:gd name="connsiteX9" fmla="*/ 31750 w 1349375"/>
              <a:gd name="connsiteY9" fmla="*/ 6828 h 848203"/>
              <a:gd name="connsiteX10" fmla="*/ 0 w 1349375"/>
              <a:gd name="connsiteY10" fmla="*/ 478 h 84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9375" h="848203">
                <a:moveTo>
                  <a:pt x="1349375" y="848203"/>
                </a:moveTo>
                <a:cubicBezTo>
                  <a:pt x="1332177" y="821215"/>
                  <a:pt x="1314979" y="794228"/>
                  <a:pt x="1282700" y="752953"/>
                </a:cubicBezTo>
                <a:cubicBezTo>
                  <a:pt x="1250421" y="711678"/>
                  <a:pt x="1201737" y="645003"/>
                  <a:pt x="1155700" y="600553"/>
                </a:cubicBezTo>
                <a:cubicBezTo>
                  <a:pt x="1109663" y="556103"/>
                  <a:pt x="1050925" y="519061"/>
                  <a:pt x="1006475" y="486253"/>
                </a:cubicBezTo>
                <a:cubicBezTo>
                  <a:pt x="962025" y="453445"/>
                  <a:pt x="889000" y="403703"/>
                  <a:pt x="889000" y="403703"/>
                </a:cubicBezTo>
                <a:cubicBezTo>
                  <a:pt x="846138" y="374070"/>
                  <a:pt x="804862" y="339674"/>
                  <a:pt x="749300" y="308453"/>
                </a:cubicBezTo>
                <a:cubicBezTo>
                  <a:pt x="693737" y="277232"/>
                  <a:pt x="622829" y="246541"/>
                  <a:pt x="555625" y="216378"/>
                </a:cubicBezTo>
                <a:cubicBezTo>
                  <a:pt x="488421" y="186215"/>
                  <a:pt x="408517" y="155524"/>
                  <a:pt x="346075" y="127478"/>
                </a:cubicBezTo>
                <a:cubicBezTo>
                  <a:pt x="283633" y="99432"/>
                  <a:pt x="233362" y="68211"/>
                  <a:pt x="180975" y="48103"/>
                </a:cubicBezTo>
                <a:cubicBezTo>
                  <a:pt x="128587" y="27995"/>
                  <a:pt x="61913" y="14766"/>
                  <a:pt x="31750" y="6828"/>
                </a:cubicBezTo>
                <a:cubicBezTo>
                  <a:pt x="1587" y="-1110"/>
                  <a:pt x="793" y="-316"/>
                  <a:pt x="0" y="478"/>
                </a:cubicBezTo>
              </a:path>
            </a:pathLst>
          </a:custGeom>
          <a:ln>
            <a:prstDash val="sysDot"/>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67" name="TextBox 2066"/>
              <p:cNvSpPr txBox="1"/>
              <p:nvPr/>
            </p:nvSpPr>
            <p:spPr>
              <a:xfrm>
                <a:off x="3439480" y="4320159"/>
                <a:ext cx="4245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a:rPr>
                            <m:t>𝝁</m:t>
                          </m:r>
                        </m:e>
                        <m:sub>
                          <m:r>
                            <a:rPr lang="en-US" sz="1400" b="1" i="1" smtClean="0">
                              <a:solidFill>
                                <a:srgbClr val="FF0000"/>
                              </a:solidFill>
                              <a:latin typeface="Cambria Math"/>
                            </a:rPr>
                            <m:t>𝟏</m:t>
                          </m:r>
                        </m:sub>
                      </m:sSub>
                    </m:oMath>
                  </m:oMathPara>
                </a14:m>
                <a:endParaRPr lang="en-US" sz="1400" b="1" dirty="0">
                  <a:solidFill>
                    <a:srgbClr val="FF0000"/>
                  </a:solidFill>
                </a:endParaRPr>
              </a:p>
            </p:txBody>
          </p:sp>
        </mc:Choice>
        <mc:Fallback xmlns="">
          <p:sp>
            <p:nvSpPr>
              <p:cNvPr id="2067" name="TextBox 2066"/>
              <p:cNvSpPr txBox="1">
                <a:spLocks noRot="1" noChangeAspect="1" noMove="1" noResize="1" noEditPoints="1" noAdjustHandles="1" noChangeArrowheads="1" noChangeShapeType="1" noTextEdit="1"/>
              </p:cNvSpPr>
              <p:nvPr/>
            </p:nvSpPr>
            <p:spPr>
              <a:xfrm>
                <a:off x="3439480" y="4320159"/>
                <a:ext cx="424539" cy="307777"/>
              </a:xfrm>
              <a:prstGeom prst="rect">
                <a:avLst/>
              </a:prstGeom>
              <a:blipFill rotWithShape="1">
                <a:blip r:embed="rId11"/>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5430391" y="4249213"/>
                <a:ext cx="4245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a:rPr>
                            <m:t>𝝁</m:t>
                          </m:r>
                        </m:e>
                        <m:sub>
                          <m:r>
                            <a:rPr lang="en-US" sz="1400" b="1" i="1" smtClean="0">
                              <a:solidFill>
                                <a:srgbClr val="FF0000"/>
                              </a:solidFill>
                              <a:latin typeface="Cambria Math"/>
                            </a:rPr>
                            <m:t>𝟐</m:t>
                          </m:r>
                        </m:sub>
                      </m:sSub>
                    </m:oMath>
                  </m:oMathPara>
                </a14:m>
                <a:endParaRPr lang="en-US" sz="1400" b="1" dirty="0">
                  <a:solidFill>
                    <a:srgbClr val="FF0000"/>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5430391" y="4249213"/>
                <a:ext cx="424539" cy="307777"/>
              </a:xfrm>
              <a:prstGeom prst="rect">
                <a:avLst/>
              </a:prstGeom>
              <a:blipFill rotWithShape="1">
                <a:blip r:embed="rId12"/>
                <a:stretch>
                  <a:fillRect/>
                </a:stretch>
              </a:blipFill>
            </p:spPr>
            <p:txBody>
              <a:bodyPr/>
              <a:lstStyle/>
              <a:p>
                <a:r>
                  <a:rPr lang="en-US">
                    <a:noFill/>
                  </a:rPr>
                  <a:t> </a:t>
                </a:r>
              </a:p>
            </p:txBody>
          </p:sp>
        </mc:Fallback>
      </mc:AlternateContent>
      <p:graphicFrame>
        <p:nvGraphicFramePr>
          <p:cNvPr id="46" name="Diagram 45"/>
          <p:cNvGraphicFramePr/>
          <p:nvPr>
            <p:extLst>
              <p:ext uri="{D42A27DB-BD31-4B8C-83A1-F6EECF244321}">
                <p14:modId xmlns:p14="http://schemas.microsoft.com/office/powerpoint/2010/main" val="4025654186"/>
              </p:ext>
            </p:extLst>
          </p:nvPr>
        </p:nvGraphicFramePr>
        <p:xfrm>
          <a:off x="5334374" y="-35170"/>
          <a:ext cx="3809626" cy="27829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ustDataLst>
      <p:tags r:id="rId1"/>
    </p:custDataLst>
    <p:extLst>
      <p:ext uri="{BB962C8B-B14F-4D97-AF65-F5344CB8AC3E}">
        <p14:creationId xmlns:p14="http://schemas.microsoft.com/office/powerpoint/2010/main" val="14187408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75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par>
                          <p:cTn id="23" fill="hold">
                            <p:stCondLst>
                              <p:cond delay="750"/>
                            </p:stCondLst>
                            <p:childTnLst>
                              <p:par>
                                <p:cTn id="24" presetID="1" presetClass="entr" presetSubtype="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250"/>
                                  </p:stCondLst>
                                  <p:childTnLst>
                                    <p:set>
                                      <p:cBhvr>
                                        <p:cTn id="32" dur="1" fill="hold">
                                          <p:stCondLst>
                                            <p:cond delay="0"/>
                                          </p:stCondLst>
                                        </p:cTn>
                                        <p:tgtEl>
                                          <p:spTgt spid="19"/>
                                        </p:tgtEl>
                                        <p:attrNameLst>
                                          <p:attrName>style.visibility</p:attrName>
                                        </p:attrNameLst>
                                      </p:cBhvr>
                                      <p:to>
                                        <p:strVal val="visible"/>
                                      </p:to>
                                    </p:set>
                                  </p:childTnLst>
                                </p:cTn>
                              </p:par>
                            </p:childTnLst>
                          </p:cTn>
                        </p:par>
                        <p:par>
                          <p:cTn id="33" fill="hold">
                            <p:stCondLst>
                              <p:cond delay="250"/>
                            </p:stCondLst>
                            <p:childTnLst>
                              <p:par>
                                <p:cTn id="34" presetID="1" presetClass="entr" presetSubtype="0" fill="hold" nodeType="afterEffect">
                                  <p:stCondLst>
                                    <p:cond delay="250"/>
                                  </p:stCondLst>
                                  <p:childTnLst>
                                    <p:set>
                                      <p:cBhvr>
                                        <p:cTn id="35" dur="1" fill="hold">
                                          <p:stCondLst>
                                            <p:cond delay="0"/>
                                          </p:stCondLst>
                                        </p:cTn>
                                        <p:tgtEl>
                                          <p:spTgt spid="23"/>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250"/>
                                  </p:stCondLst>
                                  <p:childTnLst>
                                    <p:set>
                                      <p:cBhvr>
                                        <p:cTn id="38" dur="1" fill="hold">
                                          <p:stCondLst>
                                            <p:cond delay="0"/>
                                          </p:stCondLst>
                                        </p:cTn>
                                        <p:tgtEl>
                                          <p:spTgt spid="2048"/>
                                        </p:tgtEl>
                                        <p:attrNameLst>
                                          <p:attrName>style.visibility</p:attrName>
                                        </p:attrNameLst>
                                      </p:cBhvr>
                                      <p:to>
                                        <p:strVal val="visible"/>
                                      </p:to>
                                    </p:set>
                                  </p:childTnLst>
                                </p:cTn>
                              </p:par>
                            </p:childTnLst>
                          </p:cTn>
                        </p:par>
                        <p:par>
                          <p:cTn id="39" fill="hold">
                            <p:stCondLst>
                              <p:cond delay="750"/>
                            </p:stCondLst>
                            <p:childTnLst>
                              <p:par>
                                <p:cTn id="40" presetID="1" presetClass="entr" presetSubtype="0" fill="hold" nodeType="afterEffect">
                                  <p:stCondLst>
                                    <p:cond delay="250"/>
                                  </p:stCondLst>
                                  <p:childTnLst>
                                    <p:set>
                                      <p:cBhvr>
                                        <p:cTn id="41" dur="1" fill="hold">
                                          <p:stCondLst>
                                            <p:cond delay="0"/>
                                          </p:stCondLst>
                                        </p:cTn>
                                        <p:tgtEl>
                                          <p:spTgt spid="2049"/>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20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50"/>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250"/>
                                  </p:stCondLst>
                                  <p:childTnLst>
                                    <p:set>
                                      <p:cBhvr>
                                        <p:cTn id="51" dur="1" fill="hold">
                                          <p:stCondLst>
                                            <p:cond delay="0"/>
                                          </p:stCondLst>
                                        </p:cTn>
                                        <p:tgtEl>
                                          <p:spTgt spid="2052"/>
                                        </p:tgtEl>
                                        <p:attrNameLst>
                                          <p:attrName>style.visibility</p:attrName>
                                        </p:attrNameLst>
                                      </p:cBhvr>
                                      <p:to>
                                        <p:strVal val="visible"/>
                                      </p:to>
                                    </p:set>
                                  </p:childTnLst>
                                </p:cTn>
                              </p:par>
                            </p:childTnLst>
                          </p:cTn>
                        </p:par>
                        <p:par>
                          <p:cTn id="52" fill="hold">
                            <p:stCondLst>
                              <p:cond delay="250"/>
                            </p:stCondLst>
                            <p:childTnLst>
                              <p:par>
                                <p:cTn id="53" presetID="1" presetClass="entr" presetSubtype="0" fill="hold" nodeType="afterEffect">
                                  <p:stCondLst>
                                    <p:cond delay="250"/>
                                  </p:stCondLst>
                                  <p:childTnLst>
                                    <p:set>
                                      <p:cBhvr>
                                        <p:cTn id="54" dur="1" fill="hold">
                                          <p:stCondLst>
                                            <p:cond delay="0"/>
                                          </p:stCondLst>
                                        </p:cTn>
                                        <p:tgtEl>
                                          <p:spTgt spid="2053"/>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250"/>
                                  </p:stCondLst>
                                  <p:childTnLst>
                                    <p:set>
                                      <p:cBhvr>
                                        <p:cTn id="57" dur="1" fill="hold">
                                          <p:stCondLst>
                                            <p:cond delay="0"/>
                                          </p:stCondLst>
                                        </p:cTn>
                                        <p:tgtEl>
                                          <p:spTgt spid="2054"/>
                                        </p:tgtEl>
                                        <p:attrNameLst>
                                          <p:attrName>style.visibility</p:attrName>
                                        </p:attrNameLst>
                                      </p:cBhvr>
                                      <p:to>
                                        <p:strVal val="visible"/>
                                      </p:to>
                                    </p:set>
                                  </p:childTnLst>
                                </p:cTn>
                              </p:par>
                            </p:childTnLst>
                          </p:cTn>
                        </p:par>
                        <p:par>
                          <p:cTn id="58" fill="hold">
                            <p:stCondLst>
                              <p:cond delay="750"/>
                            </p:stCondLst>
                            <p:childTnLst>
                              <p:par>
                                <p:cTn id="59" presetID="1" presetClass="entr" presetSubtype="0" fill="hold" nodeType="afterEffect">
                                  <p:stCondLst>
                                    <p:cond delay="25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250"/>
                                  </p:stCondLst>
                                  <p:childTnLst>
                                    <p:set>
                                      <p:cBhvr>
                                        <p:cTn id="62" dur="1" fill="hold">
                                          <p:stCondLst>
                                            <p:cond delay="0"/>
                                          </p:stCondLst>
                                        </p:cTn>
                                        <p:tgtEl>
                                          <p:spTgt spid="53"/>
                                        </p:tgtEl>
                                        <p:attrNameLst>
                                          <p:attrName>style.visibility</p:attrName>
                                        </p:attrNameLst>
                                      </p:cBhvr>
                                      <p:to>
                                        <p:strVal val="visible"/>
                                      </p:to>
                                    </p:set>
                                  </p:childTnLst>
                                </p:cTn>
                              </p:par>
                            </p:childTnLst>
                          </p:cTn>
                        </p:par>
                        <p:par>
                          <p:cTn id="63" fill="hold">
                            <p:stCondLst>
                              <p:cond delay="1000"/>
                            </p:stCondLst>
                            <p:childTnLst>
                              <p:par>
                                <p:cTn id="64" presetID="1" presetClass="entr" presetSubtype="0" fill="hold" nodeType="afterEffect">
                                  <p:stCondLst>
                                    <p:cond delay="250"/>
                                  </p:stCondLst>
                                  <p:childTnLst>
                                    <p:set>
                                      <p:cBhvr>
                                        <p:cTn id="65" dur="1" fill="hold">
                                          <p:stCondLst>
                                            <p:cond delay="0"/>
                                          </p:stCondLst>
                                        </p:cTn>
                                        <p:tgtEl>
                                          <p:spTgt spid="38"/>
                                        </p:tgtEl>
                                        <p:attrNameLst>
                                          <p:attrName>style.visibility</p:attrName>
                                        </p:attrNameLst>
                                      </p:cBhvr>
                                      <p:to>
                                        <p:strVal val="visible"/>
                                      </p:to>
                                    </p:set>
                                  </p:childTnLst>
                                </p:cTn>
                              </p:par>
                            </p:childTnLst>
                          </p:cTn>
                        </p:par>
                        <p:par>
                          <p:cTn id="66" fill="hold">
                            <p:stCondLst>
                              <p:cond delay="1250"/>
                            </p:stCondLst>
                            <p:childTnLst>
                              <p:par>
                                <p:cTn id="67" presetID="1" presetClass="entr" presetSubtype="0" fill="hold" grpId="0" nodeType="after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par>
                          <p:cTn id="73" fill="hold">
                            <p:stCondLst>
                              <p:cond delay="0"/>
                            </p:stCondLst>
                            <p:childTnLst>
                              <p:par>
                                <p:cTn id="74" presetID="0" presetClass="path" presetSubtype="0" accel="50000" decel="50000" fill="hold" nodeType="afterEffect">
                                  <p:stCondLst>
                                    <p:cond delay="0"/>
                                  </p:stCondLst>
                                  <p:childTnLst>
                                    <p:animMotion origin="layout" path="M -4.44444E-6 3.53077E-6 C -0.00711 -0.00139 -0.01354 -0.00463 -0.02066 -0.00579 C -0.0243 -0.0081 -0.02795 -0.01042 -0.03177 -0.01157 C -0.0434 -0.01898 -0.05538 -0.02476 -0.06666 -0.0324 C -0.0743 -0.03702 -0.08159 -0.04235 -0.08906 -0.04697 C -0.09895 -0.05322 -0.09253 -0.05114 -0.09895 -0.05276 C -0.10381 -0.05924 -0.11579 -0.06571 -0.12256 -0.06849 C -0.12864 -0.07335 -0.13559 -0.07543 -0.14201 -0.07936 C -0.14635 -0.08191 -0.15052 -0.08654 -0.15538 -0.08816 C -0.15798 -0.09047 -0.16215 -0.09117 -0.16406 -0.09371 " pathEditMode="relative" rAng="0" ptsTypes="fffffffffA">
                                      <p:cBhvr>
                                        <p:cTn id="75" dur="2000" fill="hold"/>
                                        <p:tgtEl>
                                          <p:spTgt spid="40"/>
                                        </p:tgtEl>
                                        <p:attrNameLst>
                                          <p:attrName>ppt_x</p:attrName>
                                          <p:attrName>ppt_y</p:attrName>
                                        </p:attrNameLst>
                                      </p:cBhvr>
                                      <p:rCtr x="-8212" y="-4697"/>
                                    </p:animMotion>
                                  </p:childTnLst>
                                  <p:subTnLst>
                                    <p:set>
                                      <p:cBhvr override="childStyle">
                                        <p:cTn dur="1" fill="hold" display="0" masterRel="sameClick" afterEffect="1">
                                          <p:stCondLst>
                                            <p:cond evt="end" delay="0">
                                              <p:tn val="74"/>
                                            </p:cond>
                                          </p:stCondLst>
                                        </p:cTn>
                                        <p:tgtEl>
                                          <p:spTgt spid="40"/>
                                        </p:tgtEl>
                                        <p:attrNameLst>
                                          <p:attrName>style.visibility</p:attrName>
                                        </p:attrNameLst>
                                      </p:cBhvr>
                                      <p:to>
                                        <p:strVal val="hidden"/>
                                      </p:to>
                                    </p:set>
                                  </p:sub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066"/>
                                        </p:tgtEl>
                                        <p:attrNameLst>
                                          <p:attrName>style.visibility</p:attrName>
                                        </p:attrNameLst>
                                      </p:cBhvr>
                                      <p:to>
                                        <p:strVal val="visible"/>
                                      </p:to>
                                    </p:set>
                                    <p:animEffect transition="in" filter="wipe(down)">
                                      <p:cBhvr>
                                        <p:cTn id="83" dur="500"/>
                                        <p:tgtEl>
                                          <p:spTgt spid="206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2063"/>
                                        </p:tgtEl>
                                        <p:attrNameLst>
                                          <p:attrName>style.visibility</p:attrName>
                                        </p:attrNameLst>
                                      </p:cBhvr>
                                      <p:to>
                                        <p:strVal val="visible"/>
                                      </p:to>
                                    </p:set>
                                    <p:animEffect transition="in" filter="wipe(down)">
                                      <p:cBhvr>
                                        <p:cTn id="88" dur="500"/>
                                        <p:tgtEl>
                                          <p:spTgt spid="2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P spid="33" grpId="0" animBg="1"/>
      <p:bldP spid="2063" grpId="0" animBg="1"/>
      <p:bldP spid="2066" grpId="0" animBg="1"/>
      <p:bldP spid="2067" grpId="0"/>
      <p:bldP spid="8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Shapes </a:t>
            </a:r>
            <a:endParaRPr lang="en-US" dirty="0"/>
          </a:p>
        </p:txBody>
      </p:sp>
      <p:sp>
        <p:nvSpPr>
          <p:cNvPr id="3" name="Content Placeholder 2"/>
          <p:cNvSpPr>
            <a:spLocks noGrp="1"/>
          </p:cNvSpPr>
          <p:nvPr>
            <p:ph idx="1"/>
          </p:nvPr>
        </p:nvSpPr>
        <p:spPr>
          <a:xfrm>
            <a:off x="457200" y="1295401"/>
            <a:ext cx="8229600" cy="3200400"/>
          </a:xfrm>
        </p:spPr>
        <p:txBody>
          <a:bodyPr>
            <a:normAutofit/>
          </a:bodyPr>
          <a:lstStyle/>
          <a:p>
            <a:r>
              <a:rPr lang="en-US" dirty="0" smtClean="0"/>
              <a:t>Given exemplar shapes from multiple shape categories </a:t>
            </a:r>
          </a:p>
          <a:p>
            <a:pPr lvl="1"/>
            <a:r>
              <a:rPr lang="en-US" dirty="0" smtClean="0"/>
              <a:t>The mean density of each class is computed using a random subset of the associated densities in each class</a:t>
            </a:r>
          </a:p>
          <a:p>
            <a:r>
              <a:rPr lang="en-US" dirty="0" smtClean="0"/>
              <a:t>Given a query shape:</a:t>
            </a:r>
          </a:p>
          <a:p>
            <a:pPr lvl="1"/>
            <a:r>
              <a:rPr lang="en-US" dirty="0" smtClean="0"/>
              <a:t>Estimate its wavelet density </a:t>
            </a:r>
          </a:p>
          <a:p>
            <a:pPr lvl="1"/>
            <a:r>
              <a:rPr lang="en-US" dirty="0" smtClean="0"/>
              <a:t>Compute the distance from the query shape density to each of the class mean densities using the closed-form distance on the </a:t>
            </a:r>
            <a:r>
              <a:rPr lang="en-US" dirty="0" err="1" smtClean="0"/>
              <a:t>hypersphere</a:t>
            </a:r>
            <a:endParaRPr lang="en-US" dirty="0" smtClean="0"/>
          </a:p>
          <a:p>
            <a:pPr marL="457200" lvl="1" indent="0">
              <a:buNone/>
            </a:pPr>
            <a:endParaRPr lang="en-US" dirty="0" smtClean="0"/>
          </a:p>
          <a:p>
            <a:pPr lvl="1"/>
            <a:endParaRPr lang="en-US" dirty="0"/>
          </a:p>
        </p:txBody>
      </p:sp>
      <p:grpSp>
        <p:nvGrpSpPr>
          <p:cNvPr id="7" name="Group 6"/>
          <p:cNvGrpSpPr/>
          <p:nvPr/>
        </p:nvGrpSpPr>
        <p:grpSpPr>
          <a:xfrm>
            <a:off x="782732" y="4420195"/>
            <a:ext cx="7189031" cy="1949946"/>
            <a:chOff x="472970" y="2590800"/>
            <a:chExt cx="7189031" cy="1949946"/>
          </a:xfrm>
        </p:grpSpPr>
        <mc:AlternateContent xmlns:mc="http://schemas.openxmlformats.org/markup-compatibility/2006" xmlns:a14="http://schemas.microsoft.com/office/drawing/2010/main">
          <mc:Choice Requires="a14">
            <p:sp>
              <p:nvSpPr>
                <p:cNvPr id="8" name="TextBox 7"/>
                <p:cNvSpPr txBox="1"/>
                <p:nvPr/>
              </p:nvSpPr>
              <p:spPr>
                <a:xfrm>
                  <a:off x="2133600" y="2590800"/>
                  <a:ext cx="2521567" cy="408623"/>
                </a:xfrm>
                <a:prstGeom prst="round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d>
                          <m:dPr>
                            <m:ctrlPr>
                              <a:rPr lang="en-US" i="1" smtClean="0">
                                <a:latin typeface="Cambria Math" panose="02040503050406030204" pitchFamily="18" charset="0"/>
                              </a:rPr>
                            </m:ctrlPr>
                          </m:dPr>
                          <m:e>
                            <m:r>
                              <a:rPr lang="en-US" b="0" i="1" smtClean="0">
                                <a:latin typeface="Cambria Math"/>
                              </a:rPr>
                              <m:t>𝜌</m:t>
                            </m:r>
                            <m:r>
                              <a:rPr lang="en-US" b="0" i="1" smtClean="0">
                                <a:latin typeface="Cambria Math"/>
                              </a:rPr>
                              <m:t>,</m:t>
                            </m:r>
                            <m:sSub>
                              <m:sSubPr>
                                <m:ctrlPr>
                                  <a:rPr lang="en-US" i="1" smtClean="0">
                                    <a:latin typeface="Cambria Math" panose="02040503050406030204" pitchFamily="18" charset="0"/>
                                  </a:rPr>
                                </m:ctrlPr>
                              </m:sSubPr>
                              <m:e>
                                <m:r>
                                  <a:rPr lang="en-US" b="0" i="1" smtClean="0">
                                    <a:latin typeface="Cambria Math"/>
                                  </a:rPr>
                                  <m:t>𝜇</m:t>
                                </m:r>
                              </m:e>
                              <m:sub>
                                <m:r>
                                  <a:rPr lang="en-US" b="0" i="1" smtClean="0">
                                    <a:latin typeface="Cambria Math"/>
                                  </a:rPr>
                                  <m:t>𝑖</m:t>
                                </m:r>
                              </m:sub>
                            </m:sSub>
                          </m:e>
                        </m:d>
                        <m:r>
                          <a:rPr lang="en-US" b="0" i="1" smtClean="0">
                            <a:latin typeface="Cambria Math"/>
                          </a:rPr>
                          <m:t>=</m:t>
                        </m:r>
                        <m:func>
                          <m:funcPr>
                            <m:ctrlPr>
                              <a:rPr lang="en-US" i="1" smtClean="0">
                                <a:latin typeface="Cambria Math" panose="02040503050406030204" pitchFamily="18" charset="0"/>
                              </a:rPr>
                            </m:ctrlPr>
                          </m:funcPr>
                          <m:fName>
                            <m:sSup>
                              <m:sSupPr>
                                <m:ctrlPr>
                                  <a:rPr lang="en-US" i="1" smtClean="0">
                                    <a:latin typeface="Cambria Math" panose="02040503050406030204" pitchFamily="18" charset="0"/>
                                  </a:rPr>
                                </m:ctrlPr>
                              </m:sSupPr>
                              <m:e>
                                <m:r>
                                  <m:rPr>
                                    <m:sty m:val="p"/>
                                  </m:rPr>
                                  <a:rPr lang="en-US" b="0" i="0" smtClean="0">
                                    <a:latin typeface="Cambria Math"/>
                                  </a:rPr>
                                  <m:t>cos</m:t>
                                </m:r>
                              </m:e>
                              <m:sup>
                                <m:r>
                                  <a:rPr lang="en-US" b="0" i="1" smtClean="0">
                                    <a:latin typeface="Cambria Math"/>
                                  </a:rPr>
                                  <m:t>−1</m:t>
                                </m:r>
                              </m:sup>
                            </m:sSup>
                          </m:fName>
                          <m:e>
                            <m:r>
                              <a:rPr lang="en-US" b="0" i="1" smtClean="0">
                                <a:latin typeface="Cambria Math"/>
                              </a:rPr>
                              <m:t>(</m:t>
                            </m:r>
                            <m:sSup>
                              <m:sSupPr>
                                <m:ctrlPr>
                                  <a:rPr lang="en-US" i="1" smtClean="0">
                                    <a:latin typeface="Cambria Math" panose="02040503050406030204" pitchFamily="18" charset="0"/>
                                  </a:rPr>
                                </m:ctrlPr>
                              </m:sSupPr>
                              <m:e>
                                <m:r>
                                  <a:rPr lang="en-US" b="0" i="1" smtClean="0">
                                    <a:latin typeface="Cambria Math"/>
                                  </a:rPr>
                                  <m:t>𝜌</m:t>
                                </m:r>
                              </m:e>
                              <m:sup>
                                <m:r>
                                  <a:rPr lang="en-US" b="0" i="1" smtClean="0">
                                    <a:latin typeface="Cambria Math"/>
                                  </a:rPr>
                                  <m:t>𝑇</m:t>
                                </m:r>
                              </m:sup>
                            </m:sSup>
                            <m:sSub>
                              <m:sSubPr>
                                <m:ctrlPr>
                                  <a:rPr lang="en-US" i="1" smtClean="0">
                                    <a:latin typeface="Cambria Math" panose="02040503050406030204" pitchFamily="18" charset="0"/>
                                  </a:rPr>
                                </m:ctrlPr>
                              </m:sSubPr>
                              <m:e>
                                <m:r>
                                  <a:rPr lang="en-US" b="0" i="1" smtClean="0">
                                    <a:latin typeface="Cambria Math"/>
                                  </a:rPr>
                                  <m:t>𝜇</m:t>
                                </m:r>
                              </m:e>
                              <m:sub>
                                <m:r>
                                  <a:rPr lang="en-US" b="0" i="1" smtClean="0">
                                    <a:latin typeface="Cambria Math"/>
                                  </a:rPr>
                                  <m:t>𝑖</m:t>
                                </m:r>
                              </m:sub>
                            </m:sSub>
                            <m:r>
                              <a:rPr lang="en-US" b="0" i="1" smtClean="0">
                                <a:latin typeface="Cambria Math"/>
                              </a:rPr>
                              <m:t>)</m:t>
                            </m:r>
                          </m:e>
                        </m:func>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133600" y="2590800"/>
                  <a:ext cx="2521567" cy="408623"/>
                </a:xfrm>
                <a:prstGeom prst="roundRect">
                  <a:avLst/>
                </a:prstGeom>
                <a:blipFill rotWithShape="1">
                  <a:blip r:embed="rId3"/>
                  <a:stretch>
                    <a:fillRect b="-2817"/>
                  </a:stretch>
                </a:blipFill>
              </p:spPr>
              <p:txBody>
                <a:bodyPr/>
                <a:lstStyle/>
                <a:p>
                  <a:r>
                    <a:rPr lang="en-US">
                      <a:noFill/>
                    </a:rPr>
                    <a:t> </a:t>
                  </a:r>
                </a:p>
              </p:txBody>
            </p:sp>
          </mc:Fallback>
        </mc:AlternateContent>
        <p:grpSp>
          <p:nvGrpSpPr>
            <p:cNvPr id="9" name="Group 8"/>
            <p:cNvGrpSpPr/>
            <p:nvPr/>
          </p:nvGrpSpPr>
          <p:grpSpPr>
            <a:xfrm>
              <a:off x="3638330" y="2960132"/>
              <a:ext cx="4023671" cy="1531322"/>
              <a:chOff x="2114330" y="4670167"/>
              <a:chExt cx="4023671" cy="1531322"/>
            </a:xfrm>
          </p:grpSpPr>
          <p:sp>
            <p:nvSpPr>
              <p:cNvPr id="13" name="TextBox 12"/>
              <p:cNvSpPr txBox="1"/>
              <p:nvPr/>
            </p:nvSpPr>
            <p:spPr>
              <a:xfrm>
                <a:off x="2114330" y="5486400"/>
                <a:ext cx="4023671" cy="715089"/>
              </a:xfrm>
              <a:prstGeom prst="roundRect">
                <a:avLst/>
              </a:prstGeom>
              <a:ln/>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en-US" dirty="0" smtClean="0">
                    <a:solidFill>
                      <a:schemeClr val="bg1"/>
                    </a:solidFill>
                  </a:rPr>
                  <a:t>Set of wavelet coefficients for the mean</a:t>
                </a:r>
              </a:p>
              <a:p>
                <a:pPr algn="ctr"/>
                <a:r>
                  <a:rPr lang="en-US" dirty="0" smtClean="0">
                    <a:solidFill>
                      <a:schemeClr val="bg1"/>
                    </a:solidFill>
                  </a:rPr>
                  <a:t>shape density of the </a:t>
                </a:r>
                <a:r>
                  <a:rPr lang="en-US" i="1" dirty="0" err="1" smtClean="0">
                    <a:solidFill>
                      <a:schemeClr val="bg1"/>
                    </a:solidFill>
                  </a:rPr>
                  <a:t>i</a:t>
                </a:r>
                <a:r>
                  <a:rPr lang="en-US" dirty="0" err="1" smtClean="0">
                    <a:solidFill>
                      <a:schemeClr val="bg1"/>
                    </a:solidFill>
                  </a:rPr>
                  <a:t>th</a:t>
                </a:r>
                <a:r>
                  <a:rPr lang="en-US" dirty="0" smtClean="0">
                    <a:solidFill>
                      <a:schemeClr val="bg1"/>
                    </a:solidFill>
                  </a:rPr>
                  <a:t> class</a:t>
                </a:r>
                <a:endParaRPr lang="en-US" dirty="0">
                  <a:solidFill>
                    <a:schemeClr val="bg1"/>
                  </a:solidFill>
                </a:endParaRPr>
              </a:p>
            </p:txBody>
          </p:sp>
          <p:cxnSp>
            <p:nvCxnSpPr>
              <p:cNvPr id="14" name="Straight Connector 13"/>
              <p:cNvCxnSpPr/>
              <p:nvPr/>
            </p:nvCxnSpPr>
            <p:spPr>
              <a:xfrm flipH="1" flipV="1">
                <a:off x="2776885" y="4670167"/>
                <a:ext cx="704135" cy="794266"/>
              </a:xfrm>
              <a:prstGeom prst="line">
                <a:avLst/>
              </a:prstGeom>
              <a:ln w="15875" cmpd="sng">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72970" y="2895600"/>
              <a:ext cx="2663302" cy="1645146"/>
              <a:chOff x="2149370" y="4401145"/>
              <a:chExt cx="2663302" cy="1645146"/>
            </a:xfrm>
          </p:grpSpPr>
          <p:sp>
            <p:nvSpPr>
              <p:cNvPr id="11" name="TextBox 10"/>
              <p:cNvSpPr txBox="1"/>
              <p:nvPr/>
            </p:nvSpPr>
            <p:spPr>
              <a:xfrm>
                <a:off x="2149370" y="5024735"/>
                <a:ext cx="2663302" cy="1021556"/>
              </a:xfrm>
              <a:prstGeom prst="roundRect">
                <a:avLst/>
              </a:prstGeom>
              <a:ln/>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en-US" dirty="0" err="1" smtClean="0">
                    <a:solidFill>
                      <a:schemeClr val="bg1"/>
                    </a:solidFill>
                  </a:rPr>
                  <a:t>Vectorized</a:t>
                </a:r>
                <a:r>
                  <a:rPr lang="en-US" dirty="0" smtClean="0">
                    <a:solidFill>
                      <a:schemeClr val="bg1"/>
                    </a:solidFill>
                  </a:rPr>
                  <a:t> set of wavelet</a:t>
                </a:r>
              </a:p>
              <a:p>
                <a:pPr algn="ctr"/>
                <a:r>
                  <a:rPr lang="en-US" dirty="0" smtClean="0">
                    <a:solidFill>
                      <a:schemeClr val="bg1"/>
                    </a:solidFill>
                  </a:rPr>
                  <a:t>coefficients for the query</a:t>
                </a:r>
              </a:p>
              <a:p>
                <a:pPr algn="ctr"/>
                <a:r>
                  <a:rPr lang="en-US" dirty="0" smtClean="0">
                    <a:solidFill>
                      <a:schemeClr val="bg1"/>
                    </a:solidFill>
                  </a:rPr>
                  <a:t>shape density</a:t>
                </a:r>
              </a:p>
            </p:txBody>
          </p:sp>
          <p:cxnSp>
            <p:nvCxnSpPr>
              <p:cNvPr id="12" name="Straight Connector 11"/>
              <p:cNvCxnSpPr/>
              <p:nvPr/>
            </p:nvCxnSpPr>
            <p:spPr>
              <a:xfrm flipV="1">
                <a:off x="3481021" y="4401145"/>
                <a:ext cx="709979" cy="623590"/>
              </a:xfrm>
              <a:prstGeom prst="line">
                <a:avLst/>
              </a:prstGeom>
              <a:ln w="15875" cmpd="sng">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5" name="TextBox 14"/>
          <p:cNvSpPr txBox="1"/>
          <p:nvPr/>
        </p:nvSpPr>
        <p:spPr>
          <a:xfrm>
            <a:off x="1260764" y="3941207"/>
            <a:ext cx="6366230" cy="408623"/>
          </a:xfrm>
          <a:prstGeom prst="round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b="1" dirty="0"/>
              <a:t>The query shape belongs to the class with the minimum distance</a:t>
            </a:r>
          </a:p>
        </p:txBody>
      </p:sp>
      <p:sp>
        <p:nvSpPr>
          <p:cNvPr id="16" name="Rounded Rectangle 12"/>
          <p:cNvSpPr/>
          <p:nvPr/>
        </p:nvSpPr>
        <p:spPr>
          <a:xfrm>
            <a:off x="715523" y="4624506"/>
            <a:ext cx="7209941" cy="1456648"/>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sz="2400" dirty="0" smtClean="0">
                <a:solidFill>
                  <a:schemeClr val="bg1"/>
                </a:solidFill>
              </a:rPr>
              <a:t>Note that all our analysis is taking place intrinsically on the manifold of our shape representation</a:t>
            </a:r>
          </a:p>
          <a:p>
            <a:pPr algn="ctr">
              <a:defRPr/>
            </a:pPr>
            <a:r>
              <a:rPr lang="en-US" sz="2400" dirty="0" smtClean="0">
                <a:solidFill>
                  <a:schemeClr val="bg1"/>
                </a:solidFill>
              </a:rPr>
              <a:t>an advantage over methods that decouple representation and matching </a:t>
            </a:r>
            <a:endParaRPr lang="en-US" sz="2400" dirty="0">
              <a:solidFill>
                <a:schemeClr val="bg1"/>
              </a:solidFill>
            </a:endParaRPr>
          </a:p>
        </p:txBody>
      </p:sp>
      <p:graphicFrame>
        <p:nvGraphicFramePr>
          <p:cNvPr id="17" name="Diagram 16"/>
          <p:cNvGraphicFramePr/>
          <p:nvPr>
            <p:extLst>
              <p:ext uri="{D42A27DB-BD31-4B8C-83A1-F6EECF244321}">
                <p14:modId xmlns:p14="http://schemas.microsoft.com/office/powerpoint/2010/main" val="1465910708"/>
              </p:ext>
            </p:extLst>
          </p:nvPr>
        </p:nvGraphicFramePr>
        <p:xfrm>
          <a:off x="5334374" y="-35170"/>
          <a:ext cx="3809626" cy="278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p:cNvSpPr>
            <a:spLocks noGrp="1"/>
          </p:cNvSpPr>
          <p:nvPr>
            <p:ph type="sldNum" sz="quarter" idx="12"/>
          </p:nvPr>
        </p:nvSpPr>
        <p:spPr/>
        <p:txBody>
          <a:bodyPr/>
          <a:lstStyle/>
          <a:p>
            <a:fld id="{C238F03A-58E1-4ECA-9024-348A9A81A53D}" type="slidenum">
              <a:rPr lang="en-US" smtClean="0">
                <a:solidFill>
                  <a:prstClr val="black">
                    <a:tint val="75000"/>
                  </a:prstClr>
                </a:solidFill>
              </a:rPr>
              <a:pPr/>
              <a:t>16</a:t>
            </a:fld>
            <a:endParaRPr lang="en-US" dirty="0">
              <a:solidFill>
                <a:prstClr val="black">
                  <a:tint val="75000"/>
                </a:prstClr>
              </a:solidFill>
            </a:endParaRPr>
          </a:p>
        </p:txBody>
      </p:sp>
    </p:spTree>
    <p:extLst>
      <p:ext uri="{BB962C8B-B14F-4D97-AF65-F5344CB8AC3E}">
        <p14:creationId xmlns:p14="http://schemas.microsoft.com/office/powerpoint/2010/main" val="38475295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3" end="3"/>
                                            </p:txEl>
                                          </p:spTgt>
                                        </p:tgtEl>
                                      </p:cBhvr>
                                    </p:animEffect>
                                    <p:set>
                                      <p:cBhvr>
                                        <p:cTn id="22" dur="1" fill="hold">
                                          <p:stCondLst>
                                            <p:cond delay="499"/>
                                          </p:stCondLst>
                                        </p:cTn>
                                        <p:tgtEl>
                                          <p:spTgt spid="3">
                                            <p:txEl>
                                              <p:pRg st="3" end="3"/>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xEl>
                                              <p:pRg st="4" end="4"/>
                                            </p:txEl>
                                          </p:spTgt>
                                        </p:tgtEl>
                                      </p:cBhvr>
                                    </p:animEffect>
                                    <p:set>
                                      <p:cBhvr>
                                        <p:cTn id="25" dur="1" fill="hold">
                                          <p:stCondLst>
                                            <p:cond delay="499"/>
                                          </p:stCondLst>
                                        </p:cTn>
                                        <p:tgtEl>
                                          <p:spTgt spid="3">
                                            <p:txEl>
                                              <p:pRg st="4" end="4"/>
                                            </p:txEl>
                                          </p:spTgt>
                                        </p:tgtEl>
                                        <p:attrNameLst>
                                          <p:attrName>style.visibility</p:attrName>
                                        </p:attrNameLst>
                                      </p:cBhvr>
                                      <p:to>
                                        <p:strVal val="hidden"/>
                                      </p:to>
                                    </p:set>
                                  </p:childTnLst>
                                </p:cTn>
                              </p:par>
                            </p:childTnLst>
                          </p:cTn>
                        </p:par>
                        <p:par>
                          <p:cTn id="26" fill="hold">
                            <p:stCondLst>
                              <p:cond delay="1000"/>
                            </p:stCondLst>
                            <p:childTnLst>
                              <p:par>
                                <p:cTn id="27" presetID="0" presetClass="path" presetSubtype="0" accel="50000" decel="50000" fill="hold" nodeType="afterEffect">
                                  <p:stCondLst>
                                    <p:cond delay="0"/>
                                  </p:stCondLst>
                                  <p:childTnLst>
                                    <p:animMotion origin="layout" path="M -5.55556E-7 -2.96296E-6 L 0.00208 -0.40833 " pathEditMode="relative" ptsTypes="AA">
                                      <p:cBhvr>
                                        <p:cTn id="28" dur="2000" fill="hold"/>
                                        <p:tgtEl>
                                          <p:spTgt spid="7"/>
                                        </p:tgtEl>
                                        <p:attrNameLst>
                                          <p:attrName>ppt_x</p:attrName>
                                          <p:attrName>ppt_y</p:attrName>
                                        </p:attrNameLst>
                                      </p:cBhvr>
                                    </p:animMotion>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mph" presetSubtype="0" nodeType="clickEffect">
                                  <p:stCondLst>
                                    <p:cond delay="0"/>
                                  </p:stCondLst>
                                  <p:childTnLst>
                                    <p:set>
                                      <p:cBhvr rctx="PPT">
                                        <p:cTn id="38" dur="indefinite"/>
                                        <p:tgtEl>
                                          <p:spTgt spid="7"/>
                                        </p:tgtEl>
                                        <p:attrNameLst>
                                          <p:attrName>style.opacity</p:attrName>
                                        </p:attrNameLst>
                                      </p:cBhvr>
                                      <p:to>
                                        <p:strVal val="0.5"/>
                                      </p:to>
                                    </p:set>
                                    <p:animEffect filter="image" prLst="opacity: 0.5">
                                      <p:cBhvr rctx="IE">
                                        <p:cTn id="39" dur="indefinite"/>
                                        <p:tgtEl>
                                          <p:spTgt spid="7"/>
                                        </p:tgtEl>
                                      </p:cBhvr>
                                    </p:animEffect>
                                  </p:childTnLst>
                                </p:cTn>
                              </p:par>
                            </p:childTnLst>
                          </p:cTn>
                        </p:par>
                        <p:par>
                          <p:cTn id="40" fill="hold">
                            <p:stCondLst>
                              <p:cond delay="0"/>
                            </p:stCondLst>
                            <p:childTnLst>
                              <p:par>
                                <p:cTn id="41" presetID="25" presetClass="emph" presetSubtype="0" fill="hold" grpId="1" nodeType="afterEffect">
                                  <p:stCondLst>
                                    <p:cond delay="0"/>
                                  </p:stCondLst>
                                  <p:childTnLst>
                                    <p:animClr clrSpc="hsl" dir="cw">
                                      <p:cBhvr override="childStyle">
                                        <p:cTn id="42" dur="500" fill="hold"/>
                                        <p:tgtEl>
                                          <p:spTgt spid="15"/>
                                        </p:tgtEl>
                                        <p:attrNameLst>
                                          <p:attrName>style.color</p:attrName>
                                        </p:attrNameLst>
                                      </p:cBhvr>
                                      <p:by>
                                        <p:hsl h="0" s="-70588" l="0"/>
                                      </p:by>
                                    </p:animClr>
                                    <p:animClr clrSpc="hsl" dir="cw">
                                      <p:cBhvr>
                                        <p:cTn id="43" dur="500" fill="hold"/>
                                        <p:tgtEl>
                                          <p:spTgt spid="15"/>
                                        </p:tgtEl>
                                        <p:attrNameLst>
                                          <p:attrName>fillcolor</p:attrName>
                                        </p:attrNameLst>
                                      </p:cBhvr>
                                      <p:by>
                                        <p:hsl h="0" s="-70588" l="0"/>
                                      </p:by>
                                    </p:animClr>
                                    <p:animClr clrSpc="hsl" dir="cw">
                                      <p:cBhvr>
                                        <p:cTn id="44" dur="500" fill="hold"/>
                                        <p:tgtEl>
                                          <p:spTgt spid="15"/>
                                        </p:tgtEl>
                                        <p:attrNameLst>
                                          <p:attrName>stroke.color</p:attrName>
                                        </p:attrNameLst>
                                      </p:cBhvr>
                                      <p:by>
                                        <p:hsl h="0" s="-70588" l="0"/>
                                      </p:by>
                                    </p:animClr>
                                    <p:set>
                                      <p:cBhvr>
                                        <p:cTn id="45" dur="500" fill="hold"/>
                                        <p:tgtEl>
                                          <p:spTgt spid="15"/>
                                        </p:tgtEl>
                                        <p:attrNameLst>
                                          <p:attrName>fill.type</p:attrName>
                                        </p:attrNameLst>
                                      </p:cBhvr>
                                      <p:to>
                                        <p:strVal val="solid"/>
                                      </p:to>
                                    </p:set>
                                  </p:childTnLst>
                                </p:cTn>
                              </p:par>
                            </p:childTnLst>
                          </p:cTn>
                        </p:par>
                        <p:par>
                          <p:cTn id="46" fill="hold">
                            <p:stCondLst>
                              <p:cond delay="500"/>
                            </p:stCondLst>
                            <p:childTnLst>
                              <p:par>
                                <p:cTn id="47" presetID="6" presetClass="entr" presetSubtype="16"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circle(in)">
                                      <p:cBhvr>
                                        <p:cTn id="4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5" grpId="1"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Results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0200" y="990600"/>
            <a:ext cx="5894277" cy="4525963"/>
          </a:xfrm>
          <a:prstGeom prst="rect">
            <a:avLst/>
          </a:prstGeom>
          <a:ln>
            <a:noFill/>
          </a:ln>
          <a:effectLst>
            <a:outerShdw blurRad="190500" algn="tl" rotWithShape="0">
              <a:srgbClr val="000000">
                <a:alpha val="70000"/>
              </a:srgbClr>
            </a:outerShdw>
          </a:effectLst>
        </p:spPr>
      </p:pic>
      <p:sp>
        <p:nvSpPr>
          <p:cNvPr id="6" name="TextBox 5"/>
          <p:cNvSpPr txBox="1"/>
          <p:nvPr/>
        </p:nvSpPr>
        <p:spPr>
          <a:xfrm>
            <a:off x="887464" y="5486400"/>
            <a:ext cx="7612999" cy="1328023"/>
          </a:xfrm>
          <a:prstGeom prst="round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2400" b="1" dirty="0" smtClean="0"/>
              <a:t>Our approach is very stable with recognition rates </a:t>
            </a:r>
          </a:p>
          <a:p>
            <a:pPr algn="ctr"/>
            <a:r>
              <a:rPr lang="en-US" sz="2400" b="1" dirty="0" smtClean="0"/>
              <a:t>exceeding 95% even with less than half</a:t>
            </a:r>
          </a:p>
          <a:p>
            <a:pPr algn="ctr"/>
            <a:r>
              <a:rPr lang="en-US" sz="2400" b="1" dirty="0" smtClean="0"/>
              <a:t> the number of shapes per category to compute the mean</a:t>
            </a:r>
            <a:endParaRPr lang="en-US" sz="2400" b="1" dirty="0"/>
          </a:p>
        </p:txBody>
      </p:sp>
      <p:sp>
        <p:nvSpPr>
          <p:cNvPr id="3" name="Slide Number Placeholder 2"/>
          <p:cNvSpPr>
            <a:spLocks noGrp="1"/>
          </p:cNvSpPr>
          <p:nvPr>
            <p:ph type="sldNum" sz="quarter" idx="12"/>
          </p:nvPr>
        </p:nvSpPr>
        <p:spPr/>
        <p:txBody>
          <a:bodyPr/>
          <a:lstStyle/>
          <a:p>
            <a:fld id="{C238F03A-58E1-4ECA-9024-348A9A81A53D}" type="slidenum">
              <a:rPr lang="en-US" smtClean="0">
                <a:solidFill>
                  <a:prstClr val="black">
                    <a:tint val="75000"/>
                  </a:prstClr>
                </a:solidFill>
              </a:rPr>
              <a:pPr/>
              <a:t>17</a:t>
            </a:fld>
            <a:endParaRPr lang="en-US" dirty="0">
              <a:solidFill>
                <a:prstClr val="black">
                  <a:tint val="75000"/>
                </a:prstClr>
              </a:solidFill>
            </a:endParaRPr>
          </a:p>
        </p:txBody>
      </p:sp>
      <p:graphicFrame>
        <p:nvGraphicFramePr>
          <p:cNvPr id="9" name="Diagram 8"/>
          <p:cNvGraphicFramePr/>
          <p:nvPr>
            <p:extLst>
              <p:ext uri="{D42A27DB-BD31-4B8C-83A1-F6EECF244321}">
                <p14:modId xmlns:p14="http://schemas.microsoft.com/office/powerpoint/2010/main" val="4025654186"/>
              </p:ext>
            </p:extLst>
          </p:nvPr>
        </p:nvGraphicFramePr>
        <p:xfrm>
          <a:off x="5334374" y="-35170"/>
          <a:ext cx="3809626" cy="278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0271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p:cNvSpPr>
          <p:nvPr>
            <p:ph type="title"/>
          </p:nvPr>
        </p:nvSpPr>
        <p:spPr/>
        <p:txBody>
          <a:bodyPr/>
          <a:lstStyle/>
          <a:p>
            <a:pPr eaLnBrk="1" hangingPunct="1"/>
            <a:r>
              <a:rPr lang="en-US" smtClean="0"/>
              <a:t>Related Work</a:t>
            </a:r>
          </a:p>
        </p:txBody>
      </p:sp>
      <p:sp>
        <p:nvSpPr>
          <p:cNvPr id="35843" name="Rectangle 2"/>
          <p:cNvSpPr>
            <a:spLocks noGrp="1"/>
          </p:cNvSpPr>
          <p:nvPr>
            <p:ph sz="quarter" idx="1"/>
          </p:nvPr>
        </p:nvSpPr>
        <p:spPr>
          <a:xfrm>
            <a:off x="-152400" y="1177925"/>
            <a:ext cx="8918575" cy="2219325"/>
          </a:xfrm>
        </p:spPr>
        <p:txBody>
          <a:bodyPr>
            <a:normAutofit/>
          </a:bodyPr>
          <a:lstStyle/>
          <a:p>
            <a:pPr eaLnBrk="1" hangingPunct="1"/>
            <a:r>
              <a:rPr lang="en-US" dirty="0" smtClean="0"/>
              <a:t>A few methods are reporting rates above 85%</a:t>
            </a:r>
          </a:p>
          <a:p>
            <a:pPr lvl="1"/>
            <a:r>
              <a:rPr lang="en-US" dirty="0"/>
              <a:t>Hierarchical Procrustes: 86.35% (McNeill-</a:t>
            </a:r>
            <a:r>
              <a:rPr lang="en-US" dirty="0" err="1"/>
              <a:t>Vijayakumar</a:t>
            </a:r>
            <a:r>
              <a:rPr lang="en-US" dirty="0"/>
              <a:t> </a:t>
            </a:r>
            <a:r>
              <a:rPr lang="en-US" dirty="0" smtClean="0"/>
              <a:t>2006)</a:t>
            </a:r>
          </a:p>
          <a:p>
            <a:pPr lvl="1" eaLnBrk="1" hangingPunct="1"/>
            <a:r>
              <a:rPr lang="en-US" dirty="0" smtClean="0"/>
              <a:t>Shape-trees: 87.7% (</a:t>
            </a:r>
            <a:r>
              <a:rPr lang="en-US" dirty="0" err="1" smtClean="0"/>
              <a:t>Felzenszwalb</a:t>
            </a:r>
            <a:r>
              <a:rPr lang="en-US" dirty="0" smtClean="0"/>
              <a:t>-Schwartz 2007)</a:t>
            </a:r>
          </a:p>
          <a:p>
            <a:pPr lvl="1"/>
            <a:r>
              <a:rPr lang="en-US" dirty="0" smtClean="0"/>
              <a:t>Spectral </a:t>
            </a:r>
            <a:r>
              <a:rPr lang="en-US" dirty="0"/>
              <a:t>Matching : 92.5% (</a:t>
            </a:r>
            <a:r>
              <a:rPr lang="en-US" dirty="0" err="1"/>
              <a:t>Egozi</a:t>
            </a:r>
            <a:r>
              <a:rPr lang="en-US" dirty="0"/>
              <a:t>, et al. </a:t>
            </a:r>
            <a:r>
              <a:rPr lang="en-US" dirty="0" smtClean="0"/>
              <a:t>2007)</a:t>
            </a:r>
          </a:p>
          <a:p>
            <a:pPr lvl="1" eaLnBrk="1" hangingPunct="1"/>
            <a:r>
              <a:rPr lang="en-US" dirty="0" smtClean="0"/>
              <a:t>Affinity Learning on Tensor product graph: 99.99% (Yang-</a:t>
            </a:r>
            <a:r>
              <a:rPr lang="en-US" dirty="0" err="1" smtClean="0"/>
              <a:t>Latecki</a:t>
            </a:r>
            <a:r>
              <a:rPr lang="en-US" dirty="0" smtClean="0"/>
              <a:t> 2011)</a:t>
            </a:r>
          </a:p>
          <a:p>
            <a:pPr lvl="1" eaLnBrk="1" hangingPunct="1">
              <a:buFontTx/>
              <a:buNone/>
            </a:pPr>
            <a:endParaRPr lang="en-US" sz="2000" dirty="0" smtClean="0"/>
          </a:p>
        </p:txBody>
      </p:sp>
      <p:graphicFrame>
        <p:nvGraphicFramePr>
          <p:cNvPr id="5" name="Table 4"/>
          <p:cNvGraphicFramePr>
            <a:graphicFrameLocks noGrp="1"/>
          </p:cNvGraphicFramePr>
          <p:nvPr>
            <p:extLst>
              <p:ext uri="{D42A27DB-BD31-4B8C-83A1-F6EECF244321}">
                <p14:modId xmlns:p14="http://schemas.microsoft.com/office/powerpoint/2010/main" val="489304430"/>
              </p:ext>
            </p:extLst>
          </p:nvPr>
        </p:nvGraphicFramePr>
        <p:xfrm>
          <a:off x="987565" y="3333509"/>
          <a:ext cx="7014882" cy="3505200"/>
        </p:xfrm>
        <a:graphic>
          <a:graphicData uri="http://schemas.openxmlformats.org/drawingml/2006/table">
            <a:tbl>
              <a:tblPr firstRow="1" bandRow="1">
                <a:tableStyleId>{5C22544A-7EE6-4342-B048-85BDC9FD1C3A}</a:tableStyleId>
              </a:tblPr>
              <a:tblGrid>
                <a:gridCol w="2338294"/>
                <a:gridCol w="2338294"/>
                <a:gridCol w="2338294"/>
              </a:tblGrid>
              <a:tr h="402979">
                <a:tc>
                  <a:txBody>
                    <a:bodyPr/>
                    <a:lstStyle/>
                    <a:p>
                      <a:r>
                        <a:rPr lang="en-US" sz="2000" dirty="0" smtClean="0"/>
                        <a:t>Criterion</a:t>
                      </a:r>
                      <a:endParaRPr lang="en-US" sz="2000" dirty="0"/>
                    </a:p>
                  </a:txBody>
                  <a:tcPr/>
                </a:tc>
                <a:tc>
                  <a:txBody>
                    <a:bodyPr/>
                    <a:lstStyle/>
                    <a:p>
                      <a:pPr algn="ctr"/>
                      <a:r>
                        <a:rPr lang="en-US" sz="2000" dirty="0" smtClean="0"/>
                        <a:t>HP,ST, SM, ALTP</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smtClean="0"/>
                        <a:t>SqWavelet</a:t>
                      </a:r>
                      <a:r>
                        <a:rPr lang="en-US" sz="2000" dirty="0" smtClean="0"/>
                        <a:t> Density Representation</a:t>
                      </a:r>
                    </a:p>
                  </a:txBody>
                  <a:tcPr/>
                </a:tc>
              </a:tr>
              <a:tr h="695552">
                <a:tc>
                  <a:txBody>
                    <a:bodyPr/>
                    <a:lstStyle/>
                    <a:p>
                      <a:r>
                        <a:rPr lang="en-US" sz="2000" dirty="0" smtClean="0"/>
                        <a:t>No topological</a:t>
                      </a:r>
                      <a:r>
                        <a:rPr lang="en-US" sz="2000" baseline="0" dirty="0" smtClean="0"/>
                        <a:t> restrictions</a:t>
                      </a:r>
                      <a:endParaRPr lang="en-US" sz="2000" dirty="0"/>
                    </a:p>
                  </a:txBody>
                  <a:tcPr/>
                </a:tc>
                <a:tc>
                  <a:txBody>
                    <a:bodyPr/>
                    <a:lstStyle/>
                    <a:p>
                      <a:pPr algn="ctr"/>
                      <a:endParaRPr lang="en-US" sz="2000" dirty="0"/>
                    </a:p>
                  </a:txBody>
                  <a:tcPr/>
                </a:tc>
                <a:tc>
                  <a:txBody>
                    <a:bodyPr/>
                    <a:lstStyle/>
                    <a:p>
                      <a:pPr algn="ctr"/>
                      <a:endParaRPr lang="en-US" sz="2000" dirty="0"/>
                    </a:p>
                  </a:txBody>
                  <a:tcPr/>
                </a:tc>
              </a:tr>
              <a:tr h="695552">
                <a:tc>
                  <a:txBody>
                    <a:bodyPr/>
                    <a:lstStyle/>
                    <a:p>
                      <a:r>
                        <a:rPr lang="en-US" sz="2000" dirty="0" smtClean="0"/>
                        <a:t>Large number of</a:t>
                      </a:r>
                      <a:r>
                        <a:rPr lang="en-US" sz="2000" baseline="0" dirty="0" smtClean="0"/>
                        <a:t> points per shape</a:t>
                      </a:r>
                      <a:endParaRPr lang="en-US" sz="2000" dirty="0"/>
                    </a:p>
                  </a:txBody>
                  <a:tcPr/>
                </a:tc>
                <a:tc>
                  <a:txBody>
                    <a:bodyPr/>
                    <a:lstStyle/>
                    <a:p>
                      <a:pPr algn="ctr"/>
                      <a:endParaRPr lang="en-US" sz="2000" dirty="0"/>
                    </a:p>
                  </a:txBody>
                  <a:tcPr/>
                </a:tc>
                <a:tc>
                  <a:txBody>
                    <a:bodyPr/>
                    <a:lstStyle/>
                    <a:p>
                      <a:pPr algn="ctr"/>
                      <a:endParaRPr lang="en-US" sz="2000" dirty="0"/>
                    </a:p>
                  </a:txBody>
                  <a:tcPr/>
                </a:tc>
              </a:tr>
              <a:tr h="695552">
                <a:tc>
                  <a:txBody>
                    <a:bodyPr/>
                    <a:lstStyle/>
                    <a:p>
                      <a:r>
                        <a:rPr lang="en-US" sz="2000" dirty="0" smtClean="0"/>
                        <a:t>Computational</a:t>
                      </a:r>
                      <a:r>
                        <a:rPr lang="en-US" sz="2000" baseline="0" dirty="0" smtClean="0"/>
                        <a:t>ly efficient</a:t>
                      </a:r>
                      <a:endParaRPr lang="en-US" sz="2000" dirty="0"/>
                    </a:p>
                  </a:txBody>
                  <a:tcPr/>
                </a:tc>
                <a:tc>
                  <a:txBody>
                    <a:bodyPr/>
                    <a:lstStyle/>
                    <a:p>
                      <a:pPr algn="ctr"/>
                      <a:endParaRPr lang="en-US" sz="2000" dirty="0"/>
                    </a:p>
                  </a:txBody>
                  <a:tcPr/>
                </a:tc>
                <a:tc>
                  <a:txBody>
                    <a:bodyPr/>
                    <a:lstStyle/>
                    <a:p>
                      <a:pPr algn="ctr"/>
                      <a:endParaRPr lang="en-US" sz="2000" dirty="0"/>
                    </a:p>
                  </a:txBody>
                  <a:tcPr/>
                </a:tc>
              </a:tr>
              <a:tr h="402979">
                <a:tc>
                  <a:txBody>
                    <a:bodyPr/>
                    <a:lstStyle/>
                    <a:p>
                      <a:r>
                        <a:rPr lang="en-US" sz="2000" dirty="0" smtClean="0"/>
                        <a:t>Accuracy</a:t>
                      </a:r>
                    </a:p>
                    <a:p>
                      <a:endParaRPr lang="en-US" sz="2000" dirty="0"/>
                    </a:p>
                  </a:txBody>
                  <a:tcPr/>
                </a:tc>
                <a:tc>
                  <a:txBody>
                    <a:bodyPr/>
                    <a:lstStyle/>
                    <a:p>
                      <a:pPr algn="ctr"/>
                      <a:endParaRPr lang="en-US" sz="2000" dirty="0"/>
                    </a:p>
                  </a:txBody>
                  <a:tcPr/>
                </a:tc>
                <a:tc>
                  <a:txBody>
                    <a:bodyPr/>
                    <a:lstStyle/>
                    <a:p>
                      <a:pPr algn="ctr"/>
                      <a:endParaRPr lang="en-US" sz="2000" dirty="0"/>
                    </a:p>
                  </a:txBody>
                  <a:tcPr/>
                </a:tc>
              </a:tr>
            </a:tbl>
          </a:graphicData>
        </a:graphic>
      </p:graphicFrame>
      <p:pic>
        <p:nvPicPr>
          <p:cNvPr id="175107" name="Picture 3" descr="C:\Users\Adrian\AppData\Local\Microsoft\Windows\Temporary Internet Files\Content.IE5\CHBPZPS4\MCj04325370000[1].png"/>
          <p:cNvPicPr>
            <a:picLocks noChangeAspect="1" noChangeArrowheads="1"/>
          </p:cNvPicPr>
          <p:nvPr/>
        </p:nvPicPr>
        <p:blipFill>
          <a:blip r:embed="rId4" cstate="print"/>
          <a:srcRect/>
          <a:stretch>
            <a:fillRect/>
          </a:stretch>
        </p:blipFill>
        <p:spPr bwMode="auto">
          <a:xfrm>
            <a:off x="4267200" y="4116387"/>
            <a:ext cx="455612" cy="455613"/>
          </a:xfrm>
          <a:prstGeom prst="rect">
            <a:avLst/>
          </a:prstGeom>
          <a:noFill/>
          <a:ln w="9525">
            <a:noFill/>
            <a:miter lim="800000"/>
            <a:headEnd/>
            <a:tailEnd/>
          </a:ln>
        </p:spPr>
      </p:pic>
      <p:pic>
        <p:nvPicPr>
          <p:cNvPr id="18" name="Picture 3" descr="C:\Users\Adrian\AppData\Local\Microsoft\Windows\Temporary Internet Files\Content.IE5\CHBPZPS4\MCj04325370000[1].png"/>
          <p:cNvPicPr>
            <a:picLocks noChangeAspect="1" noChangeArrowheads="1"/>
          </p:cNvPicPr>
          <p:nvPr/>
        </p:nvPicPr>
        <p:blipFill>
          <a:blip r:embed="rId4" cstate="print"/>
          <a:srcRect/>
          <a:stretch>
            <a:fillRect/>
          </a:stretch>
        </p:blipFill>
        <p:spPr bwMode="auto">
          <a:xfrm>
            <a:off x="4267200" y="4878387"/>
            <a:ext cx="455612" cy="455613"/>
          </a:xfrm>
          <a:prstGeom prst="rect">
            <a:avLst/>
          </a:prstGeom>
          <a:noFill/>
          <a:ln w="9525">
            <a:noFill/>
            <a:miter lim="800000"/>
            <a:headEnd/>
            <a:tailEnd/>
          </a:ln>
        </p:spPr>
      </p:pic>
      <p:sp>
        <p:nvSpPr>
          <p:cNvPr id="15" name="Rectangle 14"/>
          <p:cNvSpPr/>
          <p:nvPr/>
        </p:nvSpPr>
        <p:spPr>
          <a:xfrm>
            <a:off x="4240306" y="5692589"/>
            <a:ext cx="484094" cy="174811"/>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Freeform 5"/>
          <p:cNvSpPr>
            <a:spLocks/>
          </p:cNvSpPr>
          <p:nvPr/>
        </p:nvSpPr>
        <p:spPr bwMode="auto">
          <a:xfrm rot="21069776">
            <a:off x="6591558" y="6287318"/>
            <a:ext cx="537369" cy="397377"/>
          </a:xfrm>
          <a:custGeom>
            <a:avLst/>
            <a:gdLst>
              <a:gd name="T0" fmla="*/ 1146 w 1146"/>
              <a:gd name="T1" fmla="*/ 102 h 1054"/>
              <a:gd name="T2" fmla="*/ 1142 w 1146"/>
              <a:gd name="T3" fmla="*/ 144 h 1054"/>
              <a:gd name="T4" fmla="*/ 1126 w 1146"/>
              <a:gd name="T5" fmla="*/ 186 h 1054"/>
              <a:gd name="T6" fmla="*/ 1104 w 1146"/>
              <a:gd name="T7" fmla="*/ 226 h 1054"/>
              <a:gd name="T8" fmla="*/ 1070 w 1146"/>
              <a:gd name="T9" fmla="*/ 266 h 1054"/>
              <a:gd name="T10" fmla="*/ 616 w 1146"/>
              <a:gd name="T11" fmla="*/ 744 h 1054"/>
              <a:gd name="T12" fmla="*/ 548 w 1146"/>
              <a:gd name="T13" fmla="*/ 814 h 1054"/>
              <a:gd name="T14" fmla="*/ 426 w 1146"/>
              <a:gd name="T15" fmla="*/ 928 h 1054"/>
              <a:gd name="T16" fmla="*/ 374 w 1146"/>
              <a:gd name="T17" fmla="*/ 974 h 1054"/>
              <a:gd name="T18" fmla="*/ 290 w 1146"/>
              <a:gd name="T19" fmla="*/ 1034 h 1054"/>
              <a:gd name="T20" fmla="*/ 258 w 1146"/>
              <a:gd name="T21" fmla="*/ 1050 h 1054"/>
              <a:gd name="T22" fmla="*/ 234 w 1146"/>
              <a:gd name="T23" fmla="*/ 1054 h 1054"/>
              <a:gd name="T24" fmla="*/ 210 w 1146"/>
              <a:gd name="T25" fmla="*/ 1052 h 1054"/>
              <a:gd name="T26" fmla="*/ 156 w 1146"/>
              <a:gd name="T27" fmla="*/ 1032 h 1054"/>
              <a:gd name="T28" fmla="*/ 126 w 1146"/>
              <a:gd name="T29" fmla="*/ 1014 h 1054"/>
              <a:gd name="T30" fmla="*/ 74 w 1146"/>
              <a:gd name="T31" fmla="*/ 972 h 1054"/>
              <a:gd name="T32" fmla="*/ 48 w 1146"/>
              <a:gd name="T33" fmla="*/ 940 h 1054"/>
              <a:gd name="T34" fmla="*/ 44 w 1146"/>
              <a:gd name="T35" fmla="*/ 930 h 1054"/>
              <a:gd name="T36" fmla="*/ 28 w 1146"/>
              <a:gd name="T37" fmla="*/ 874 h 1054"/>
              <a:gd name="T38" fmla="*/ 14 w 1146"/>
              <a:gd name="T39" fmla="*/ 778 h 1054"/>
              <a:gd name="T40" fmla="*/ 8 w 1146"/>
              <a:gd name="T41" fmla="*/ 718 h 1054"/>
              <a:gd name="T42" fmla="*/ 0 w 1146"/>
              <a:gd name="T43" fmla="*/ 592 h 1054"/>
              <a:gd name="T44" fmla="*/ 0 w 1146"/>
              <a:gd name="T45" fmla="*/ 524 h 1054"/>
              <a:gd name="T46" fmla="*/ 4 w 1146"/>
              <a:gd name="T47" fmla="*/ 488 h 1054"/>
              <a:gd name="T48" fmla="*/ 14 w 1146"/>
              <a:gd name="T49" fmla="*/ 454 h 1054"/>
              <a:gd name="T50" fmla="*/ 34 w 1146"/>
              <a:gd name="T51" fmla="*/ 420 h 1054"/>
              <a:gd name="T52" fmla="*/ 62 w 1146"/>
              <a:gd name="T53" fmla="*/ 388 h 1054"/>
              <a:gd name="T54" fmla="*/ 76 w 1146"/>
              <a:gd name="T55" fmla="*/ 372 h 1054"/>
              <a:gd name="T56" fmla="*/ 110 w 1146"/>
              <a:gd name="T57" fmla="*/ 350 h 1054"/>
              <a:gd name="T58" fmla="*/ 144 w 1146"/>
              <a:gd name="T59" fmla="*/ 334 h 1054"/>
              <a:gd name="T60" fmla="*/ 180 w 1146"/>
              <a:gd name="T61" fmla="*/ 326 h 1054"/>
              <a:gd name="T62" fmla="*/ 198 w 1146"/>
              <a:gd name="T63" fmla="*/ 324 h 1054"/>
              <a:gd name="T64" fmla="*/ 230 w 1146"/>
              <a:gd name="T65" fmla="*/ 332 h 1054"/>
              <a:gd name="T66" fmla="*/ 256 w 1146"/>
              <a:gd name="T67" fmla="*/ 358 h 1054"/>
              <a:gd name="T68" fmla="*/ 272 w 1146"/>
              <a:gd name="T69" fmla="*/ 398 h 1054"/>
              <a:gd name="T70" fmla="*/ 284 w 1146"/>
              <a:gd name="T71" fmla="*/ 456 h 1054"/>
              <a:gd name="T72" fmla="*/ 286 w 1146"/>
              <a:gd name="T73" fmla="*/ 478 h 1054"/>
              <a:gd name="T74" fmla="*/ 292 w 1146"/>
              <a:gd name="T75" fmla="*/ 524 h 1054"/>
              <a:gd name="T76" fmla="*/ 304 w 1146"/>
              <a:gd name="T77" fmla="*/ 594 h 1054"/>
              <a:gd name="T78" fmla="*/ 312 w 1146"/>
              <a:gd name="T79" fmla="*/ 618 h 1054"/>
              <a:gd name="T80" fmla="*/ 330 w 1146"/>
              <a:gd name="T81" fmla="*/ 648 h 1054"/>
              <a:gd name="T82" fmla="*/ 340 w 1146"/>
              <a:gd name="T83" fmla="*/ 654 h 1054"/>
              <a:gd name="T84" fmla="*/ 354 w 1146"/>
              <a:gd name="T85" fmla="*/ 658 h 1054"/>
              <a:gd name="T86" fmla="*/ 360 w 1146"/>
              <a:gd name="T87" fmla="*/ 656 h 1054"/>
              <a:gd name="T88" fmla="*/ 394 w 1146"/>
              <a:gd name="T89" fmla="*/ 634 h 1054"/>
              <a:gd name="T90" fmla="*/ 426 w 1146"/>
              <a:gd name="T91" fmla="*/ 606 h 1054"/>
              <a:gd name="T92" fmla="*/ 922 w 1146"/>
              <a:gd name="T93" fmla="*/ 116 h 1054"/>
              <a:gd name="T94" fmla="*/ 950 w 1146"/>
              <a:gd name="T95" fmla="*/ 90 h 1054"/>
              <a:gd name="T96" fmla="*/ 1002 w 1146"/>
              <a:gd name="T97" fmla="*/ 46 h 1054"/>
              <a:gd name="T98" fmla="*/ 1024 w 1146"/>
              <a:gd name="T99" fmla="*/ 30 h 1054"/>
              <a:gd name="T100" fmla="*/ 1066 w 1146"/>
              <a:gd name="T101" fmla="*/ 8 h 1054"/>
              <a:gd name="T102" fmla="*/ 1102 w 1146"/>
              <a:gd name="T103" fmla="*/ 0 h 1054"/>
              <a:gd name="T104" fmla="*/ 1114 w 1146"/>
              <a:gd name="T105" fmla="*/ 2 h 1054"/>
              <a:gd name="T106" fmla="*/ 1130 w 1146"/>
              <a:gd name="T107" fmla="*/ 10 h 1054"/>
              <a:gd name="T108" fmla="*/ 1136 w 1146"/>
              <a:gd name="T109" fmla="*/ 18 h 1054"/>
              <a:gd name="T110" fmla="*/ 1144 w 1146"/>
              <a:gd name="T111" fmla="*/ 42 h 1054"/>
              <a:gd name="T112" fmla="*/ 1146 w 1146"/>
              <a:gd name="T113" fmla="*/ 78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6" h="1054">
                <a:moveTo>
                  <a:pt x="1146" y="102"/>
                </a:moveTo>
                <a:lnTo>
                  <a:pt x="1146" y="102"/>
                </a:lnTo>
                <a:lnTo>
                  <a:pt x="1144" y="124"/>
                </a:lnTo>
                <a:lnTo>
                  <a:pt x="1142" y="144"/>
                </a:lnTo>
                <a:lnTo>
                  <a:pt x="1136" y="164"/>
                </a:lnTo>
                <a:lnTo>
                  <a:pt x="1126" y="186"/>
                </a:lnTo>
                <a:lnTo>
                  <a:pt x="1116" y="206"/>
                </a:lnTo>
                <a:lnTo>
                  <a:pt x="1104" y="226"/>
                </a:lnTo>
                <a:lnTo>
                  <a:pt x="1088" y="246"/>
                </a:lnTo>
                <a:lnTo>
                  <a:pt x="1070" y="266"/>
                </a:lnTo>
                <a:lnTo>
                  <a:pt x="1062" y="274"/>
                </a:lnTo>
                <a:lnTo>
                  <a:pt x="616" y="744"/>
                </a:lnTo>
                <a:lnTo>
                  <a:pt x="616" y="744"/>
                </a:lnTo>
                <a:lnTo>
                  <a:pt x="548" y="814"/>
                </a:lnTo>
                <a:lnTo>
                  <a:pt x="484" y="876"/>
                </a:lnTo>
                <a:lnTo>
                  <a:pt x="426" y="928"/>
                </a:lnTo>
                <a:lnTo>
                  <a:pt x="374" y="974"/>
                </a:lnTo>
                <a:lnTo>
                  <a:pt x="374" y="974"/>
                </a:lnTo>
                <a:lnTo>
                  <a:pt x="328" y="1008"/>
                </a:lnTo>
                <a:lnTo>
                  <a:pt x="290" y="1034"/>
                </a:lnTo>
                <a:lnTo>
                  <a:pt x="272" y="1044"/>
                </a:lnTo>
                <a:lnTo>
                  <a:pt x="258" y="1050"/>
                </a:lnTo>
                <a:lnTo>
                  <a:pt x="244" y="1054"/>
                </a:lnTo>
                <a:lnTo>
                  <a:pt x="234" y="1054"/>
                </a:lnTo>
                <a:lnTo>
                  <a:pt x="234" y="1054"/>
                </a:lnTo>
                <a:lnTo>
                  <a:pt x="210" y="1052"/>
                </a:lnTo>
                <a:lnTo>
                  <a:pt x="184" y="1044"/>
                </a:lnTo>
                <a:lnTo>
                  <a:pt x="156" y="1032"/>
                </a:lnTo>
                <a:lnTo>
                  <a:pt x="126" y="1014"/>
                </a:lnTo>
                <a:lnTo>
                  <a:pt x="126" y="1014"/>
                </a:lnTo>
                <a:lnTo>
                  <a:pt x="96" y="994"/>
                </a:lnTo>
                <a:lnTo>
                  <a:pt x="74" y="972"/>
                </a:lnTo>
                <a:lnTo>
                  <a:pt x="56" y="952"/>
                </a:lnTo>
                <a:lnTo>
                  <a:pt x="48" y="940"/>
                </a:lnTo>
                <a:lnTo>
                  <a:pt x="44" y="930"/>
                </a:lnTo>
                <a:lnTo>
                  <a:pt x="44" y="930"/>
                </a:lnTo>
                <a:lnTo>
                  <a:pt x="36" y="908"/>
                </a:lnTo>
                <a:lnTo>
                  <a:pt x="28" y="874"/>
                </a:lnTo>
                <a:lnTo>
                  <a:pt x="20" y="830"/>
                </a:lnTo>
                <a:lnTo>
                  <a:pt x="14" y="778"/>
                </a:lnTo>
                <a:lnTo>
                  <a:pt x="14" y="778"/>
                </a:lnTo>
                <a:lnTo>
                  <a:pt x="8" y="718"/>
                </a:lnTo>
                <a:lnTo>
                  <a:pt x="2" y="656"/>
                </a:lnTo>
                <a:lnTo>
                  <a:pt x="0" y="592"/>
                </a:lnTo>
                <a:lnTo>
                  <a:pt x="0" y="524"/>
                </a:lnTo>
                <a:lnTo>
                  <a:pt x="0" y="524"/>
                </a:lnTo>
                <a:lnTo>
                  <a:pt x="0" y="506"/>
                </a:lnTo>
                <a:lnTo>
                  <a:pt x="4" y="488"/>
                </a:lnTo>
                <a:lnTo>
                  <a:pt x="8" y="470"/>
                </a:lnTo>
                <a:lnTo>
                  <a:pt x="14" y="454"/>
                </a:lnTo>
                <a:lnTo>
                  <a:pt x="24" y="436"/>
                </a:lnTo>
                <a:lnTo>
                  <a:pt x="34" y="420"/>
                </a:lnTo>
                <a:lnTo>
                  <a:pt x="46" y="404"/>
                </a:lnTo>
                <a:lnTo>
                  <a:pt x="62" y="388"/>
                </a:lnTo>
                <a:lnTo>
                  <a:pt x="62" y="388"/>
                </a:lnTo>
                <a:lnTo>
                  <a:pt x="76" y="372"/>
                </a:lnTo>
                <a:lnTo>
                  <a:pt x="92" y="360"/>
                </a:lnTo>
                <a:lnTo>
                  <a:pt x="110" y="350"/>
                </a:lnTo>
                <a:lnTo>
                  <a:pt x="126" y="340"/>
                </a:lnTo>
                <a:lnTo>
                  <a:pt x="144" y="334"/>
                </a:lnTo>
                <a:lnTo>
                  <a:pt x="162" y="328"/>
                </a:lnTo>
                <a:lnTo>
                  <a:pt x="180" y="326"/>
                </a:lnTo>
                <a:lnTo>
                  <a:pt x="198" y="324"/>
                </a:lnTo>
                <a:lnTo>
                  <a:pt x="198" y="324"/>
                </a:lnTo>
                <a:lnTo>
                  <a:pt x="216" y="326"/>
                </a:lnTo>
                <a:lnTo>
                  <a:pt x="230" y="332"/>
                </a:lnTo>
                <a:lnTo>
                  <a:pt x="244" y="344"/>
                </a:lnTo>
                <a:lnTo>
                  <a:pt x="256" y="358"/>
                </a:lnTo>
                <a:lnTo>
                  <a:pt x="264" y="376"/>
                </a:lnTo>
                <a:lnTo>
                  <a:pt x="272" y="398"/>
                </a:lnTo>
                <a:lnTo>
                  <a:pt x="278" y="424"/>
                </a:lnTo>
                <a:lnTo>
                  <a:pt x="284" y="456"/>
                </a:lnTo>
                <a:lnTo>
                  <a:pt x="284" y="456"/>
                </a:lnTo>
                <a:lnTo>
                  <a:pt x="286" y="478"/>
                </a:lnTo>
                <a:lnTo>
                  <a:pt x="286" y="478"/>
                </a:lnTo>
                <a:lnTo>
                  <a:pt x="292" y="524"/>
                </a:lnTo>
                <a:lnTo>
                  <a:pt x="298" y="562"/>
                </a:lnTo>
                <a:lnTo>
                  <a:pt x="304" y="594"/>
                </a:lnTo>
                <a:lnTo>
                  <a:pt x="312" y="618"/>
                </a:lnTo>
                <a:lnTo>
                  <a:pt x="312" y="618"/>
                </a:lnTo>
                <a:lnTo>
                  <a:pt x="320" y="634"/>
                </a:lnTo>
                <a:lnTo>
                  <a:pt x="330" y="648"/>
                </a:lnTo>
                <a:lnTo>
                  <a:pt x="336" y="652"/>
                </a:lnTo>
                <a:lnTo>
                  <a:pt x="340" y="654"/>
                </a:lnTo>
                <a:lnTo>
                  <a:pt x="346" y="656"/>
                </a:lnTo>
                <a:lnTo>
                  <a:pt x="354" y="658"/>
                </a:lnTo>
                <a:lnTo>
                  <a:pt x="354" y="658"/>
                </a:lnTo>
                <a:lnTo>
                  <a:pt x="360" y="656"/>
                </a:lnTo>
                <a:lnTo>
                  <a:pt x="368" y="652"/>
                </a:lnTo>
                <a:lnTo>
                  <a:pt x="394" y="634"/>
                </a:lnTo>
                <a:lnTo>
                  <a:pt x="394" y="634"/>
                </a:lnTo>
                <a:lnTo>
                  <a:pt x="426" y="606"/>
                </a:lnTo>
                <a:lnTo>
                  <a:pt x="464" y="570"/>
                </a:lnTo>
                <a:lnTo>
                  <a:pt x="922" y="116"/>
                </a:lnTo>
                <a:lnTo>
                  <a:pt x="922" y="116"/>
                </a:lnTo>
                <a:lnTo>
                  <a:pt x="950" y="90"/>
                </a:lnTo>
                <a:lnTo>
                  <a:pt x="976" y="66"/>
                </a:lnTo>
                <a:lnTo>
                  <a:pt x="1002" y="46"/>
                </a:lnTo>
                <a:lnTo>
                  <a:pt x="1024" y="30"/>
                </a:lnTo>
                <a:lnTo>
                  <a:pt x="1024" y="30"/>
                </a:lnTo>
                <a:lnTo>
                  <a:pt x="1046" y="16"/>
                </a:lnTo>
                <a:lnTo>
                  <a:pt x="1066" y="8"/>
                </a:lnTo>
                <a:lnTo>
                  <a:pt x="1086" y="2"/>
                </a:lnTo>
                <a:lnTo>
                  <a:pt x="1102" y="0"/>
                </a:lnTo>
                <a:lnTo>
                  <a:pt x="1102" y="0"/>
                </a:lnTo>
                <a:lnTo>
                  <a:pt x="1114" y="2"/>
                </a:lnTo>
                <a:lnTo>
                  <a:pt x="1122" y="4"/>
                </a:lnTo>
                <a:lnTo>
                  <a:pt x="1130" y="10"/>
                </a:lnTo>
                <a:lnTo>
                  <a:pt x="1136" y="18"/>
                </a:lnTo>
                <a:lnTo>
                  <a:pt x="1136" y="18"/>
                </a:lnTo>
                <a:lnTo>
                  <a:pt x="1140" y="28"/>
                </a:lnTo>
                <a:lnTo>
                  <a:pt x="1144" y="42"/>
                </a:lnTo>
                <a:lnTo>
                  <a:pt x="1146" y="58"/>
                </a:lnTo>
                <a:lnTo>
                  <a:pt x="1146" y="78"/>
                </a:lnTo>
                <a:lnTo>
                  <a:pt x="1146" y="102"/>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 name="Freeform 5"/>
          <p:cNvSpPr>
            <a:spLocks/>
          </p:cNvSpPr>
          <p:nvPr/>
        </p:nvSpPr>
        <p:spPr bwMode="auto">
          <a:xfrm rot="21069776">
            <a:off x="6575160" y="5581304"/>
            <a:ext cx="537369" cy="397377"/>
          </a:xfrm>
          <a:custGeom>
            <a:avLst/>
            <a:gdLst>
              <a:gd name="T0" fmla="*/ 1146 w 1146"/>
              <a:gd name="T1" fmla="*/ 102 h 1054"/>
              <a:gd name="T2" fmla="*/ 1142 w 1146"/>
              <a:gd name="T3" fmla="*/ 144 h 1054"/>
              <a:gd name="T4" fmla="*/ 1126 w 1146"/>
              <a:gd name="T5" fmla="*/ 186 h 1054"/>
              <a:gd name="T6" fmla="*/ 1104 w 1146"/>
              <a:gd name="T7" fmla="*/ 226 h 1054"/>
              <a:gd name="T8" fmla="*/ 1070 w 1146"/>
              <a:gd name="T9" fmla="*/ 266 h 1054"/>
              <a:gd name="T10" fmla="*/ 616 w 1146"/>
              <a:gd name="T11" fmla="*/ 744 h 1054"/>
              <a:gd name="T12" fmla="*/ 548 w 1146"/>
              <a:gd name="T13" fmla="*/ 814 h 1054"/>
              <a:gd name="T14" fmla="*/ 426 w 1146"/>
              <a:gd name="T15" fmla="*/ 928 h 1054"/>
              <a:gd name="T16" fmla="*/ 374 w 1146"/>
              <a:gd name="T17" fmla="*/ 974 h 1054"/>
              <a:gd name="T18" fmla="*/ 290 w 1146"/>
              <a:gd name="T19" fmla="*/ 1034 h 1054"/>
              <a:gd name="T20" fmla="*/ 258 w 1146"/>
              <a:gd name="T21" fmla="*/ 1050 h 1054"/>
              <a:gd name="T22" fmla="*/ 234 w 1146"/>
              <a:gd name="T23" fmla="*/ 1054 h 1054"/>
              <a:gd name="T24" fmla="*/ 210 w 1146"/>
              <a:gd name="T25" fmla="*/ 1052 h 1054"/>
              <a:gd name="T26" fmla="*/ 156 w 1146"/>
              <a:gd name="T27" fmla="*/ 1032 h 1054"/>
              <a:gd name="T28" fmla="*/ 126 w 1146"/>
              <a:gd name="T29" fmla="*/ 1014 h 1054"/>
              <a:gd name="T30" fmla="*/ 74 w 1146"/>
              <a:gd name="T31" fmla="*/ 972 h 1054"/>
              <a:gd name="T32" fmla="*/ 48 w 1146"/>
              <a:gd name="T33" fmla="*/ 940 h 1054"/>
              <a:gd name="T34" fmla="*/ 44 w 1146"/>
              <a:gd name="T35" fmla="*/ 930 h 1054"/>
              <a:gd name="T36" fmla="*/ 28 w 1146"/>
              <a:gd name="T37" fmla="*/ 874 h 1054"/>
              <a:gd name="T38" fmla="*/ 14 w 1146"/>
              <a:gd name="T39" fmla="*/ 778 h 1054"/>
              <a:gd name="T40" fmla="*/ 8 w 1146"/>
              <a:gd name="T41" fmla="*/ 718 h 1054"/>
              <a:gd name="T42" fmla="*/ 0 w 1146"/>
              <a:gd name="T43" fmla="*/ 592 h 1054"/>
              <a:gd name="T44" fmla="*/ 0 w 1146"/>
              <a:gd name="T45" fmla="*/ 524 h 1054"/>
              <a:gd name="T46" fmla="*/ 4 w 1146"/>
              <a:gd name="T47" fmla="*/ 488 h 1054"/>
              <a:gd name="T48" fmla="*/ 14 w 1146"/>
              <a:gd name="T49" fmla="*/ 454 h 1054"/>
              <a:gd name="T50" fmla="*/ 34 w 1146"/>
              <a:gd name="T51" fmla="*/ 420 h 1054"/>
              <a:gd name="T52" fmla="*/ 62 w 1146"/>
              <a:gd name="T53" fmla="*/ 388 h 1054"/>
              <a:gd name="T54" fmla="*/ 76 w 1146"/>
              <a:gd name="T55" fmla="*/ 372 h 1054"/>
              <a:gd name="T56" fmla="*/ 110 w 1146"/>
              <a:gd name="T57" fmla="*/ 350 h 1054"/>
              <a:gd name="T58" fmla="*/ 144 w 1146"/>
              <a:gd name="T59" fmla="*/ 334 h 1054"/>
              <a:gd name="T60" fmla="*/ 180 w 1146"/>
              <a:gd name="T61" fmla="*/ 326 h 1054"/>
              <a:gd name="T62" fmla="*/ 198 w 1146"/>
              <a:gd name="T63" fmla="*/ 324 h 1054"/>
              <a:gd name="T64" fmla="*/ 230 w 1146"/>
              <a:gd name="T65" fmla="*/ 332 h 1054"/>
              <a:gd name="T66" fmla="*/ 256 w 1146"/>
              <a:gd name="T67" fmla="*/ 358 h 1054"/>
              <a:gd name="T68" fmla="*/ 272 w 1146"/>
              <a:gd name="T69" fmla="*/ 398 h 1054"/>
              <a:gd name="T70" fmla="*/ 284 w 1146"/>
              <a:gd name="T71" fmla="*/ 456 h 1054"/>
              <a:gd name="T72" fmla="*/ 286 w 1146"/>
              <a:gd name="T73" fmla="*/ 478 h 1054"/>
              <a:gd name="T74" fmla="*/ 292 w 1146"/>
              <a:gd name="T75" fmla="*/ 524 h 1054"/>
              <a:gd name="T76" fmla="*/ 304 w 1146"/>
              <a:gd name="T77" fmla="*/ 594 h 1054"/>
              <a:gd name="T78" fmla="*/ 312 w 1146"/>
              <a:gd name="T79" fmla="*/ 618 h 1054"/>
              <a:gd name="T80" fmla="*/ 330 w 1146"/>
              <a:gd name="T81" fmla="*/ 648 h 1054"/>
              <a:gd name="T82" fmla="*/ 340 w 1146"/>
              <a:gd name="T83" fmla="*/ 654 h 1054"/>
              <a:gd name="T84" fmla="*/ 354 w 1146"/>
              <a:gd name="T85" fmla="*/ 658 h 1054"/>
              <a:gd name="T86" fmla="*/ 360 w 1146"/>
              <a:gd name="T87" fmla="*/ 656 h 1054"/>
              <a:gd name="T88" fmla="*/ 394 w 1146"/>
              <a:gd name="T89" fmla="*/ 634 h 1054"/>
              <a:gd name="T90" fmla="*/ 426 w 1146"/>
              <a:gd name="T91" fmla="*/ 606 h 1054"/>
              <a:gd name="T92" fmla="*/ 922 w 1146"/>
              <a:gd name="T93" fmla="*/ 116 h 1054"/>
              <a:gd name="T94" fmla="*/ 950 w 1146"/>
              <a:gd name="T95" fmla="*/ 90 h 1054"/>
              <a:gd name="T96" fmla="*/ 1002 w 1146"/>
              <a:gd name="T97" fmla="*/ 46 h 1054"/>
              <a:gd name="T98" fmla="*/ 1024 w 1146"/>
              <a:gd name="T99" fmla="*/ 30 h 1054"/>
              <a:gd name="T100" fmla="*/ 1066 w 1146"/>
              <a:gd name="T101" fmla="*/ 8 h 1054"/>
              <a:gd name="T102" fmla="*/ 1102 w 1146"/>
              <a:gd name="T103" fmla="*/ 0 h 1054"/>
              <a:gd name="T104" fmla="*/ 1114 w 1146"/>
              <a:gd name="T105" fmla="*/ 2 h 1054"/>
              <a:gd name="T106" fmla="*/ 1130 w 1146"/>
              <a:gd name="T107" fmla="*/ 10 h 1054"/>
              <a:gd name="T108" fmla="*/ 1136 w 1146"/>
              <a:gd name="T109" fmla="*/ 18 h 1054"/>
              <a:gd name="T110" fmla="*/ 1144 w 1146"/>
              <a:gd name="T111" fmla="*/ 42 h 1054"/>
              <a:gd name="T112" fmla="*/ 1146 w 1146"/>
              <a:gd name="T113" fmla="*/ 78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6" h="1054">
                <a:moveTo>
                  <a:pt x="1146" y="102"/>
                </a:moveTo>
                <a:lnTo>
                  <a:pt x="1146" y="102"/>
                </a:lnTo>
                <a:lnTo>
                  <a:pt x="1144" y="124"/>
                </a:lnTo>
                <a:lnTo>
                  <a:pt x="1142" y="144"/>
                </a:lnTo>
                <a:lnTo>
                  <a:pt x="1136" y="164"/>
                </a:lnTo>
                <a:lnTo>
                  <a:pt x="1126" y="186"/>
                </a:lnTo>
                <a:lnTo>
                  <a:pt x="1116" y="206"/>
                </a:lnTo>
                <a:lnTo>
                  <a:pt x="1104" y="226"/>
                </a:lnTo>
                <a:lnTo>
                  <a:pt x="1088" y="246"/>
                </a:lnTo>
                <a:lnTo>
                  <a:pt x="1070" y="266"/>
                </a:lnTo>
                <a:lnTo>
                  <a:pt x="1062" y="274"/>
                </a:lnTo>
                <a:lnTo>
                  <a:pt x="616" y="744"/>
                </a:lnTo>
                <a:lnTo>
                  <a:pt x="616" y="744"/>
                </a:lnTo>
                <a:lnTo>
                  <a:pt x="548" y="814"/>
                </a:lnTo>
                <a:lnTo>
                  <a:pt x="484" y="876"/>
                </a:lnTo>
                <a:lnTo>
                  <a:pt x="426" y="928"/>
                </a:lnTo>
                <a:lnTo>
                  <a:pt x="374" y="974"/>
                </a:lnTo>
                <a:lnTo>
                  <a:pt x="374" y="974"/>
                </a:lnTo>
                <a:lnTo>
                  <a:pt x="328" y="1008"/>
                </a:lnTo>
                <a:lnTo>
                  <a:pt x="290" y="1034"/>
                </a:lnTo>
                <a:lnTo>
                  <a:pt x="272" y="1044"/>
                </a:lnTo>
                <a:lnTo>
                  <a:pt x="258" y="1050"/>
                </a:lnTo>
                <a:lnTo>
                  <a:pt x="244" y="1054"/>
                </a:lnTo>
                <a:lnTo>
                  <a:pt x="234" y="1054"/>
                </a:lnTo>
                <a:lnTo>
                  <a:pt x="234" y="1054"/>
                </a:lnTo>
                <a:lnTo>
                  <a:pt x="210" y="1052"/>
                </a:lnTo>
                <a:lnTo>
                  <a:pt x="184" y="1044"/>
                </a:lnTo>
                <a:lnTo>
                  <a:pt x="156" y="1032"/>
                </a:lnTo>
                <a:lnTo>
                  <a:pt x="126" y="1014"/>
                </a:lnTo>
                <a:lnTo>
                  <a:pt x="126" y="1014"/>
                </a:lnTo>
                <a:lnTo>
                  <a:pt x="96" y="994"/>
                </a:lnTo>
                <a:lnTo>
                  <a:pt x="74" y="972"/>
                </a:lnTo>
                <a:lnTo>
                  <a:pt x="56" y="952"/>
                </a:lnTo>
                <a:lnTo>
                  <a:pt x="48" y="940"/>
                </a:lnTo>
                <a:lnTo>
                  <a:pt x="44" y="930"/>
                </a:lnTo>
                <a:lnTo>
                  <a:pt x="44" y="930"/>
                </a:lnTo>
                <a:lnTo>
                  <a:pt x="36" y="908"/>
                </a:lnTo>
                <a:lnTo>
                  <a:pt x="28" y="874"/>
                </a:lnTo>
                <a:lnTo>
                  <a:pt x="20" y="830"/>
                </a:lnTo>
                <a:lnTo>
                  <a:pt x="14" y="778"/>
                </a:lnTo>
                <a:lnTo>
                  <a:pt x="14" y="778"/>
                </a:lnTo>
                <a:lnTo>
                  <a:pt x="8" y="718"/>
                </a:lnTo>
                <a:lnTo>
                  <a:pt x="2" y="656"/>
                </a:lnTo>
                <a:lnTo>
                  <a:pt x="0" y="592"/>
                </a:lnTo>
                <a:lnTo>
                  <a:pt x="0" y="524"/>
                </a:lnTo>
                <a:lnTo>
                  <a:pt x="0" y="524"/>
                </a:lnTo>
                <a:lnTo>
                  <a:pt x="0" y="506"/>
                </a:lnTo>
                <a:lnTo>
                  <a:pt x="4" y="488"/>
                </a:lnTo>
                <a:lnTo>
                  <a:pt x="8" y="470"/>
                </a:lnTo>
                <a:lnTo>
                  <a:pt x="14" y="454"/>
                </a:lnTo>
                <a:lnTo>
                  <a:pt x="24" y="436"/>
                </a:lnTo>
                <a:lnTo>
                  <a:pt x="34" y="420"/>
                </a:lnTo>
                <a:lnTo>
                  <a:pt x="46" y="404"/>
                </a:lnTo>
                <a:lnTo>
                  <a:pt x="62" y="388"/>
                </a:lnTo>
                <a:lnTo>
                  <a:pt x="62" y="388"/>
                </a:lnTo>
                <a:lnTo>
                  <a:pt x="76" y="372"/>
                </a:lnTo>
                <a:lnTo>
                  <a:pt x="92" y="360"/>
                </a:lnTo>
                <a:lnTo>
                  <a:pt x="110" y="350"/>
                </a:lnTo>
                <a:lnTo>
                  <a:pt x="126" y="340"/>
                </a:lnTo>
                <a:lnTo>
                  <a:pt x="144" y="334"/>
                </a:lnTo>
                <a:lnTo>
                  <a:pt x="162" y="328"/>
                </a:lnTo>
                <a:lnTo>
                  <a:pt x="180" y="326"/>
                </a:lnTo>
                <a:lnTo>
                  <a:pt x="198" y="324"/>
                </a:lnTo>
                <a:lnTo>
                  <a:pt x="198" y="324"/>
                </a:lnTo>
                <a:lnTo>
                  <a:pt x="216" y="326"/>
                </a:lnTo>
                <a:lnTo>
                  <a:pt x="230" y="332"/>
                </a:lnTo>
                <a:lnTo>
                  <a:pt x="244" y="344"/>
                </a:lnTo>
                <a:lnTo>
                  <a:pt x="256" y="358"/>
                </a:lnTo>
                <a:lnTo>
                  <a:pt x="264" y="376"/>
                </a:lnTo>
                <a:lnTo>
                  <a:pt x="272" y="398"/>
                </a:lnTo>
                <a:lnTo>
                  <a:pt x="278" y="424"/>
                </a:lnTo>
                <a:lnTo>
                  <a:pt x="284" y="456"/>
                </a:lnTo>
                <a:lnTo>
                  <a:pt x="284" y="456"/>
                </a:lnTo>
                <a:lnTo>
                  <a:pt x="286" y="478"/>
                </a:lnTo>
                <a:lnTo>
                  <a:pt x="286" y="478"/>
                </a:lnTo>
                <a:lnTo>
                  <a:pt x="292" y="524"/>
                </a:lnTo>
                <a:lnTo>
                  <a:pt x="298" y="562"/>
                </a:lnTo>
                <a:lnTo>
                  <a:pt x="304" y="594"/>
                </a:lnTo>
                <a:lnTo>
                  <a:pt x="312" y="618"/>
                </a:lnTo>
                <a:lnTo>
                  <a:pt x="312" y="618"/>
                </a:lnTo>
                <a:lnTo>
                  <a:pt x="320" y="634"/>
                </a:lnTo>
                <a:lnTo>
                  <a:pt x="330" y="648"/>
                </a:lnTo>
                <a:lnTo>
                  <a:pt x="336" y="652"/>
                </a:lnTo>
                <a:lnTo>
                  <a:pt x="340" y="654"/>
                </a:lnTo>
                <a:lnTo>
                  <a:pt x="346" y="656"/>
                </a:lnTo>
                <a:lnTo>
                  <a:pt x="354" y="658"/>
                </a:lnTo>
                <a:lnTo>
                  <a:pt x="354" y="658"/>
                </a:lnTo>
                <a:lnTo>
                  <a:pt x="360" y="656"/>
                </a:lnTo>
                <a:lnTo>
                  <a:pt x="368" y="652"/>
                </a:lnTo>
                <a:lnTo>
                  <a:pt x="394" y="634"/>
                </a:lnTo>
                <a:lnTo>
                  <a:pt x="394" y="634"/>
                </a:lnTo>
                <a:lnTo>
                  <a:pt x="426" y="606"/>
                </a:lnTo>
                <a:lnTo>
                  <a:pt x="464" y="570"/>
                </a:lnTo>
                <a:lnTo>
                  <a:pt x="922" y="116"/>
                </a:lnTo>
                <a:lnTo>
                  <a:pt x="922" y="116"/>
                </a:lnTo>
                <a:lnTo>
                  <a:pt x="950" y="90"/>
                </a:lnTo>
                <a:lnTo>
                  <a:pt x="976" y="66"/>
                </a:lnTo>
                <a:lnTo>
                  <a:pt x="1002" y="46"/>
                </a:lnTo>
                <a:lnTo>
                  <a:pt x="1024" y="30"/>
                </a:lnTo>
                <a:lnTo>
                  <a:pt x="1024" y="30"/>
                </a:lnTo>
                <a:lnTo>
                  <a:pt x="1046" y="16"/>
                </a:lnTo>
                <a:lnTo>
                  <a:pt x="1066" y="8"/>
                </a:lnTo>
                <a:lnTo>
                  <a:pt x="1086" y="2"/>
                </a:lnTo>
                <a:lnTo>
                  <a:pt x="1102" y="0"/>
                </a:lnTo>
                <a:lnTo>
                  <a:pt x="1102" y="0"/>
                </a:lnTo>
                <a:lnTo>
                  <a:pt x="1114" y="2"/>
                </a:lnTo>
                <a:lnTo>
                  <a:pt x="1122" y="4"/>
                </a:lnTo>
                <a:lnTo>
                  <a:pt x="1130" y="10"/>
                </a:lnTo>
                <a:lnTo>
                  <a:pt x="1136" y="18"/>
                </a:lnTo>
                <a:lnTo>
                  <a:pt x="1136" y="18"/>
                </a:lnTo>
                <a:lnTo>
                  <a:pt x="1140" y="28"/>
                </a:lnTo>
                <a:lnTo>
                  <a:pt x="1144" y="42"/>
                </a:lnTo>
                <a:lnTo>
                  <a:pt x="1146" y="58"/>
                </a:lnTo>
                <a:lnTo>
                  <a:pt x="1146" y="78"/>
                </a:lnTo>
                <a:lnTo>
                  <a:pt x="1146" y="102"/>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5" name="Freeform 5"/>
          <p:cNvSpPr>
            <a:spLocks/>
          </p:cNvSpPr>
          <p:nvPr/>
        </p:nvSpPr>
        <p:spPr bwMode="auto">
          <a:xfrm rot="21069776">
            <a:off x="4267640" y="6287317"/>
            <a:ext cx="537369" cy="397377"/>
          </a:xfrm>
          <a:custGeom>
            <a:avLst/>
            <a:gdLst>
              <a:gd name="T0" fmla="*/ 1146 w 1146"/>
              <a:gd name="T1" fmla="*/ 102 h 1054"/>
              <a:gd name="T2" fmla="*/ 1142 w 1146"/>
              <a:gd name="T3" fmla="*/ 144 h 1054"/>
              <a:gd name="T4" fmla="*/ 1126 w 1146"/>
              <a:gd name="T5" fmla="*/ 186 h 1054"/>
              <a:gd name="T6" fmla="*/ 1104 w 1146"/>
              <a:gd name="T7" fmla="*/ 226 h 1054"/>
              <a:gd name="T8" fmla="*/ 1070 w 1146"/>
              <a:gd name="T9" fmla="*/ 266 h 1054"/>
              <a:gd name="T10" fmla="*/ 616 w 1146"/>
              <a:gd name="T11" fmla="*/ 744 h 1054"/>
              <a:gd name="T12" fmla="*/ 548 w 1146"/>
              <a:gd name="T13" fmla="*/ 814 h 1054"/>
              <a:gd name="T14" fmla="*/ 426 w 1146"/>
              <a:gd name="T15" fmla="*/ 928 h 1054"/>
              <a:gd name="T16" fmla="*/ 374 w 1146"/>
              <a:gd name="T17" fmla="*/ 974 h 1054"/>
              <a:gd name="T18" fmla="*/ 290 w 1146"/>
              <a:gd name="T19" fmla="*/ 1034 h 1054"/>
              <a:gd name="T20" fmla="*/ 258 w 1146"/>
              <a:gd name="T21" fmla="*/ 1050 h 1054"/>
              <a:gd name="T22" fmla="*/ 234 w 1146"/>
              <a:gd name="T23" fmla="*/ 1054 h 1054"/>
              <a:gd name="T24" fmla="*/ 210 w 1146"/>
              <a:gd name="T25" fmla="*/ 1052 h 1054"/>
              <a:gd name="T26" fmla="*/ 156 w 1146"/>
              <a:gd name="T27" fmla="*/ 1032 h 1054"/>
              <a:gd name="T28" fmla="*/ 126 w 1146"/>
              <a:gd name="T29" fmla="*/ 1014 h 1054"/>
              <a:gd name="T30" fmla="*/ 74 w 1146"/>
              <a:gd name="T31" fmla="*/ 972 h 1054"/>
              <a:gd name="T32" fmla="*/ 48 w 1146"/>
              <a:gd name="T33" fmla="*/ 940 h 1054"/>
              <a:gd name="T34" fmla="*/ 44 w 1146"/>
              <a:gd name="T35" fmla="*/ 930 h 1054"/>
              <a:gd name="T36" fmla="*/ 28 w 1146"/>
              <a:gd name="T37" fmla="*/ 874 h 1054"/>
              <a:gd name="T38" fmla="*/ 14 w 1146"/>
              <a:gd name="T39" fmla="*/ 778 h 1054"/>
              <a:gd name="T40" fmla="*/ 8 w 1146"/>
              <a:gd name="T41" fmla="*/ 718 h 1054"/>
              <a:gd name="T42" fmla="*/ 0 w 1146"/>
              <a:gd name="T43" fmla="*/ 592 h 1054"/>
              <a:gd name="T44" fmla="*/ 0 w 1146"/>
              <a:gd name="T45" fmla="*/ 524 h 1054"/>
              <a:gd name="T46" fmla="*/ 4 w 1146"/>
              <a:gd name="T47" fmla="*/ 488 h 1054"/>
              <a:gd name="T48" fmla="*/ 14 w 1146"/>
              <a:gd name="T49" fmla="*/ 454 h 1054"/>
              <a:gd name="T50" fmla="*/ 34 w 1146"/>
              <a:gd name="T51" fmla="*/ 420 h 1054"/>
              <a:gd name="T52" fmla="*/ 62 w 1146"/>
              <a:gd name="T53" fmla="*/ 388 h 1054"/>
              <a:gd name="T54" fmla="*/ 76 w 1146"/>
              <a:gd name="T55" fmla="*/ 372 h 1054"/>
              <a:gd name="T56" fmla="*/ 110 w 1146"/>
              <a:gd name="T57" fmla="*/ 350 h 1054"/>
              <a:gd name="T58" fmla="*/ 144 w 1146"/>
              <a:gd name="T59" fmla="*/ 334 h 1054"/>
              <a:gd name="T60" fmla="*/ 180 w 1146"/>
              <a:gd name="T61" fmla="*/ 326 h 1054"/>
              <a:gd name="T62" fmla="*/ 198 w 1146"/>
              <a:gd name="T63" fmla="*/ 324 h 1054"/>
              <a:gd name="T64" fmla="*/ 230 w 1146"/>
              <a:gd name="T65" fmla="*/ 332 h 1054"/>
              <a:gd name="T66" fmla="*/ 256 w 1146"/>
              <a:gd name="T67" fmla="*/ 358 h 1054"/>
              <a:gd name="T68" fmla="*/ 272 w 1146"/>
              <a:gd name="T69" fmla="*/ 398 h 1054"/>
              <a:gd name="T70" fmla="*/ 284 w 1146"/>
              <a:gd name="T71" fmla="*/ 456 h 1054"/>
              <a:gd name="T72" fmla="*/ 286 w 1146"/>
              <a:gd name="T73" fmla="*/ 478 h 1054"/>
              <a:gd name="T74" fmla="*/ 292 w 1146"/>
              <a:gd name="T75" fmla="*/ 524 h 1054"/>
              <a:gd name="T76" fmla="*/ 304 w 1146"/>
              <a:gd name="T77" fmla="*/ 594 h 1054"/>
              <a:gd name="T78" fmla="*/ 312 w 1146"/>
              <a:gd name="T79" fmla="*/ 618 h 1054"/>
              <a:gd name="T80" fmla="*/ 330 w 1146"/>
              <a:gd name="T81" fmla="*/ 648 h 1054"/>
              <a:gd name="T82" fmla="*/ 340 w 1146"/>
              <a:gd name="T83" fmla="*/ 654 h 1054"/>
              <a:gd name="T84" fmla="*/ 354 w 1146"/>
              <a:gd name="T85" fmla="*/ 658 h 1054"/>
              <a:gd name="T86" fmla="*/ 360 w 1146"/>
              <a:gd name="T87" fmla="*/ 656 h 1054"/>
              <a:gd name="T88" fmla="*/ 394 w 1146"/>
              <a:gd name="T89" fmla="*/ 634 h 1054"/>
              <a:gd name="T90" fmla="*/ 426 w 1146"/>
              <a:gd name="T91" fmla="*/ 606 h 1054"/>
              <a:gd name="T92" fmla="*/ 922 w 1146"/>
              <a:gd name="T93" fmla="*/ 116 h 1054"/>
              <a:gd name="T94" fmla="*/ 950 w 1146"/>
              <a:gd name="T95" fmla="*/ 90 h 1054"/>
              <a:gd name="T96" fmla="*/ 1002 w 1146"/>
              <a:gd name="T97" fmla="*/ 46 h 1054"/>
              <a:gd name="T98" fmla="*/ 1024 w 1146"/>
              <a:gd name="T99" fmla="*/ 30 h 1054"/>
              <a:gd name="T100" fmla="*/ 1066 w 1146"/>
              <a:gd name="T101" fmla="*/ 8 h 1054"/>
              <a:gd name="T102" fmla="*/ 1102 w 1146"/>
              <a:gd name="T103" fmla="*/ 0 h 1054"/>
              <a:gd name="T104" fmla="*/ 1114 w 1146"/>
              <a:gd name="T105" fmla="*/ 2 h 1054"/>
              <a:gd name="T106" fmla="*/ 1130 w 1146"/>
              <a:gd name="T107" fmla="*/ 10 h 1054"/>
              <a:gd name="T108" fmla="*/ 1136 w 1146"/>
              <a:gd name="T109" fmla="*/ 18 h 1054"/>
              <a:gd name="T110" fmla="*/ 1144 w 1146"/>
              <a:gd name="T111" fmla="*/ 42 h 1054"/>
              <a:gd name="T112" fmla="*/ 1146 w 1146"/>
              <a:gd name="T113" fmla="*/ 78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6" h="1054">
                <a:moveTo>
                  <a:pt x="1146" y="102"/>
                </a:moveTo>
                <a:lnTo>
                  <a:pt x="1146" y="102"/>
                </a:lnTo>
                <a:lnTo>
                  <a:pt x="1144" y="124"/>
                </a:lnTo>
                <a:lnTo>
                  <a:pt x="1142" y="144"/>
                </a:lnTo>
                <a:lnTo>
                  <a:pt x="1136" y="164"/>
                </a:lnTo>
                <a:lnTo>
                  <a:pt x="1126" y="186"/>
                </a:lnTo>
                <a:lnTo>
                  <a:pt x="1116" y="206"/>
                </a:lnTo>
                <a:lnTo>
                  <a:pt x="1104" y="226"/>
                </a:lnTo>
                <a:lnTo>
                  <a:pt x="1088" y="246"/>
                </a:lnTo>
                <a:lnTo>
                  <a:pt x="1070" y="266"/>
                </a:lnTo>
                <a:lnTo>
                  <a:pt x="1062" y="274"/>
                </a:lnTo>
                <a:lnTo>
                  <a:pt x="616" y="744"/>
                </a:lnTo>
                <a:lnTo>
                  <a:pt x="616" y="744"/>
                </a:lnTo>
                <a:lnTo>
                  <a:pt x="548" y="814"/>
                </a:lnTo>
                <a:lnTo>
                  <a:pt x="484" y="876"/>
                </a:lnTo>
                <a:lnTo>
                  <a:pt x="426" y="928"/>
                </a:lnTo>
                <a:lnTo>
                  <a:pt x="374" y="974"/>
                </a:lnTo>
                <a:lnTo>
                  <a:pt x="374" y="974"/>
                </a:lnTo>
                <a:lnTo>
                  <a:pt x="328" y="1008"/>
                </a:lnTo>
                <a:lnTo>
                  <a:pt x="290" y="1034"/>
                </a:lnTo>
                <a:lnTo>
                  <a:pt x="272" y="1044"/>
                </a:lnTo>
                <a:lnTo>
                  <a:pt x="258" y="1050"/>
                </a:lnTo>
                <a:lnTo>
                  <a:pt x="244" y="1054"/>
                </a:lnTo>
                <a:lnTo>
                  <a:pt x="234" y="1054"/>
                </a:lnTo>
                <a:lnTo>
                  <a:pt x="234" y="1054"/>
                </a:lnTo>
                <a:lnTo>
                  <a:pt x="210" y="1052"/>
                </a:lnTo>
                <a:lnTo>
                  <a:pt x="184" y="1044"/>
                </a:lnTo>
                <a:lnTo>
                  <a:pt x="156" y="1032"/>
                </a:lnTo>
                <a:lnTo>
                  <a:pt x="126" y="1014"/>
                </a:lnTo>
                <a:lnTo>
                  <a:pt x="126" y="1014"/>
                </a:lnTo>
                <a:lnTo>
                  <a:pt x="96" y="994"/>
                </a:lnTo>
                <a:lnTo>
                  <a:pt x="74" y="972"/>
                </a:lnTo>
                <a:lnTo>
                  <a:pt x="56" y="952"/>
                </a:lnTo>
                <a:lnTo>
                  <a:pt x="48" y="940"/>
                </a:lnTo>
                <a:lnTo>
                  <a:pt x="44" y="930"/>
                </a:lnTo>
                <a:lnTo>
                  <a:pt x="44" y="930"/>
                </a:lnTo>
                <a:lnTo>
                  <a:pt x="36" y="908"/>
                </a:lnTo>
                <a:lnTo>
                  <a:pt x="28" y="874"/>
                </a:lnTo>
                <a:lnTo>
                  <a:pt x="20" y="830"/>
                </a:lnTo>
                <a:lnTo>
                  <a:pt x="14" y="778"/>
                </a:lnTo>
                <a:lnTo>
                  <a:pt x="14" y="778"/>
                </a:lnTo>
                <a:lnTo>
                  <a:pt x="8" y="718"/>
                </a:lnTo>
                <a:lnTo>
                  <a:pt x="2" y="656"/>
                </a:lnTo>
                <a:lnTo>
                  <a:pt x="0" y="592"/>
                </a:lnTo>
                <a:lnTo>
                  <a:pt x="0" y="524"/>
                </a:lnTo>
                <a:lnTo>
                  <a:pt x="0" y="524"/>
                </a:lnTo>
                <a:lnTo>
                  <a:pt x="0" y="506"/>
                </a:lnTo>
                <a:lnTo>
                  <a:pt x="4" y="488"/>
                </a:lnTo>
                <a:lnTo>
                  <a:pt x="8" y="470"/>
                </a:lnTo>
                <a:lnTo>
                  <a:pt x="14" y="454"/>
                </a:lnTo>
                <a:lnTo>
                  <a:pt x="24" y="436"/>
                </a:lnTo>
                <a:lnTo>
                  <a:pt x="34" y="420"/>
                </a:lnTo>
                <a:lnTo>
                  <a:pt x="46" y="404"/>
                </a:lnTo>
                <a:lnTo>
                  <a:pt x="62" y="388"/>
                </a:lnTo>
                <a:lnTo>
                  <a:pt x="62" y="388"/>
                </a:lnTo>
                <a:lnTo>
                  <a:pt x="76" y="372"/>
                </a:lnTo>
                <a:lnTo>
                  <a:pt x="92" y="360"/>
                </a:lnTo>
                <a:lnTo>
                  <a:pt x="110" y="350"/>
                </a:lnTo>
                <a:lnTo>
                  <a:pt x="126" y="340"/>
                </a:lnTo>
                <a:lnTo>
                  <a:pt x="144" y="334"/>
                </a:lnTo>
                <a:lnTo>
                  <a:pt x="162" y="328"/>
                </a:lnTo>
                <a:lnTo>
                  <a:pt x="180" y="326"/>
                </a:lnTo>
                <a:lnTo>
                  <a:pt x="198" y="324"/>
                </a:lnTo>
                <a:lnTo>
                  <a:pt x="198" y="324"/>
                </a:lnTo>
                <a:lnTo>
                  <a:pt x="216" y="326"/>
                </a:lnTo>
                <a:lnTo>
                  <a:pt x="230" y="332"/>
                </a:lnTo>
                <a:lnTo>
                  <a:pt x="244" y="344"/>
                </a:lnTo>
                <a:lnTo>
                  <a:pt x="256" y="358"/>
                </a:lnTo>
                <a:lnTo>
                  <a:pt x="264" y="376"/>
                </a:lnTo>
                <a:lnTo>
                  <a:pt x="272" y="398"/>
                </a:lnTo>
                <a:lnTo>
                  <a:pt x="278" y="424"/>
                </a:lnTo>
                <a:lnTo>
                  <a:pt x="284" y="456"/>
                </a:lnTo>
                <a:lnTo>
                  <a:pt x="284" y="456"/>
                </a:lnTo>
                <a:lnTo>
                  <a:pt x="286" y="478"/>
                </a:lnTo>
                <a:lnTo>
                  <a:pt x="286" y="478"/>
                </a:lnTo>
                <a:lnTo>
                  <a:pt x="292" y="524"/>
                </a:lnTo>
                <a:lnTo>
                  <a:pt x="298" y="562"/>
                </a:lnTo>
                <a:lnTo>
                  <a:pt x="304" y="594"/>
                </a:lnTo>
                <a:lnTo>
                  <a:pt x="312" y="618"/>
                </a:lnTo>
                <a:lnTo>
                  <a:pt x="312" y="618"/>
                </a:lnTo>
                <a:lnTo>
                  <a:pt x="320" y="634"/>
                </a:lnTo>
                <a:lnTo>
                  <a:pt x="330" y="648"/>
                </a:lnTo>
                <a:lnTo>
                  <a:pt x="336" y="652"/>
                </a:lnTo>
                <a:lnTo>
                  <a:pt x="340" y="654"/>
                </a:lnTo>
                <a:lnTo>
                  <a:pt x="346" y="656"/>
                </a:lnTo>
                <a:lnTo>
                  <a:pt x="354" y="658"/>
                </a:lnTo>
                <a:lnTo>
                  <a:pt x="354" y="658"/>
                </a:lnTo>
                <a:lnTo>
                  <a:pt x="360" y="656"/>
                </a:lnTo>
                <a:lnTo>
                  <a:pt x="368" y="652"/>
                </a:lnTo>
                <a:lnTo>
                  <a:pt x="394" y="634"/>
                </a:lnTo>
                <a:lnTo>
                  <a:pt x="394" y="634"/>
                </a:lnTo>
                <a:lnTo>
                  <a:pt x="426" y="606"/>
                </a:lnTo>
                <a:lnTo>
                  <a:pt x="464" y="570"/>
                </a:lnTo>
                <a:lnTo>
                  <a:pt x="922" y="116"/>
                </a:lnTo>
                <a:lnTo>
                  <a:pt x="922" y="116"/>
                </a:lnTo>
                <a:lnTo>
                  <a:pt x="950" y="90"/>
                </a:lnTo>
                <a:lnTo>
                  <a:pt x="976" y="66"/>
                </a:lnTo>
                <a:lnTo>
                  <a:pt x="1002" y="46"/>
                </a:lnTo>
                <a:lnTo>
                  <a:pt x="1024" y="30"/>
                </a:lnTo>
                <a:lnTo>
                  <a:pt x="1024" y="30"/>
                </a:lnTo>
                <a:lnTo>
                  <a:pt x="1046" y="16"/>
                </a:lnTo>
                <a:lnTo>
                  <a:pt x="1066" y="8"/>
                </a:lnTo>
                <a:lnTo>
                  <a:pt x="1086" y="2"/>
                </a:lnTo>
                <a:lnTo>
                  <a:pt x="1102" y="0"/>
                </a:lnTo>
                <a:lnTo>
                  <a:pt x="1102" y="0"/>
                </a:lnTo>
                <a:lnTo>
                  <a:pt x="1114" y="2"/>
                </a:lnTo>
                <a:lnTo>
                  <a:pt x="1122" y="4"/>
                </a:lnTo>
                <a:lnTo>
                  <a:pt x="1130" y="10"/>
                </a:lnTo>
                <a:lnTo>
                  <a:pt x="1136" y="18"/>
                </a:lnTo>
                <a:lnTo>
                  <a:pt x="1136" y="18"/>
                </a:lnTo>
                <a:lnTo>
                  <a:pt x="1140" y="28"/>
                </a:lnTo>
                <a:lnTo>
                  <a:pt x="1144" y="42"/>
                </a:lnTo>
                <a:lnTo>
                  <a:pt x="1146" y="58"/>
                </a:lnTo>
                <a:lnTo>
                  <a:pt x="1146" y="78"/>
                </a:lnTo>
                <a:lnTo>
                  <a:pt x="1146" y="102"/>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6" name="Freeform 5"/>
          <p:cNvSpPr>
            <a:spLocks/>
          </p:cNvSpPr>
          <p:nvPr/>
        </p:nvSpPr>
        <p:spPr bwMode="auto">
          <a:xfrm rot="21069776">
            <a:off x="6575159" y="4826287"/>
            <a:ext cx="537369" cy="397377"/>
          </a:xfrm>
          <a:custGeom>
            <a:avLst/>
            <a:gdLst>
              <a:gd name="T0" fmla="*/ 1146 w 1146"/>
              <a:gd name="T1" fmla="*/ 102 h 1054"/>
              <a:gd name="T2" fmla="*/ 1142 w 1146"/>
              <a:gd name="T3" fmla="*/ 144 h 1054"/>
              <a:gd name="T4" fmla="*/ 1126 w 1146"/>
              <a:gd name="T5" fmla="*/ 186 h 1054"/>
              <a:gd name="T6" fmla="*/ 1104 w 1146"/>
              <a:gd name="T7" fmla="*/ 226 h 1054"/>
              <a:gd name="T8" fmla="*/ 1070 w 1146"/>
              <a:gd name="T9" fmla="*/ 266 h 1054"/>
              <a:gd name="T10" fmla="*/ 616 w 1146"/>
              <a:gd name="T11" fmla="*/ 744 h 1054"/>
              <a:gd name="T12" fmla="*/ 548 w 1146"/>
              <a:gd name="T13" fmla="*/ 814 h 1054"/>
              <a:gd name="T14" fmla="*/ 426 w 1146"/>
              <a:gd name="T15" fmla="*/ 928 h 1054"/>
              <a:gd name="T16" fmla="*/ 374 w 1146"/>
              <a:gd name="T17" fmla="*/ 974 h 1054"/>
              <a:gd name="T18" fmla="*/ 290 w 1146"/>
              <a:gd name="T19" fmla="*/ 1034 h 1054"/>
              <a:gd name="T20" fmla="*/ 258 w 1146"/>
              <a:gd name="T21" fmla="*/ 1050 h 1054"/>
              <a:gd name="T22" fmla="*/ 234 w 1146"/>
              <a:gd name="T23" fmla="*/ 1054 h 1054"/>
              <a:gd name="T24" fmla="*/ 210 w 1146"/>
              <a:gd name="T25" fmla="*/ 1052 h 1054"/>
              <a:gd name="T26" fmla="*/ 156 w 1146"/>
              <a:gd name="T27" fmla="*/ 1032 h 1054"/>
              <a:gd name="T28" fmla="*/ 126 w 1146"/>
              <a:gd name="T29" fmla="*/ 1014 h 1054"/>
              <a:gd name="T30" fmla="*/ 74 w 1146"/>
              <a:gd name="T31" fmla="*/ 972 h 1054"/>
              <a:gd name="T32" fmla="*/ 48 w 1146"/>
              <a:gd name="T33" fmla="*/ 940 h 1054"/>
              <a:gd name="T34" fmla="*/ 44 w 1146"/>
              <a:gd name="T35" fmla="*/ 930 h 1054"/>
              <a:gd name="T36" fmla="*/ 28 w 1146"/>
              <a:gd name="T37" fmla="*/ 874 h 1054"/>
              <a:gd name="T38" fmla="*/ 14 w 1146"/>
              <a:gd name="T39" fmla="*/ 778 h 1054"/>
              <a:gd name="T40" fmla="*/ 8 w 1146"/>
              <a:gd name="T41" fmla="*/ 718 h 1054"/>
              <a:gd name="T42" fmla="*/ 0 w 1146"/>
              <a:gd name="T43" fmla="*/ 592 h 1054"/>
              <a:gd name="T44" fmla="*/ 0 w 1146"/>
              <a:gd name="T45" fmla="*/ 524 h 1054"/>
              <a:gd name="T46" fmla="*/ 4 w 1146"/>
              <a:gd name="T47" fmla="*/ 488 h 1054"/>
              <a:gd name="T48" fmla="*/ 14 w 1146"/>
              <a:gd name="T49" fmla="*/ 454 h 1054"/>
              <a:gd name="T50" fmla="*/ 34 w 1146"/>
              <a:gd name="T51" fmla="*/ 420 h 1054"/>
              <a:gd name="T52" fmla="*/ 62 w 1146"/>
              <a:gd name="T53" fmla="*/ 388 h 1054"/>
              <a:gd name="T54" fmla="*/ 76 w 1146"/>
              <a:gd name="T55" fmla="*/ 372 h 1054"/>
              <a:gd name="T56" fmla="*/ 110 w 1146"/>
              <a:gd name="T57" fmla="*/ 350 h 1054"/>
              <a:gd name="T58" fmla="*/ 144 w 1146"/>
              <a:gd name="T59" fmla="*/ 334 h 1054"/>
              <a:gd name="T60" fmla="*/ 180 w 1146"/>
              <a:gd name="T61" fmla="*/ 326 h 1054"/>
              <a:gd name="T62" fmla="*/ 198 w 1146"/>
              <a:gd name="T63" fmla="*/ 324 h 1054"/>
              <a:gd name="T64" fmla="*/ 230 w 1146"/>
              <a:gd name="T65" fmla="*/ 332 h 1054"/>
              <a:gd name="T66" fmla="*/ 256 w 1146"/>
              <a:gd name="T67" fmla="*/ 358 h 1054"/>
              <a:gd name="T68" fmla="*/ 272 w 1146"/>
              <a:gd name="T69" fmla="*/ 398 h 1054"/>
              <a:gd name="T70" fmla="*/ 284 w 1146"/>
              <a:gd name="T71" fmla="*/ 456 h 1054"/>
              <a:gd name="T72" fmla="*/ 286 w 1146"/>
              <a:gd name="T73" fmla="*/ 478 h 1054"/>
              <a:gd name="T74" fmla="*/ 292 w 1146"/>
              <a:gd name="T75" fmla="*/ 524 h 1054"/>
              <a:gd name="T76" fmla="*/ 304 w 1146"/>
              <a:gd name="T77" fmla="*/ 594 h 1054"/>
              <a:gd name="T78" fmla="*/ 312 w 1146"/>
              <a:gd name="T79" fmla="*/ 618 h 1054"/>
              <a:gd name="T80" fmla="*/ 330 w 1146"/>
              <a:gd name="T81" fmla="*/ 648 h 1054"/>
              <a:gd name="T82" fmla="*/ 340 w 1146"/>
              <a:gd name="T83" fmla="*/ 654 h 1054"/>
              <a:gd name="T84" fmla="*/ 354 w 1146"/>
              <a:gd name="T85" fmla="*/ 658 h 1054"/>
              <a:gd name="T86" fmla="*/ 360 w 1146"/>
              <a:gd name="T87" fmla="*/ 656 h 1054"/>
              <a:gd name="T88" fmla="*/ 394 w 1146"/>
              <a:gd name="T89" fmla="*/ 634 h 1054"/>
              <a:gd name="T90" fmla="*/ 426 w 1146"/>
              <a:gd name="T91" fmla="*/ 606 h 1054"/>
              <a:gd name="T92" fmla="*/ 922 w 1146"/>
              <a:gd name="T93" fmla="*/ 116 h 1054"/>
              <a:gd name="T94" fmla="*/ 950 w 1146"/>
              <a:gd name="T95" fmla="*/ 90 h 1054"/>
              <a:gd name="T96" fmla="*/ 1002 w 1146"/>
              <a:gd name="T97" fmla="*/ 46 h 1054"/>
              <a:gd name="T98" fmla="*/ 1024 w 1146"/>
              <a:gd name="T99" fmla="*/ 30 h 1054"/>
              <a:gd name="T100" fmla="*/ 1066 w 1146"/>
              <a:gd name="T101" fmla="*/ 8 h 1054"/>
              <a:gd name="T102" fmla="*/ 1102 w 1146"/>
              <a:gd name="T103" fmla="*/ 0 h 1054"/>
              <a:gd name="T104" fmla="*/ 1114 w 1146"/>
              <a:gd name="T105" fmla="*/ 2 h 1054"/>
              <a:gd name="T106" fmla="*/ 1130 w 1146"/>
              <a:gd name="T107" fmla="*/ 10 h 1054"/>
              <a:gd name="T108" fmla="*/ 1136 w 1146"/>
              <a:gd name="T109" fmla="*/ 18 h 1054"/>
              <a:gd name="T110" fmla="*/ 1144 w 1146"/>
              <a:gd name="T111" fmla="*/ 42 h 1054"/>
              <a:gd name="T112" fmla="*/ 1146 w 1146"/>
              <a:gd name="T113" fmla="*/ 78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6" h="1054">
                <a:moveTo>
                  <a:pt x="1146" y="102"/>
                </a:moveTo>
                <a:lnTo>
                  <a:pt x="1146" y="102"/>
                </a:lnTo>
                <a:lnTo>
                  <a:pt x="1144" y="124"/>
                </a:lnTo>
                <a:lnTo>
                  <a:pt x="1142" y="144"/>
                </a:lnTo>
                <a:lnTo>
                  <a:pt x="1136" y="164"/>
                </a:lnTo>
                <a:lnTo>
                  <a:pt x="1126" y="186"/>
                </a:lnTo>
                <a:lnTo>
                  <a:pt x="1116" y="206"/>
                </a:lnTo>
                <a:lnTo>
                  <a:pt x="1104" y="226"/>
                </a:lnTo>
                <a:lnTo>
                  <a:pt x="1088" y="246"/>
                </a:lnTo>
                <a:lnTo>
                  <a:pt x="1070" y="266"/>
                </a:lnTo>
                <a:lnTo>
                  <a:pt x="1062" y="274"/>
                </a:lnTo>
                <a:lnTo>
                  <a:pt x="616" y="744"/>
                </a:lnTo>
                <a:lnTo>
                  <a:pt x="616" y="744"/>
                </a:lnTo>
                <a:lnTo>
                  <a:pt x="548" y="814"/>
                </a:lnTo>
                <a:lnTo>
                  <a:pt x="484" y="876"/>
                </a:lnTo>
                <a:lnTo>
                  <a:pt x="426" y="928"/>
                </a:lnTo>
                <a:lnTo>
                  <a:pt x="374" y="974"/>
                </a:lnTo>
                <a:lnTo>
                  <a:pt x="374" y="974"/>
                </a:lnTo>
                <a:lnTo>
                  <a:pt x="328" y="1008"/>
                </a:lnTo>
                <a:lnTo>
                  <a:pt x="290" y="1034"/>
                </a:lnTo>
                <a:lnTo>
                  <a:pt x="272" y="1044"/>
                </a:lnTo>
                <a:lnTo>
                  <a:pt x="258" y="1050"/>
                </a:lnTo>
                <a:lnTo>
                  <a:pt x="244" y="1054"/>
                </a:lnTo>
                <a:lnTo>
                  <a:pt x="234" y="1054"/>
                </a:lnTo>
                <a:lnTo>
                  <a:pt x="234" y="1054"/>
                </a:lnTo>
                <a:lnTo>
                  <a:pt x="210" y="1052"/>
                </a:lnTo>
                <a:lnTo>
                  <a:pt x="184" y="1044"/>
                </a:lnTo>
                <a:lnTo>
                  <a:pt x="156" y="1032"/>
                </a:lnTo>
                <a:lnTo>
                  <a:pt x="126" y="1014"/>
                </a:lnTo>
                <a:lnTo>
                  <a:pt x="126" y="1014"/>
                </a:lnTo>
                <a:lnTo>
                  <a:pt x="96" y="994"/>
                </a:lnTo>
                <a:lnTo>
                  <a:pt x="74" y="972"/>
                </a:lnTo>
                <a:lnTo>
                  <a:pt x="56" y="952"/>
                </a:lnTo>
                <a:lnTo>
                  <a:pt x="48" y="940"/>
                </a:lnTo>
                <a:lnTo>
                  <a:pt x="44" y="930"/>
                </a:lnTo>
                <a:lnTo>
                  <a:pt x="44" y="930"/>
                </a:lnTo>
                <a:lnTo>
                  <a:pt x="36" y="908"/>
                </a:lnTo>
                <a:lnTo>
                  <a:pt x="28" y="874"/>
                </a:lnTo>
                <a:lnTo>
                  <a:pt x="20" y="830"/>
                </a:lnTo>
                <a:lnTo>
                  <a:pt x="14" y="778"/>
                </a:lnTo>
                <a:lnTo>
                  <a:pt x="14" y="778"/>
                </a:lnTo>
                <a:lnTo>
                  <a:pt x="8" y="718"/>
                </a:lnTo>
                <a:lnTo>
                  <a:pt x="2" y="656"/>
                </a:lnTo>
                <a:lnTo>
                  <a:pt x="0" y="592"/>
                </a:lnTo>
                <a:lnTo>
                  <a:pt x="0" y="524"/>
                </a:lnTo>
                <a:lnTo>
                  <a:pt x="0" y="524"/>
                </a:lnTo>
                <a:lnTo>
                  <a:pt x="0" y="506"/>
                </a:lnTo>
                <a:lnTo>
                  <a:pt x="4" y="488"/>
                </a:lnTo>
                <a:lnTo>
                  <a:pt x="8" y="470"/>
                </a:lnTo>
                <a:lnTo>
                  <a:pt x="14" y="454"/>
                </a:lnTo>
                <a:lnTo>
                  <a:pt x="24" y="436"/>
                </a:lnTo>
                <a:lnTo>
                  <a:pt x="34" y="420"/>
                </a:lnTo>
                <a:lnTo>
                  <a:pt x="46" y="404"/>
                </a:lnTo>
                <a:lnTo>
                  <a:pt x="62" y="388"/>
                </a:lnTo>
                <a:lnTo>
                  <a:pt x="62" y="388"/>
                </a:lnTo>
                <a:lnTo>
                  <a:pt x="76" y="372"/>
                </a:lnTo>
                <a:lnTo>
                  <a:pt x="92" y="360"/>
                </a:lnTo>
                <a:lnTo>
                  <a:pt x="110" y="350"/>
                </a:lnTo>
                <a:lnTo>
                  <a:pt x="126" y="340"/>
                </a:lnTo>
                <a:lnTo>
                  <a:pt x="144" y="334"/>
                </a:lnTo>
                <a:lnTo>
                  <a:pt x="162" y="328"/>
                </a:lnTo>
                <a:lnTo>
                  <a:pt x="180" y="326"/>
                </a:lnTo>
                <a:lnTo>
                  <a:pt x="198" y="324"/>
                </a:lnTo>
                <a:lnTo>
                  <a:pt x="198" y="324"/>
                </a:lnTo>
                <a:lnTo>
                  <a:pt x="216" y="326"/>
                </a:lnTo>
                <a:lnTo>
                  <a:pt x="230" y="332"/>
                </a:lnTo>
                <a:lnTo>
                  <a:pt x="244" y="344"/>
                </a:lnTo>
                <a:lnTo>
                  <a:pt x="256" y="358"/>
                </a:lnTo>
                <a:lnTo>
                  <a:pt x="264" y="376"/>
                </a:lnTo>
                <a:lnTo>
                  <a:pt x="272" y="398"/>
                </a:lnTo>
                <a:lnTo>
                  <a:pt x="278" y="424"/>
                </a:lnTo>
                <a:lnTo>
                  <a:pt x="284" y="456"/>
                </a:lnTo>
                <a:lnTo>
                  <a:pt x="284" y="456"/>
                </a:lnTo>
                <a:lnTo>
                  <a:pt x="286" y="478"/>
                </a:lnTo>
                <a:lnTo>
                  <a:pt x="286" y="478"/>
                </a:lnTo>
                <a:lnTo>
                  <a:pt x="292" y="524"/>
                </a:lnTo>
                <a:lnTo>
                  <a:pt x="298" y="562"/>
                </a:lnTo>
                <a:lnTo>
                  <a:pt x="304" y="594"/>
                </a:lnTo>
                <a:lnTo>
                  <a:pt x="312" y="618"/>
                </a:lnTo>
                <a:lnTo>
                  <a:pt x="312" y="618"/>
                </a:lnTo>
                <a:lnTo>
                  <a:pt x="320" y="634"/>
                </a:lnTo>
                <a:lnTo>
                  <a:pt x="330" y="648"/>
                </a:lnTo>
                <a:lnTo>
                  <a:pt x="336" y="652"/>
                </a:lnTo>
                <a:lnTo>
                  <a:pt x="340" y="654"/>
                </a:lnTo>
                <a:lnTo>
                  <a:pt x="346" y="656"/>
                </a:lnTo>
                <a:lnTo>
                  <a:pt x="354" y="658"/>
                </a:lnTo>
                <a:lnTo>
                  <a:pt x="354" y="658"/>
                </a:lnTo>
                <a:lnTo>
                  <a:pt x="360" y="656"/>
                </a:lnTo>
                <a:lnTo>
                  <a:pt x="368" y="652"/>
                </a:lnTo>
                <a:lnTo>
                  <a:pt x="394" y="634"/>
                </a:lnTo>
                <a:lnTo>
                  <a:pt x="394" y="634"/>
                </a:lnTo>
                <a:lnTo>
                  <a:pt x="426" y="606"/>
                </a:lnTo>
                <a:lnTo>
                  <a:pt x="464" y="570"/>
                </a:lnTo>
                <a:lnTo>
                  <a:pt x="922" y="116"/>
                </a:lnTo>
                <a:lnTo>
                  <a:pt x="922" y="116"/>
                </a:lnTo>
                <a:lnTo>
                  <a:pt x="950" y="90"/>
                </a:lnTo>
                <a:lnTo>
                  <a:pt x="976" y="66"/>
                </a:lnTo>
                <a:lnTo>
                  <a:pt x="1002" y="46"/>
                </a:lnTo>
                <a:lnTo>
                  <a:pt x="1024" y="30"/>
                </a:lnTo>
                <a:lnTo>
                  <a:pt x="1024" y="30"/>
                </a:lnTo>
                <a:lnTo>
                  <a:pt x="1046" y="16"/>
                </a:lnTo>
                <a:lnTo>
                  <a:pt x="1066" y="8"/>
                </a:lnTo>
                <a:lnTo>
                  <a:pt x="1086" y="2"/>
                </a:lnTo>
                <a:lnTo>
                  <a:pt x="1102" y="0"/>
                </a:lnTo>
                <a:lnTo>
                  <a:pt x="1102" y="0"/>
                </a:lnTo>
                <a:lnTo>
                  <a:pt x="1114" y="2"/>
                </a:lnTo>
                <a:lnTo>
                  <a:pt x="1122" y="4"/>
                </a:lnTo>
                <a:lnTo>
                  <a:pt x="1130" y="10"/>
                </a:lnTo>
                <a:lnTo>
                  <a:pt x="1136" y="18"/>
                </a:lnTo>
                <a:lnTo>
                  <a:pt x="1136" y="18"/>
                </a:lnTo>
                <a:lnTo>
                  <a:pt x="1140" y="28"/>
                </a:lnTo>
                <a:lnTo>
                  <a:pt x="1144" y="42"/>
                </a:lnTo>
                <a:lnTo>
                  <a:pt x="1146" y="58"/>
                </a:lnTo>
                <a:lnTo>
                  <a:pt x="1146" y="78"/>
                </a:lnTo>
                <a:lnTo>
                  <a:pt x="1146" y="102"/>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7" name="Freeform 5"/>
          <p:cNvSpPr>
            <a:spLocks/>
          </p:cNvSpPr>
          <p:nvPr/>
        </p:nvSpPr>
        <p:spPr bwMode="auto">
          <a:xfrm rot="21069776">
            <a:off x="6580535" y="4135704"/>
            <a:ext cx="537369" cy="397377"/>
          </a:xfrm>
          <a:custGeom>
            <a:avLst/>
            <a:gdLst>
              <a:gd name="T0" fmla="*/ 1146 w 1146"/>
              <a:gd name="T1" fmla="*/ 102 h 1054"/>
              <a:gd name="T2" fmla="*/ 1142 w 1146"/>
              <a:gd name="T3" fmla="*/ 144 h 1054"/>
              <a:gd name="T4" fmla="*/ 1126 w 1146"/>
              <a:gd name="T5" fmla="*/ 186 h 1054"/>
              <a:gd name="T6" fmla="*/ 1104 w 1146"/>
              <a:gd name="T7" fmla="*/ 226 h 1054"/>
              <a:gd name="T8" fmla="*/ 1070 w 1146"/>
              <a:gd name="T9" fmla="*/ 266 h 1054"/>
              <a:gd name="T10" fmla="*/ 616 w 1146"/>
              <a:gd name="T11" fmla="*/ 744 h 1054"/>
              <a:gd name="T12" fmla="*/ 548 w 1146"/>
              <a:gd name="T13" fmla="*/ 814 h 1054"/>
              <a:gd name="T14" fmla="*/ 426 w 1146"/>
              <a:gd name="T15" fmla="*/ 928 h 1054"/>
              <a:gd name="T16" fmla="*/ 374 w 1146"/>
              <a:gd name="T17" fmla="*/ 974 h 1054"/>
              <a:gd name="T18" fmla="*/ 290 w 1146"/>
              <a:gd name="T19" fmla="*/ 1034 h 1054"/>
              <a:gd name="T20" fmla="*/ 258 w 1146"/>
              <a:gd name="T21" fmla="*/ 1050 h 1054"/>
              <a:gd name="T22" fmla="*/ 234 w 1146"/>
              <a:gd name="T23" fmla="*/ 1054 h 1054"/>
              <a:gd name="T24" fmla="*/ 210 w 1146"/>
              <a:gd name="T25" fmla="*/ 1052 h 1054"/>
              <a:gd name="T26" fmla="*/ 156 w 1146"/>
              <a:gd name="T27" fmla="*/ 1032 h 1054"/>
              <a:gd name="T28" fmla="*/ 126 w 1146"/>
              <a:gd name="T29" fmla="*/ 1014 h 1054"/>
              <a:gd name="T30" fmla="*/ 74 w 1146"/>
              <a:gd name="T31" fmla="*/ 972 h 1054"/>
              <a:gd name="T32" fmla="*/ 48 w 1146"/>
              <a:gd name="T33" fmla="*/ 940 h 1054"/>
              <a:gd name="T34" fmla="*/ 44 w 1146"/>
              <a:gd name="T35" fmla="*/ 930 h 1054"/>
              <a:gd name="T36" fmla="*/ 28 w 1146"/>
              <a:gd name="T37" fmla="*/ 874 h 1054"/>
              <a:gd name="T38" fmla="*/ 14 w 1146"/>
              <a:gd name="T39" fmla="*/ 778 h 1054"/>
              <a:gd name="T40" fmla="*/ 8 w 1146"/>
              <a:gd name="T41" fmla="*/ 718 h 1054"/>
              <a:gd name="T42" fmla="*/ 0 w 1146"/>
              <a:gd name="T43" fmla="*/ 592 h 1054"/>
              <a:gd name="T44" fmla="*/ 0 w 1146"/>
              <a:gd name="T45" fmla="*/ 524 h 1054"/>
              <a:gd name="T46" fmla="*/ 4 w 1146"/>
              <a:gd name="T47" fmla="*/ 488 h 1054"/>
              <a:gd name="T48" fmla="*/ 14 w 1146"/>
              <a:gd name="T49" fmla="*/ 454 h 1054"/>
              <a:gd name="T50" fmla="*/ 34 w 1146"/>
              <a:gd name="T51" fmla="*/ 420 h 1054"/>
              <a:gd name="T52" fmla="*/ 62 w 1146"/>
              <a:gd name="T53" fmla="*/ 388 h 1054"/>
              <a:gd name="T54" fmla="*/ 76 w 1146"/>
              <a:gd name="T55" fmla="*/ 372 h 1054"/>
              <a:gd name="T56" fmla="*/ 110 w 1146"/>
              <a:gd name="T57" fmla="*/ 350 h 1054"/>
              <a:gd name="T58" fmla="*/ 144 w 1146"/>
              <a:gd name="T59" fmla="*/ 334 h 1054"/>
              <a:gd name="T60" fmla="*/ 180 w 1146"/>
              <a:gd name="T61" fmla="*/ 326 h 1054"/>
              <a:gd name="T62" fmla="*/ 198 w 1146"/>
              <a:gd name="T63" fmla="*/ 324 h 1054"/>
              <a:gd name="T64" fmla="*/ 230 w 1146"/>
              <a:gd name="T65" fmla="*/ 332 h 1054"/>
              <a:gd name="T66" fmla="*/ 256 w 1146"/>
              <a:gd name="T67" fmla="*/ 358 h 1054"/>
              <a:gd name="T68" fmla="*/ 272 w 1146"/>
              <a:gd name="T69" fmla="*/ 398 h 1054"/>
              <a:gd name="T70" fmla="*/ 284 w 1146"/>
              <a:gd name="T71" fmla="*/ 456 h 1054"/>
              <a:gd name="T72" fmla="*/ 286 w 1146"/>
              <a:gd name="T73" fmla="*/ 478 h 1054"/>
              <a:gd name="T74" fmla="*/ 292 w 1146"/>
              <a:gd name="T75" fmla="*/ 524 h 1054"/>
              <a:gd name="T76" fmla="*/ 304 w 1146"/>
              <a:gd name="T77" fmla="*/ 594 h 1054"/>
              <a:gd name="T78" fmla="*/ 312 w 1146"/>
              <a:gd name="T79" fmla="*/ 618 h 1054"/>
              <a:gd name="T80" fmla="*/ 330 w 1146"/>
              <a:gd name="T81" fmla="*/ 648 h 1054"/>
              <a:gd name="T82" fmla="*/ 340 w 1146"/>
              <a:gd name="T83" fmla="*/ 654 h 1054"/>
              <a:gd name="T84" fmla="*/ 354 w 1146"/>
              <a:gd name="T85" fmla="*/ 658 h 1054"/>
              <a:gd name="T86" fmla="*/ 360 w 1146"/>
              <a:gd name="T87" fmla="*/ 656 h 1054"/>
              <a:gd name="T88" fmla="*/ 394 w 1146"/>
              <a:gd name="T89" fmla="*/ 634 h 1054"/>
              <a:gd name="T90" fmla="*/ 426 w 1146"/>
              <a:gd name="T91" fmla="*/ 606 h 1054"/>
              <a:gd name="T92" fmla="*/ 922 w 1146"/>
              <a:gd name="T93" fmla="*/ 116 h 1054"/>
              <a:gd name="T94" fmla="*/ 950 w 1146"/>
              <a:gd name="T95" fmla="*/ 90 h 1054"/>
              <a:gd name="T96" fmla="*/ 1002 w 1146"/>
              <a:gd name="T97" fmla="*/ 46 h 1054"/>
              <a:gd name="T98" fmla="*/ 1024 w 1146"/>
              <a:gd name="T99" fmla="*/ 30 h 1054"/>
              <a:gd name="T100" fmla="*/ 1066 w 1146"/>
              <a:gd name="T101" fmla="*/ 8 h 1054"/>
              <a:gd name="T102" fmla="*/ 1102 w 1146"/>
              <a:gd name="T103" fmla="*/ 0 h 1054"/>
              <a:gd name="T104" fmla="*/ 1114 w 1146"/>
              <a:gd name="T105" fmla="*/ 2 h 1054"/>
              <a:gd name="T106" fmla="*/ 1130 w 1146"/>
              <a:gd name="T107" fmla="*/ 10 h 1054"/>
              <a:gd name="T108" fmla="*/ 1136 w 1146"/>
              <a:gd name="T109" fmla="*/ 18 h 1054"/>
              <a:gd name="T110" fmla="*/ 1144 w 1146"/>
              <a:gd name="T111" fmla="*/ 42 h 1054"/>
              <a:gd name="T112" fmla="*/ 1146 w 1146"/>
              <a:gd name="T113" fmla="*/ 78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6" h="1054">
                <a:moveTo>
                  <a:pt x="1146" y="102"/>
                </a:moveTo>
                <a:lnTo>
                  <a:pt x="1146" y="102"/>
                </a:lnTo>
                <a:lnTo>
                  <a:pt x="1144" y="124"/>
                </a:lnTo>
                <a:lnTo>
                  <a:pt x="1142" y="144"/>
                </a:lnTo>
                <a:lnTo>
                  <a:pt x="1136" y="164"/>
                </a:lnTo>
                <a:lnTo>
                  <a:pt x="1126" y="186"/>
                </a:lnTo>
                <a:lnTo>
                  <a:pt x="1116" y="206"/>
                </a:lnTo>
                <a:lnTo>
                  <a:pt x="1104" y="226"/>
                </a:lnTo>
                <a:lnTo>
                  <a:pt x="1088" y="246"/>
                </a:lnTo>
                <a:lnTo>
                  <a:pt x="1070" y="266"/>
                </a:lnTo>
                <a:lnTo>
                  <a:pt x="1062" y="274"/>
                </a:lnTo>
                <a:lnTo>
                  <a:pt x="616" y="744"/>
                </a:lnTo>
                <a:lnTo>
                  <a:pt x="616" y="744"/>
                </a:lnTo>
                <a:lnTo>
                  <a:pt x="548" y="814"/>
                </a:lnTo>
                <a:lnTo>
                  <a:pt x="484" y="876"/>
                </a:lnTo>
                <a:lnTo>
                  <a:pt x="426" y="928"/>
                </a:lnTo>
                <a:lnTo>
                  <a:pt x="374" y="974"/>
                </a:lnTo>
                <a:lnTo>
                  <a:pt x="374" y="974"/>
                </a:lnTo>
                <a:lnTo>
                  <a:pt x="328" y="1008"/>
                </a:lnTo>
                <a:lnTo>
                  <a:pt x="290" y="1034"/>
                </a:lnTo>
                <a:lnTo>
                  <a:pt x="272" y="1044"/>
                </a:lnTo>
                <a:lnTo>
                  <a:pt x="258" y="1050"/>
                </a:lnTo>
                <a:lnTo>
                  <a:pt x="244" y="1054"/>
                </a:lnTo>
                <a:lnTo>
                  <a:pt x="234" y="1054"/>
                </a:lnTo>
                <a:lnTo>
                  <a:pt x="234" y="1054"/>
                </a:lnTo>
                <a:lnTo>
                  <a:pt x="210" y="1052"/>
                </a:lnTo>
                <a:lnTo>
                  <a:pt x="184" y="1044"/>
                </a:lnTo>
                <a:lnTo>
                  <a:pt x="156" y="1032"/>
                </a:lnTo>
                <a:lnTo>
                  <a:pt x="126" y="1014"/>
                </a:lnTo>
                <a:lnTo>
                  <a:pt x="126" y="1014"/>
                </a:lnTo>
                <a:lnTo>
                  <a:pt x="96" y="994"/>
                </a:lnTo>
                <a:lnTo>
                  <a:pt x="74" y="972"/>
                </a:lnTo>
                <a:lnTo>
                  <a:pt x="56" y="952"/>
                </a:lnTo>
                <a:lnTo>
                  <a:pt x="48" y="940"/>
                </a:lnTo>
                <a:lnTo>
                  <a:pt x="44" y="930"/>
                </a:lnTo>
                <a:lnTo>
                  <a:pt x="44" y="930"/>
                </a:lnTo>
                <a:lnTo>
                  <a:pt x="36" y="908"/>
                </a:lnTo>
                <a:lnTo>
                  <a:pt x="28" y="874"/>
                </a:lnTo>
                <a:lnTo>
                  <a:pt x="20" y="830"/>
                </a:lnTo>
                <a:lnTo>
                  <a:pt x="14" y="778"/>
                </a:lnTo>
                <a:lnTo>
                  <a:pt x="14" y="778"/>
                </a:lnTo>
                <a:lnTo>
                  <a:pt x="8" y="718"/>
                </a:lnTo>
                <a:lnTo>
                  <a:pt x="2" y="656"/>
                </a:lnTo>
                <a:lnTo>
                  <a:pt x="0" y="592"/>
                </a:lnTo>
                <a:lnTo>
                  <a:pt x="0" y="524"/>
                </a:lnTo>
                <a:lnTo>
                  <a:pt x="0" y="524"/>
                </a:lnTo>
                <a:lnTo>
                  <a:pt x="0" y="506"/>
                </a:lnTo>
                <a:lnTo>
                  <a:pt x="4" y="488"/>
                </a:lnTo>
                <a:lnTo>
                  <a:pt x="8" y="470"/>
                </a:lnTo>
                <a:lnTo>
                  <a:pt x="14" y="454"/>
                </a:lnTo>
                <a:lnTo>
                  <a:pt x="24" y="436"/>
                </a:lnTo>
                <a:lnTo>
                  <a:pt x="34" y="420"/>
                </a:lnTo>
                <a:lnTo>
                  <a:pt x="46" y="404"/>
                </a:lnTo>
                <a:lnTo>
                  <a:pt x="62" y="388"/>
                </a:lnTo>
                <a:lnTo>
                  <a:pt x="62" y="388"/>
                </a:lnTo>
                <a:lnTo>
                  <a:pt x="76" y="372"/>
                </a:lnTo>
                <a:lnTo>
                  <a:pt x="92" y="360"/>
                </a:lnTo>
                <a:lnTo>
                  <a:pt x="110" y="350"/>
                </a:lnTo>
                <a:lnTo>
                  <a:pt x="126" y="340"/>
                </a:lnTo>
                <a:lnTo>
                  <a:pt x="144" y="334"/>
                </a:lnTo>
                <a:lnTo>
                  <a:pt x="162" y="328"/>
                </a:lnTo>
                <a:lnTo>
                  <a:pt x="180" y="326"/>
                </a:lnTo>
                <a:lnTo>
                  <a:pt x="198" y="324"/>
                </a:lnTo>
                <a:lnTo>
                  <a:pt x="198" y="324"/>
                </a:lnTo>
                <a:lnTo>
                  <a:pt x="216" y="326"/>
                </a:lnTo>
                <a:lnTo>
                  <a:pt x="230" y="332"/>
                </a:lnTo>
                <a:lnTo>
                  <a:pt x="244" y="344"/>
                </a:lnTo>
                <a:lnTo>
                  <a:pt x="256" y="358"/>
                </a:lnTo>
                <a:lnTo>
                  <a:pt x="264" y="376"/>
                </a:lnTo>
                <a:lnTo>
                  <a:pt x="272" y="398"/>
                </a:lnTo>
                <a:lnTo>
                  <a:pt x="278" y="424"/>
                </a:lnTo>
                <a:lnTo>
                  <a:pt x="284" y="456"/>
                </a:lnTo>
                <a:lnTo>
                  <a:pt x="284" y="456"/>
                </a:lnTo>
                <a:lnTo>
                  <a:pt x="286" y="478"/>
                </a:lnTo>
                <a:lnTo>
                  <a:pt x="286" y="478"/>
                </a:lnTo>
                <a:lnTo>
                  <a:pt x="292" y="524"/>
                </a:lnTo>
                <a:lnTo>
                  <a:pt x="298" y="562"/>
                </a:lnTo>
                <a:lnTo>
                  <a:pt x="304" y="594"/>
                </a:lnTo>
                <a:lnTo>
                  <a:pt x="312" y="618"/>
                </a:lnTo>
                <a:lnTo>
                  <a:pt x="312" y="618"/>
                </a:lnTo>
                <a:lnTo>
                  <a:pt x="320" y="634"/>
                </a:lnTo>
                <a:lnTo>
                  <a:pt x="330" y="648"/>
                </a:lnTo>
                <a:lnTo>
                  <a:pt x="336" y="652"/>
                </a:lnTo>
                <a:lnTo>
                  <a:pt x="340" y="654"/>
                </a:lnTo>
                <a:lnTo>
                  <a:pt x="346" y="656"/>
                </a:lnTo>
                <a:lnTo>
                  <a:pt x="354" y="658"/>
                </a:lnTo>
                <a:lnTo>
                  <a:pt x="354" y="658"/>
                </a:lnTo>
                <a:lnTo>
                  <a:pt x="360" y="656"/>
                </a:lnTo>
                <a:lnTo>
                  <a:pt x="368" y="652"/>
                </a:lnTo>
                <a:lnTo>
                  <a:pt x="394" y="634"/>
                </a:lnTo>
                <a:lnTo>
                  <a:pt x="394" y="634"/>
                </a:lnTo>
                <a:lnTo>
                  <a:pt x="426" y="606"/>
                </a:lnTo>
                <a:lnTo>
                  <a:pt x="464" y="570"/>
                </a:lnTo>
                <a:lnTo>
                  <a:pt x="922" y="116"/>
                </a:lnTo>
                <a:lnTo>
                  <a:pt x="922" y="116"/>
                </a:lnTo>
                <a:lnTo>
                  <a:pt x="950" y="90"/>
                </a:lnTo>
                <a:lnTo>
                  <a:pt x="976" y="66"/>
                </a:lnTo>
                <a:lnTo>
                  <a:pt x="1002" y="46"/>
                </a:lnTo>
                <a:lnTo>
                  <a:pt x="1024" y="30"/>
                </a:lnTo>
                <a:lnTo>
                  <a:pt x="1024" y="30"/>
                </a:lnTo>
                <a:lnTo>
                  <a:pt x="1046" y="16"/>
                </a:lnTo>
                <a:lnTo>
                  <a:pt x="1066" y="8"/>
                </a:lnTo>
                <a:lnTo>
                  <a:pt x="1086" y="2"/>
                </a:lnTo>
                <a:lnTo>
                  <a:pt x="1102" y="0"/>
                </a:lnTo>
                <a:lnTo>
                  <a:pt x="1102" y="0"/>
                </a:lnTo>
                <a:lnTo>
                  <a:pt x="1114" y="2"/>
                </a:lnTo>
                <a:lnTo>
                  <a:pt x="1122" y="4"/>
                </a:lnTo>
                <a:lnTo>
                  <a:pt x="1130" y="10"/>
                </a:lnTo>
                <a:lnTo>
                  <a:pt x="1136" y="18"/>
                </a:lnTo>
                <a:lnTo>
                  <a:pt x="1136" y="18"/>
                </a:lnTo>
                <a:lnTo>
                  <a:pt x="1140" y="28"/>
                </a:lnTo>
                <a:lnTo>
                  <a:pt x="1144" y="42"/>
                </a:lnTo>
                <a:lnTo>
                  <a:pt x="1146" y="58"/>
                </a:lnTo>
                <a:lnTo>
                  <a:pt x="1146" y="78"/>
                </a:lnTo>
                <a:lnTo>
                  <a:pt x="1146" y="102"/>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 name="Slide Number Placeholder 1"/>
          <p:cNvSpPr>
            <a:spLocks noGrp="1"/>
          </p:cNvSpPr>
          <p:nvPr>
            <p:ph type="sldNum" sz="quarter" idx="12"/>
          </p:nvPr>
        </p:nvSpPr>
        <p:spPr/>
        <p:txBody>
          <a:bodyPr/>
          <a:lstStyle/>
          <a:p>
            <a:fld id="{C238F03A-58E1-4ECA-9024-348A9A81A53D}" type="slidenum">
              <a:rPr lang="en-US" smtClean="0">
                <a:solidFill>
                  <a:prstClr val="black">
                    <a:tint val="75000"/>
                  </a:prstClr>
                </a:solidFill>
              </a:rPr>
              <a:pPr/>
              <a:t>18</a:t>
            </a:fld>
            <a:endParaRPr lang="en-US" dirty="0">
              <a:solidFill>
                <a:prstClr val="black">
                  <a:tint val="75000"/>
                </a:prstClr>
              </a:solidFill>
            </a:endParaRPr>
          </a:p>
        </p:txBody>
      </p:sp>
      <p:graphicFrame>
        <p:nvGraphicFramePr>
          <p:cNvPr id="17" name="Diagram 16"/>
          <p:cNvGraphicFramePr/>
          <p:nvPr>
            <p:extLst>
              <p:ext uri="{D42A27DB-BD31-4B8C-83A1-F6EECF244321}">
                <p14:modId xmlns:p14="http://schemas.microsoft.com/office/powerpoint/2010/main" val="4025654186"/>
              </p:ext>
            </p:extLst>
          </p:nvPr>
        </p:nvGraphicFramePr>
        <p:xfrm>
          <a:off x="5334374" y="-35170"/>
          <a:ext cx="3809626" cy="2782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40375829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nodeType="clickEffect">
                                  <p:stCondLst>
                                    <p:cond delay="0"/>
                                  </p:stCondLst>
                                  <p:childTnLst>
                                    <p:set>
                                      <p:cBhvr>
                                        <p:cTn id="6" dur="1" fill="hold">
                                          <p:stCondLst>
                                            <p:cond delay="0"/>
                                          </p:stCondLst>
                                        </p:cTn>
                                        <p:tgtEl>
                                          <p:spTgt spid="175107"/>
                                        </p:tgtEl>
                                        <p:attrNameLst>
                                          <p:attrName>style.visibility</p:attrName>
                                        </p:attrNameLst>
                                      </p:cBhvr>
                                      <p:to>
                                        <p:strVal val="visible"/>
                                      </p:to>
                                    </p:set>
                                    <p:anim calcmode="lin" valueType="num">
                                      <p:cBhvr>
                                        <p:cTn id="7" dur="1000" fill="hold"/>
                                        <p:tgtEl>
                                          <p:spTgt spid="17510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175107"/>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175107"/>
                                        </p:tgtEl>
                                        <p:attrNameLst>
                                          <p:attrName>ppt_y</p:attrName>
                                        </p:attrNameLst>
                                      </p:cBhvr>
                                      <p:tavLst>
                                        <p:tav tm="0">
                                          <p:val>
                                            <p:strVal val="#ppt_y"/>
                                          </p:val>
                                        </p:tav>
                                        <p:tav tm="100000">
                                          <p:val>
                                            <p:strVal val="#ppt_y"/>
                                          </p:val>
                                        </p:tav>
                                      </p:tavLst>
                                    </p:anim>
                                    <p:animEffect transition="in" filter="fade">
                                      <p:cBhvr>
                                        <p:cTn id="10" dur="1000"/>
                                        <p:tgtEl>
                                          <p:spTgt spid="175107"/>
                                        </p:tgtEl>
                                      </p:cBhvr>
                                    </p:animEffect>
                                  </p:childTnLst>
                                </p:cTn>
                              </p:par>
                              <p:par>
                                <p:cTn id="11" presetID="48" presetClass="entr" presetSubtype="0" accel="5000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 dur="1000" fill="hold"/>
                                        <p:tgtEl>
                                          <p:spTgt spid="27"/>
                                        </p:tgtEl>
                                        <p:attrNameLst>
                                          <p:attrName>ppt_x</p:attrName>
                                        </p:attrNameLst>
                                      </p:cBhvr>
                                      <p:tavLst>
                                        <p:tav tm="0">
                                          <p:val>
                                            <p:fltVal val="-1"/>
                                          </p:val>
                                        </p:tav>
                                        <p:tav tm="50000">
                                          <p:val>
                                            <p:fltVal val="0.95"/>
                                          </p:val>
                                        </p:tav>
                                        <p:tav tm="100000">
                                          <p:val>
                                            <p:strVal val="#ppt_x"/>
                                          </p:val>
                                        </p:tav>
                                      </p:tavLst>
                                    </p:anim>
                                    <p:anim calcmode="lin" valueType="num">
                                      <p:cBhvr>
                                        <p:cTn id="15" dur="1000" fill="hold"/>
                                        <p:tgtEl>
                                          <p:spTgt spid="27"/>
                                        </p:tgtEl>
                                        <p:attrNameLst>
                                          <p:attrName>ppt_y</p:attrName>
                                        </p:attrNameLst>
                                      </p:cBhvr>
                                      <p:tavLst>
                                        <p:tav tm="0">
                                          <p:val>
                                            <p:strVal val="#ppt_y"/>
                                          </p:val>
                                        </p:tav>
                                        <p:tav tm="100000">
                                          <p:val>
                                            <p:strVal val="#ppt_y"/>
                                          </p:val>
                                        </p:tav>
                                      </p:tavLst>
                                    </p:anim>
                                    <p:animEffect transition="in" filter="fade">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48" presetClass="entr" presetSubtype="0" accel="5000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2" dur="1000" fill="hold"/>
                                        <p:tgtEl>
                                          <p:spTgt spid="18"/>
                                        </p:tgtEl>
                                        <p:attrNameLst>
                                          <p:attrName>ppt_x</p:attrName>
                                        </p:attrNameLst>
                                      </p:cBhvr>
                                      <p:tavLst>
                                        <p:tav tm="0">
                                          <p:val>
                                            <p:fltVal val="-1"/>
                                          </p:val>
                                        </p:tav>
                                        <p:tav tm="50000">
                                          <p:val>
                                            <p:fltVal val="0.95"/>
                                          </p:val>
                                        </p:tav>
                                        <p:tav tm="100000">
                                          <p:val>
                                            <p:strVal val="#ppt_x"/>
                                          </p:val>
                                        </p:tav>
                                      </p:tavLst>
                                    </p:anim>
                                    <p:anim calcmode="lin" valueType="num">
                                      <p:cBhvr>
                                        <p:cTn id="23" dur="1000" fill="hold"/>
                                        <p:tgtEl>
                                          <p:spTgt spid="18"/>
                                        </p:tgtEl>
                                        <p:attrNameLst>
                                          <p:attrName>ppt_y</p:attrName>
                                        </p:attrNameLst>
                                      </p:cBhvr>
                                      <p:tavLst>
                                        <p:tav tm="0">
                                          <p:val>
                                            <p:strVal val="#ppt_y"/>
                                          </p:val>
                                        </p:tav>
                                        <p:tav tm="100000">
                                          <p:val>
                                            <p:strVal val="#ppt_y"/>
                                          </p:val>
                                        </p:tav>
                                      </p:tavLst>
                                    </p:anim>
                                    <p:animEffect transition="in" filter="fade">
                                      <p:cBhvr>
                                        <p:cTn id="24" dur="1000"/>
                                        <p:tgtEl>
                                          <p:spTgt spid="18"/>
                                        </p:tgtEl>
                                      </p:cBhvr>
                                    </p:animEffect>
                                  </p:childTnLst>
                                </p:cTn>
                              </p:par>
                              <p:par>
                                <p:cTn id="25" presetID="48" presetClass="entr" presetSubtype="0" accel="5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8" dur="1000" fill="hold"/>
                                        <p:tgtEl>
                                          <p:spTgt spid="26"/>
                                        </p:tgtEl>
                                        <p:attrNameLst>
                                          <p:attrName>ppt_x</p:attrName>
                                        </p:attrNameLst>
                                      </p:cBhvr>
                                      <p:tavLst>
                                        <p:tav tm="0">
                                          <p:val>
                                            <p:fltVal val="-1"/>
                                          </p:val>
                                        </p:tav>
                                        <p:tav tm="50000">
                                          <p:val>
                                            <p:fltVal val="0.95"/>
                                          </p:val>
                                        </p:tav>
                                        <p:tav tm="100000">
                                          <p:val>
                                            <p:strVal val="#ppt_x"/>
                                          </p:val>
                                        </p:tav>
                                      </p:tavLst>
                                    </p:anim>
                                    <p:anim calcmode="lin" valueType="num">
                                      <p:cBhvr>
                                        <p:cTn id="29" dur="1000" fill="hold"/>
                                        <p:tgtEl>
                                          <p:spTgt spid="26"/>
                                        </p:tgtEl>
                                        <p:attrNameLst>
                                          <p:attrName>ppt_y</p:attrName>
                                        </p:attrNameLst>
                                      </p:cBhvr>
                                      <p:tavLst>
                                        <p:tav tm="0">
                                          <p:val>
                                            <p:strVal val="#ppt_y"/>
                                          </p:val>
                                        </p:tav>
                                        <p:tav tm="100000">
                                          <p:val>
                                            <p:strVal val="#ppt_y"/>
                                          </p:val>
                                        </p:tav>
                                      </p:tavLst>
                                    </p:anim>
                                    <p:animEffect transition="in" filter="fade">
                                      <p:cBhvr>
                                        <p:cTn id="30" dur="10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48" presetClass="entr" presetSubtype="0" accel="5000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6" dur="1000" fill="hold"/>
                                        <p:tgtEl>
                                          <p:spTgt spid="15"/>
                                        </p:tgtEl>
                                        <p:attrNameLst>
                                          <p:attrName>ppt_x</p:attrName>
                                        </p:attrNameLst>
                                      </p:cBhvr>
                                      <p:tavLst>
                                        <p:tav tm="0">
                                          <p:val>
                                            <p:fltVal val="-1"/>
                                          </p:val>
                                        </p:tav>
                                        <p:tav tm="50000">
                                          <p:val>
                                            <p:fltVal val="0.95"/>
                                          </p:val>
                                        </p:tav>
                                        <p:tav tm="100000">
                                          <p:val>
                                            <p:strVal val="#ppt_x"/>
                                          </p:val>
                                        </p:tav>
                                      </p:tavLst>
                                    </p:anim>
                                    <p:anim calcmode="lin" valueType="num">
                                      <p:cBhvr>
                                        <p:cTn id="37" dur="1000" fill="hold"/>
                                        <p:tgtEl>
                                          <p:spTgt spid="15"/>
                                        </p:tgtEl>
                                        <p:attrNameLst>
                                          <p:attrName>ppt_y</p:attrName>
                                        </p:attrNameLst>
                                      </p:cBhvr>
                                      <p:tavLst>
                                        <p:tav tm="0">
                                          <p:val>
                                            <p:strVal val="#ppt_y"/>
                                          </p:val>
                                        </p:tav>
                                        <p:tav tm="100000">
                                          <p:val>
                                            <p:strVal val="#ppt_y"/>
                                          </p:val>
                                        </p:tav>
                                      </p:tavLst>
                                    </p:anim>
                                    <p:animEffect transition="in" filter="fade">
                                      <p:cBhvr>
                                        <p:cTn id="38" dur="1000"/>
                                        <p:tgtEl>
                                          <p:spTgt spid="15"/>
                                        </p:tgtEl>
                                      </p:cBhvr>
                                    </p:animEffect>
                                  </p:childTnLst>
                                </p:cTn>
                              </p:par>
                              <p:par>
                                <p:cTn id="39" presetID="48" presetClass="entr" presetSubtype="0" accel="5000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1000" fill="hold"/>
                                        <p:tgtEl>
                                          <p:spTgt spid="2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2" dur="1000" fill="hold"/>
                                        <p:tgtEl>
                                          <p:spTgt spid="24"/>
                                        </p:tgtEl>
                                        <p:attrNameLst>
                                          <p:attrName>ppt_x</p:attrName>
                                        </p:attrNameLst>
                                      </p:cBhvr>
                                      <p:tavLst>
                                        <p:tav tm="0">
                                          <p:val>
                                            <p:fltVal val="-1"/>
                                          </p:val>
                                        </p:tav>
                                        <p:tav tm="50000">
                                          <p:val>
                                            <p:fltVal val="0.95"/>
                                          </p:val>
                                        </p:tav>
                                        <p:tav tm="100000">
                                          <p:val>
                                            <p:strVal val="#ppt_x"/>
                                          </p:val>
                                        </p:tav>
                                      </p:tavLst>
                                    </p:anim>
                                    <p:anim calcmode="lin" valueType="num">
                                      <p:cBhvr>
                                        <p:cTn id="43" dur="1000" fill="hold"/>
                                        <p:tgtEl>
                                          <p:spTgt spid="24"/>
                                        </p:tgtEl>
                                        <p:attrNameLst>
                                          <p:attrName>ppt_y</p:attrName>
                                        </p:attrNameLst>
                                      </p:cBhvr>
                                      <p:tavLst>
                                        <p:tav tm="0">
                                          <p:val>
                                            <p:strVal val="#ppt_y"/>
                                          </p:val>
                                        </p:tav>
                                        <p:tav tm="100000">
                                          <p:val>
                                            <p:strVal val="#ppt_y"/>
                                          </p:val>
                                        </p:tav>
                                      </p:tavLst>
                                    </p:anim>
                                    <p:animEffect transition="in" filter="fade">
                                      <p:cBhvr>
                                        <p:cTn id="44" dur="10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48" presetClass="entr" presetSubtype="0" accel="5000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1000" fill="hold"/>
                                        <p:tgtEl>
                                          <p:spTgt spid="2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0" dur="1000" fill="hold"/>
                                        <p:tgtEl>
                                          <p:spTgt spid="25"/>
                                        </p:tgtEl>
                                        <p:attrNameLst>
                                          <p:attrName>ppt_x</p:attrName>
                                        </p:attrNameLst>
                                      </p:cBhvr>
                                      <p:tavLst>
                                        <p:tav tm="0">
                                          <p:val>
                                            <p:fltVal val="-1"/>
                                          </p:val>
                                        </p:tav>
                                        <p:tav tm="50000">
                                          <p:val>
                                            <p:fltVal val="0.95"/>
                                          </p:val>
                                        </p:tav>
                                        <p:tav tm="100000">
                                          <p:val>
                                            <p:strVal val="#ppt_x"/>
                                          </p:val>
                                        </p:tav>
                                      </p:tavLst>
                                    </p:anim>
                                    <p:anim calcmode="lin" valueType="num">
                                      <p:cBhvr>
                                        <p:cTn id="51" dur="1000" fill="hold"/>
                                        <p:tgtEl>
                                          <p:spTgt spid="25"/>
                                        </p:tgtEl>
                                        <p:attrNameLst>
                                          <p:attrName>ppt_y</p:attrName>
                                        </p:attrNameLst>
                                      </p:cBhvr>
                                      <p:tavLst>
                                        <p:tav tm="0">
                                          <p:val>
                                            <p:strVal val="#ppt_y"/>
                                          </p:val>
                                        </p:tav>
                                        <p:tav tm="100000">
                                          <p:val>
                                            <p:strVal val="#ppt_y"/>
                                          </p:val>
                                        </p:tav>
                                      </p:tavLst>
                                    </p:anim>
                                    <p:animEffect transition="in" filter="fade">
                                      <p:cBhvr>
                                        <p:cTn id="52" dur="1000"/>
                                        <p:tgtEl>
                                          <p:spTgt spid="25"/>
                                        </p:tgtEl>
                                      </p:cBhvr>
                                    </p:animEffect>
                                  </p:childTnLst>
                                </p:cTn>
                              </p:par>
                              <p:par>
                                <p:cTn id="53" presetID="48" presetClass="entr" presetSubtype="0" accel="5000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1000" fill="hold"/>
                                        <p:tgtEl>
                                          <p:spTgt spid="2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6" dur="1000" fill="hold"/>
                                        <p:tgtEl>
                                          <p:spTgt spid="22"/>
                                        </p:tgtEl>
                                        <p:attrNameLst>
                                          <p:attrName>ppt_x</p:attrName>
                                        </p:attrNameLst>
                                      </p:cBhvr>
                                      <p:tavLst>
                                        <p:tav tm="0">
                                          <p:val>
                                            <p:fltVal val="-1"/>
                                          </p:val>
                                        </p:tav>
                                        <p:tav tm="50000">
                                          <p:val>
                                            <p:fltVal val="0.95"/>
                                          </p:val>
                                        </p:tav>
                                        <p:tav tm="100000">
                                          <p:val>
                                            <p:strVal val="#ppt_x"/>
                                          </p:val>
                                        </p:tav>
                                      </p:tavLst>
                                    </p:anim>
                                    <p:anim calcmode="lin" valueType="num">
                                      <p:cBhvr>
                                        <p:cTn id="57" dur="1000" fill="hold"/>
                                        <p:tgtEl>
                                          <p:spTgt spid="22"/>
                                        </p:tgtEl>
                                        <p:attrNameLst>
                                          <p:attrName>ppt_y</p:attrName>
                                        </p:attrNameLst>
                                      </p:cBhvr>
                                      <p:tavLst>
                                        <p:tav tm="0">
                                          <p:val>
                                            <p:strVal val="#ppt_y"/>
                                          </p:val>
                                        </p:tav>
                                        <p:tav tm="100000">
                                          <p:val>
                                            <p:strVal val="#ppt_y"/>
                                          </p:val>
                                        </p:tav>
                                      </p:tavLst>
                                    </p:anim>
                                    <p:animEffect transition="in" filter="fade">
                                      <p:cBhvr>
                                        <p:cTn id="5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8" y="0"/>
            <a:ext cx="8991601" cy="1143000"/>
          </a:xfrm>
        </p:spPr>
        <p:txBody>
          <a:bodyPr>
            <a:normAutofit/>
          </a:bodyPr>
          <a:lstStyle/>
          <a:p>
            <a:r>
              <a:rPr lang="en-US" sz="3200" dirty="0" smtClean="0"/>
              <a:t>Laplace-Beltrami Operator (LBO) Shape Analysis</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46282"/>
                <a:ext cx="8229600" cy="5301763"/>
              </a:xfrm>
            </p:spPr>
            <p:txBody>
              <a:bodyPr>
                <a:normAutofit/>
              </a:bodyPr>
              <a:lstStyle/>
              <a:p>
                <a:r>
                  <a:rPr lang="en-US" dirty="0" smtClean="0"/>
                  <a:t>Generalizes the Laplacian of Euclidean spaces to Riemannian manifolds</a:t>
                </a:r>
              </a:p>
              <a:p>
                <a:r>
                  <a:rPr lang="en-US" dirty="0" smtClean="0"/>
                  <a:t>Consider </a:t>
                </a:r>
                <a14:m>
                  <m:oMath xmlns:m="http://schemas.openxmlformats.org/officeDocument/2006/math">
                    <m:r>
                      <a:rPr lang="en-US" b="0" i="1" smtClean="0">
                        <a:latin typeface="Cambria Math" panose="02040503050406030204" pitchFamily="18" charset="0"/>
                      </a:rPr>
                      <m:t>𝑓</m:t>
                    </m:r>
                  </m:oMath>
                </a14:m>
                <a:r>
                  <a:rPr lang="en-US" dirty="0" smtClean="0"/>
                  <a:t> to be 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oMath>
                </a14:m>
                <a:r>
                  <a:rPr lang="en-US" dirty="0" smtClean="0"/>
                  <a:t> real-valued function defined on a smooth Riemannian manifold  </a:t>
                </a:r>
                <a14:m>
                  <m:oMath xmlns:m="http://schemas.openxmlformats.org/officeDocument/2006/math">
                    <m:r>
                      <a:rPr lang="en-US" b="0" i="1" smtClean="0">
                        <a:latin typeface="Cambria Math" panose="02040503050406030204" pitchFamily="18" charset="0"/>
                      </a:rPr>
                      <m:t>𝑀</m:t>
                    </m:r>
                  </m:oMath>
                </a14:m>
                <a:r>
                  <a:rPr lang="en-US" dirty="0" smtClean="0"/>
                  <a:t> with metric tensor </a:t>
                </a:r>
                <a14:m>
                  <m:oMath xmlns:m="http://schemas.openxmlformats.org/officeDocument/2006/math">
                    <m:r>
                      <a:rPr lang="en-US" b="0" i="1" smtClean="0">
                        <a:latin typeface="Cambria Math" panose="02040503050406030204" pitchFamily="18" charset="0"/>
                      </a:rPr>
                      <m:t>𝑔</m:t>
                    </m:r>
                  </m:oMath>
                </a14:m>
                <a:endParaRPr lang="en-US" b="0" dirty="0" smtClean="0"/>
              </a:p>
              <a:p>
                <a:pPr marL="0" indent="0">
                  <a:buNone/>
                </a:pPr>
                <a:r>
                  <a:rPr lang="en-US" b="0" dirty="0" smtClean="0"/>
                  <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smtClean="0"/>
                  <a:t>div(grad</a:t>
                </a:r>
                <a14:m>
                  <m:oMath xmlns:m="http://schemas.openxmlformats.org/officeDocument/2006/math">
                    <m:r>
                      <a:rPr lang="en-US" b="0" i="1" dirty="0" smtClean="0">
                        <a:latin typeface="Cambria Math" panose="02040503050406030204" pitchFamily="18" charset="0"/>
                      </a:rPr>
                      <m:t>𝑓</m:t>
                    </m:r>
                  </m:oMath>
                </a14:m>
                <a:r>
                  <a:rPr lang="en-US" dirty="0" smtClean="0"/>
                  <a:t>)</a:t>
                </a:r>
              </a:p>
              <a:p>
                <a:pPr marL="457200" lvl="1" indent="0">
                  <a:buNone/>
                </a:pPr>
                <a:r>
                  <a:rPr lang="en-US" dirty="0" smtClean="0"/>
                  <a:t>where div and grad are the divergence and gradient on the manifold </a:t>
                </a:r>
                <a14:m>
                  <m:oMath xmlns:m="http://schemas.openxmlformats.org/officeDocument/2006/math">
                    <m:r>
                      <a:rPr lang="en-US" b="0" i="1" smtClean="0">
                        <a:latin typeface="Cambria Math" panose="02040503050406030204" pitchFamily="18" charset="0"/>
                      </a:rPr>
                      <m:t>𝑀</m:t>
                    </m:r>
                  </m:oMath>
                </a14:m>
                <a:r>
                  <a:rPr lang="en-US" dirty="0" smtClean="0"/>
                  <a:t>. </a:t>
                </a:r>
                <a:endParaRPr lang="en-US" dirty="0"/>
              </a:p>
              <a:p>
                <a:r>
                  <a:rPr lang="en-US" dirty="0" smtClean="0"/>
                  <a:t>For shape manifolds, we use discrete approximations:</a:t>
                </a:r>
              </a:p>
              <a:p>
                <a:pPr lvl="1"/>
                <a:r>
                  <a:rPr lang="en-US" dirty="0" smtClean="0"/>
                  <a:t>Co-tangent Laplacian on mesh </a:t>
                </a:r>
                <a:r>
                  <a:rPr lang="en-US" dirty="0"/>
                  <a:t>surfaces (</a:t>
                </a:r>
                <a:r>
                  <a:rPr lang="en-US" dirty="0" err="1" smtClean="0"/>
                  <a:t>Dziuk</a:t>
                </a:r>
                <a:r>
                  <a:rPr lang="en-US" dirty="0" smtClean="0"/>
                  <a:t> 1988)</a:t>
                </a:r>
              </a:p>
              <a:p>
                <a:pPr lvl="1"/>
                <a:r>
                  <a:rPr lang="en-US" dirty="0" smtClean="0"/>
                  <a:t>Graph Laplacian for point representations (Chung 1997)</a:t>
                </a:r>
              </a:p>
              <a:p>
                <a:r>
                  <a:rPr lang="en-US" dirty="0" smtClean="0"/>
                  <a:t>Gain robustness to shape deformation due to isometry invariance of the LBO</a:t>
                </a:r>
              </a:p>
              <a:p>
                <a:r>
                  <a:rPr lang="en-US" dirty="0" smtClean="0"/>
                  <a:t>Approach: Estimate </a:t>
                </a:r>
                <a:r>
                  <a:rPr lang="en-US" dirty="0" err="1" smtClean="0"/>
                  <a:t>sqWDE</a:t>
                </a:r>
                <a:r>
                  <a:rPr lang="en-US" dirty="0" smtClean="0"/>
                  <a:t> on </a:t>
                </a:r>
                <a:r>
                  <a:rPr lang="en-US" dirty="0" err="1" smtClean="0"/>
                  <a:t>eigenspace</a:t>
                </a:r>
                <a:r>
                  <a:rPr lang="en-US" dirty="0" smtClean="0"/>
                  <a:t> of LBO</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46282"/>
                <a:ext cx="8229600" cy="5301763"/>
              </a:xfrm>
              <a:blipFill rotWithShape="0">
                <a:blip r:embed="rId3"/>
                <a:stretch>
                  <a:fillRect l="-963" t="-921"/>
                </a:stretch>
              </a:blipFill>
            </p:spPr>
            <p:txBody>
              <a:bodyPr/>
              <a:lstStyle/>
              <a:p>
                <a:r>
                  <a:rPr lang="en-US">
                    <a:noFill/>
                  </a:rPr>
                  <a:t> </a:t>
                </a:r>
              </a:p>
            </p:txBody>
          </p:sp>
        </mc:Fallback>
      </mc:AlternateContent>
      <p:graphicFrame>
        <p:nvGraphicFramePr>
          <p:cNvPr id="6" name="Diagram 5"/>
          <p:cNvGraphicFramePr/>
          <p:nvPr>
            <p:extLst>
              <p:ext uri="{D42A27DB-BD31-4B8C-83A1-F6EECF244321}">
                <p14:modId xmlns:p14="http://schemas.microsoft.com/office/powerpoint/2010/main" val="4025654186"/>
              </p:ext>
            </p:extLst>
          </p:nvPr>
        </p:nvGraphicFramePr>
        <p:xfrm>
          <a:off x="5334374" y="-35170"/>
          <a:ext cx="3809626" cy="278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http://graphics.stanford.edu/projects/lgl/papers/sog-hks-09/image.gif"/>
          <p:cNvPicPr>
            <a:picLocks noChangeAspect="1" noChangeArrowheads="1"/>
          </p:cNvPicPr>
          <p:nvPr/>
        </p:nvPicPr>
        <p:blipFill>
          <a:blip r:embed="rId9" cstate="print"/>
          <a:srcRect b="50000"/>
          <a:stretch>
            <a:fillRect/>
          </a:stretch>
        </p:blipFill>
        <p:spPr bwMode="auto">
          <a:xfrm>
            <a:off x="6620608" y="5643411"/>
            <a:ext cx="2523392" cy="1214589"/>
          </a:xfrm>
          <a:prstGeom prst="rect">
            <a:avLst/>
          </a:prstGeom>
          <a:noFill/>
        </p:spPr>
      </p:pic>
    </p:spTree>
    <p:extLst>
      <p:ext uri="{BB962C8B-B14F-4D97-AF65-F5344CB8AC3E}">
        <p14:creationId xmlns:p14="http://schemas.microsoft.com/office/powerpoint/2010/main" val="17981218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
          <p:cNvSpPr>
            <a:spLocks noGrp="1"/>
          </p:cNvSpPr>
          <p:nvPr>
            <p:ph type="title"/>
          </p:nvPr>
        </p:nvSpPr>
        <p:spPr/>
        <p:txBody>
          <a:bodyPr/>
          <a:lstStyle/>
          <a:p>
            <a:pPr eaLnBrk="1" hangingPunct="1"/>
            <a:r>
              <a:rPr lang="en-US" dirty="0" smtClean="0"/>
              <a:t>Overview</a:t>
            </a:r>
          </a:p>
        </p:txBody>
      </p:sp>
      <p:pic>
        <p:nvPicPr>
          <p:cNvPr id="25" name="Picture 40"/>
          <p:cNvPicPr>
            <a:picLocks noChangeAspect="1" noChangeArrowheads="1"/>
          </p:cNvPicPr>
          <p:nvPr/>
        </p:nvPicPr>
        <p:blipFill>
          <a:blip r:embed="rId4" cstate="print"/>
          <a:srcRect l="23354" t="21516" r="20238" b="25032"/>
          <a:stretch>
            <a:fillRect/>
          </a:stretch>
        </p:blipFill>
        <p:spPr bwMode="auto">
          <a:xfrm>
            <a:off x="2635250" y="3295837"/>
            <a:ext cx="3608388" cy="2925763"/>
          </a:xfrm>
          <a:prstGeom prst="rect">
            <a:avLst/>
          </a:prstGeom>
          <a:noFill/>
          <a:ln w="9525">
            <a:noFill/>
            <a:miter lim="800000"/>
            <a:headEnd/>
            <a:tailEnd/>
          </a:ln>
        </p:spPr>
      </p:pic>
      <p:pic>
        <p:nvPicPr>
          <p:cNvPr id="34" name="Picture 36" descr="device9-06_db1_startLev_2_or.eps"/>
          <p:cNvPicPr>
            <a:picLocks noChangeAspect="1"/>
          </p:cNvPicPr>
          <p:nvPr/>
        </p:nvPicPr>
        <p:blipFill>
          <a:blip r:embed="rId5" cstate="print"/>
          <a:srcRect/>
          <a:stretch>
            <a:fillRect/>
          </a:stretch>
        </p:blipFill>
        <p:spPr bwMode="auto">
          <a:xfrm>
            <a:off x="2509838" y="1303525"/>
            <a:ext cx="2124075" cy="1517650"/>
          </a:xfrm>
          <a:prstGeom prst="rect">
            <a:avLst/>
          </a:prstGeom>
          <a:noFill/>
          <a:ln w="9525">
            <a:noFill/>
            <a:miter lim="800000"/>
            <a:headEnd/>
            <a:tailEnd/>
          </a:ln>
        </p:spPr>
      </p:pic>
      <p:pic>
        <p:nvPicPr>
          <p:cNvPr id="17" name="Picture 7" descr="device9-06_db1_startLev_2_11984Pts.eps"/>
          <p:cNvPicPr preferRelativeResize="0">
            <a:picLocks/>
          </p:cNvPicPr>
          <p:nvPr/>
        </p:nvPicPr>
        <p:blipFill>
          <a:blip r:embed="rId6" cstate="print"/>
          <a:srcRect/>
          <a:stretch>
            <a:fillRect/>
          </a:stretch>
        </p:blipFill>
        <p:spPr bwMode="auto">
          <a:xfrm>
            <a:off x="261284" y="1158687"/>
            <a:ext cx="2193925"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28"/>
          <p:cNvGrpSpPr>
            <a:grpSpLocks/>
          </p:cNvGrpSpPr>
          <p:nvPr/>
        </p:nvGrpSpPr>
        <p:grpSpPr bwMode="auto">
          <a:xfrm>
            <a:off x="3633788" y="3748275"/>
            <a:ext cx="1276350" cy="862012"/>
            <a:chOff x="3633788" y="4195763"/>
            <a:chExt cx="1276349" cy="862012"/>
          </a:xfrm>
        </p:grpSpPr>
        <p:sp>
          <p:nvSpPr>
            <p:cNvPr id="27" name="Freeform 26"/>
            <p:cNvSpPr/>
            <p:nvPr/>
          </p:nvSpPr>
          <p:spPr>
            <a:xfrm>
              <a:off x="3686175" y="4976813"/>
              <a:ext cx="1223962" cy="80962"/>
            </a:xfrm>
            <a:custGeom>
              <a:avLst/>
              <a:gdLst>
                <a:gd name="connsiteX0" fmla="*/ 0 w 1042988"/>
                <a:gd name="connsiteY0" fmla="*/ 0 h 77787"/>
                <a:gd name="connsiteX1" fmla="*/ 185738 w 1042988"/>
                <a:gd name="connsiteY1" fmla="*/ 38100 h 77787"/>
                <a:gd name="connsiteX2" fmla="*/ 347663 w 1042988"/>
                <a:gd name="connsiteY2" fmla="*/ 61912 h 77787"/>
                <a:gd name="connsiteX3" fmla="*/ 490538 w 1042988"/>
                <a:gd name="connsiteY3" fmla="*/ 66675 h 77787"/>
                <a:gd name="connsiteX4" fmla="*/ 666750 w 1042988"/>
                <a:gd name="connsiteY4" fmla="*/ 76200 h 77787"/>
                <a:gd name="connsiteX5" fmla="*/ 804863 w 1042988"/>
                <a:gd name="connsiteY5" fmla="*/ 76200 h 77787"/>
                <a:gd name="connsiteX6" fmla="*/ 914400 w 1042988"/>
                <a:gd name="connsiteY6" fmla="*/ 71437 h 77787"/>
                <a:gd name="connsiteX7" fmla="*/ 990600 w 1042988"/>
                <a:gd name="connsiteY7" fmla="*/ 66675 h 77787"/>
                <a:gd name="connsiteX8" fmla="*/ 1042988 w 1042988"/>
                <a:gd name="connsiteY8" fmla="*/ 61912 h 7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2988" h="77787">
                  <a:moveTo>
                    <a:pt x="0" y="0"/>
                  </a:moveTo>
                  <a:cubicBezTo>
                    <a:pt x="63897" y="13890"/>
                    <a:pt x="127794" y="27781"/>
                    <a:pt x="185738" y="38100"/>
                  </a:cubicBezTo>
                  <a:cubicBezTo>
                    <a:pt x="243682" y="48419"/>
                    <a:pt x="296863" y="57150"/>
                    <a:pt x="347663" y="61912"/>
                  </a:cubicBezTo>
                  <a:cubicBezTo>
                    <a:pt x="398463" y="66674"/>
                    <a:pt x="490538" y="66675"/>
                    <a:pt x="490538" y="66675"/>
                  </a:cubicBezTo>
                  <a:cubicBezTo>
                    <a:pt x="543719" y="69056"/>
                    <a:pt x="614363" y="74613"/>
                    <a:pt x="666750" y="76200"/>
                  </a:cubicBezTo>
                  <a:cubicBezTo>
                    <a:pt x="719137" y="77787"/>
                    <a:pt x="763588" y="76994"/>
                    <a:pt x="804863" y="76200"/>
                  </a:cubicBezTo>
                  <a:cubicBezTo>
                    <a:pt x="846138" y="75406"/>
                    <a:pt x="883444" y="73024"/>
                    <a:pt x="914400" y="71437"/>
                  </a:cubicBezTo>
                  <a:cubicBezTo>
                    <a:pt x="945356" y="69850"/>
                    <a:pt x="969169" y="68263"/>
                    <a:pt x="990600" y="66675"/>
                  </a:cubicBezTo>
                  <a:cubicBezTo>
                    <a:pt x="1012031" y="65087"/>
                    <a:pt x="1027509" y="63499"/>
                    <a:pt x="1042988" y="61912"/>
                  </a:cubicBezTo>
                </a:path>
              </a:pathLst>
            </a:custGeom>
            <a:ln w="76200">
              <a:solidFill>
                <a:srgbClr val="7030A0"/>
              </a:solidFill>
            </a:ln>
          </p:spPr>
          <p:style>
            <a:lnRef idx="2">
              <a:schemeClr val="accent2"/>
            </a:lnRef>
            <a:fillRef idx="0">
              <a:schemeClr val="accent2"/>
            </a:fillRef>
            <a:effectRef idx="1">
              <a:schemeClr val="accent2"/>
            </a:effectRef>
            <a:fontRef idx="minor">
              <a:schemeClr val="tx1"/>
            </a:fontRef>
          </p:style>
          <p:txBody>
            <a:bodyPr anchor="ctr"/>
            <a:lstStyle/>
            <a:p>
              <a:pPr algn="ctr">
                <a:defRPr/>
              </a:pPr>
              <a:endParaRPr lang="en-US"/>
            </a:p>
          </p:txBody>
        </p:sp>
        <p:sp>
          <p:nvSpPr>
            <p:cNvPr id="28" name="Freeform 27"/>
            <p:cNvSpPr/>
            <p:nvPr/>
          </p:nvSpPr>
          <p:spPr>
            <a:xfrm>
              <a:off x="3633788" y="4195763"/>
              <a:ext cx="519112" cy="738187"/>
            </a:xfrm>
            <a:custGeom>
              <a:avLst/>
              <a:gdLst>
                <a:gd name="connsiteX0" fmla="*/ 519112 w 519112"/>
                <a:gd name="connsiteY0" fmla="*/ 0 h 738187"/>
                <a:gd name="connsiteX1" fmla="*/ 404812 w 519112"/>
                <a:gd name="connsiteY1" fmla="*/ 109537 h 738187"/>
                <a:gd name="connsiteX2" fmla="*/ 333375 w 519112"/>
                <a:gd name="connsiteY2" fmla="*/ 195262 h 738187"/>
                <a:gd name="connsiteX3" fmla="*/ 261937 w 519112"/>
                <a:gd name="connsiteY3" fmla="*/ 271462 h 738187"/>
                <a:gd name="connsiteX4" fmla="*/ 209550 w 519112"/>
                <a:gd name="connsiteY4" fmla="*/ 352425 h 738187"/>
                <a:gd name="connsiteX5" fmla="*/ 142875 w 519112"/>
                <a:gd name="connsiteY5" fmla="*/ 447675 h 738187"/>
                <a:gd name="connsiteX6" fmla="*/ 95250 w 519112"/>
                <a:gd name="connsiteY6" fmla="*/ 542925 h 738187"/>
                <a:gd name="connsiteX7" fmla="*/ 47625 w 519112"/>
                <a:gd name="connsiteY7" fmla="*/ 614362 h 738187"/>
                <a:gd name="connsiteX8" fmla="*/ 23812 w 519112"/>
                <a:gd name="connsiteY8" fmla="*/ 671512 h 738187"/>
                <a:gd name="connsiteX9" fmla="*/ 0 w 519112"/>
                <a:gd name="connsiteY9" fmla="*/ 738187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12" h="738187">
                  <a:moveTo>
                    <a:pt x="519112" y="0"/>
                  </a:moveTo>
                  <a:cubicBezTo>
                    <a:pt x="477440" y="38496"/>
                    <a:pt x="435768" y="76993"/>
                    <a:pt x="404812" y="109537"/>
                  </a:cubicBezTo>
                  <a:cubicBezTo>
                    <a:pt x="373856" y="142081"/>
                    <a:pt x="357187" y="168275"/>
                    <a:pt x="333375" y="195262"/>
                  </a:cubicBezTo>
                  <a:cubicBezTo>
                    <a:pt x="309563" y="222249"/>
                    <a:pt x="282575" y="245268"/>
                    <a:pt x="261937" y="271462"/>
                  </a:cubicBezTo>
                  <a:cubicBezTo>
                    <a:pt x="241300" y="297656"/>
                    <a:pt x="229394" y="323056"/>
                    <a:pt x="209550" y="352425"/>
                  </a:cubicBezTo>
                  <a:cubicBezTo>
                    <a:pt x="189706" y="381794"/>
                    <a:pt x="161925" y="415925"/>
                    <a:pt x="142875" y="447675"/>
                  </a:cubicBezTo>
                  <a:cubicBezTo>
                    <a:pt x="123825" y="479425"/>
                    <a:pt x="111125" y="515144"/>
                    <a:pt x="95250" y="542925"/>
                  </a:cubicBezTo>
                  <a:cubicBezTo>
                    <a:pt x="79375" y="570706"/>
                    <a:pt x="59531" y="592931"/>
                    <a:pt x="47625" y="614362"/>
                  </a:cubicBezTo>
                  <a:cubicBezTo>
                    <a:pt x="35719" y="635793"/>
                    <a:pt x="31750" y="650875"/>
                    <a:pt x="23812" y="671512"/>
                  </a:cubicBezTo>
                  <a:cubicBezTo>
                    <a:pt x="15875" y="692150"/>
                    <a:pt x="7937" y="715168"/>
                    <a:pt x="0" y="738187"/>
                  </a:cubicBezTo>
                </a:path>
              </a:pathLst>
            </a:custGeom>
            <a:ln w="76200">
              <a:solidFill>
                <a:srgbClr val="7030A0"/>
              </a:solidFill>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US"/>
            </a:p>
          </p:txBody>
        </p:sp>
      </p:grpSp>
      <p:sp>
        <p:nvSpPr>
          <p:cNvPr id="24" name="7-Point Star 23"/>
          <p:cNvSpPr/>
          <p:nvPr/>
        </p:nvSpPr>
        <p:spPr>
          <a:xfrm rot="3120836">
            <a:off x="4016122" y="3632175"/>
            <a:ext cx="259308" cy="259308"/>
          </a:xfrm>
          <a:prstGeom prst="star7">
            <a:avLst/>
          </a:prstGeom>
          <a:solidFill>
            <a:srgbClr val="FFFF00"/>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grpSp>
        <p:nvGrpSpPr>
          <p:cNvPr id="3" name="Group 40"/>
          <p:cNvGrpSpPr/>
          <p:nvPr/>
        </p:nvGrpSpPr>
        <p:grpSpPr>
          <a:xfrm rot="3519750">
            <a:off x="2597503" y="3382496"/>
            <a:ext cx="1711824" cy="718717"/>
            <a:chOff x="2177789" y="3266429"/>
            <a:chExt cx="1711824" cy="718717"/>
          </a:xfrm>
          <a:solidFill>
            <a:schemeClr val="accent1">
              <a:lumMod val="75000"/>
            </a:schemeClr>
          </a:solidFill>
        </p:grpSpPr>
        <p:sp>
          <p:nvSpPr>
            <p:cNvPr id="33" name="7-Point Star 32"/>
            <p:cNvSpPr/>
            <p:nvPr/>
          </p:nvSpPr>
          <p:spPr>
            <a:xfrm>
              <a:off x="3630305" y="3725838"/>
              <a:ext cx="259308" cy="259308"/>
            </a:xfrm>
            <a:prstGeom prst="star7">
              <a:avLst/>
            </a:prstGeom>
            <a:solidFill>
              <a:srgbClr val="FFFF00"/>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sp>
          <p:nvSpPr>
            <p:cNvPr id="35" name="Right Arrow 34"/>
            <p:cNvSpPr/>
            <p:nvPr/>
          </p:nvSpPr>
          <p:spPr>
            <a:xfrm rot="1806977">
              <a:off x="2177789" y="3266429"/>
              <a:ext cx="1505711" cy="271027"/>
            </a:xfrm>
            <a:prstGeom prst="rightArrow">
              <a:avLst/>
            </a:prstGeom>
            <a:grp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grpSp>
      <p:sp>
        <p:nvSpPr>
          <p:cNvPr id="38" name="7-Point Star 37"/>
          <p:cNvSpPr/>
          <p:nvPr/>
        </p:nvSpPr>
        <p:spPr>
          <a:xfrm rot="3120836">
            <a:off x="4805016" y="4447964"/>
            <a:ext cx="259308" cy="259308"/>
          </a:xfrm>
          <a:prstGeom prst="star7">
            <a:avLst/>
          </a:prstGeom>
          <a:solidFill>
            <a:srgbClr val="FFFF00"/>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sp>
        <p:nvSpPr>
          <p:cNvPr id="20" name="Right Arrow 19"/>
          <p:cNvSpPr/>
          <p:nvPr/>
        </p:nvSpPr>
        <p:spPr>
          <a:xfrm rot="10243314">
            <a:off x="4278698" y="3369018"/>
            <a:ext cx="1998416" cy="335126"/>
          </a:xfrm>
          <a:prstGeom prst="rightArrow">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sp>
        <p:nvSpPr>
          <p:cNvPr id="21" name="Right Arrow 20"/>
          <p:cNvSpPr/>
          <p:nvPr/>
        </p:nvSpPr>
        <p:spPr>
          <a:xfrm rot="11682280">
            <a:off x="5100127" y="4638377"/>
            <a:ext cx="1291161" cy="296103"/>
          </a:xfrm>
          <a:prstGeom prst="rightArrow">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pic>
        <p:nvPicPr>
          <p:cNvPr id="30" name="Picture 37" descr="butterfly-20_coif4_startLev_1_or.eps"/>
          <p:cNvPicPr>
            <a:picLocks noChangeAspect="1"/>
          </p:cNvPicPr>
          <p:nvPr/>
        </p:nvPicPr>
        <p:blipFill>
          <a:blip r:embed="rId7" cstate="print"/>
          <a:srcRect l="10767" t="23900" r="7967" b="17966"/>
          <a:stretch>
            <a:fillRect/>
          </a:stretch>
        </p:blipFill>
        <p:spPr bwMode="auto">
          <a:xfrm>
            <a:off x="6424613" y="4607112"/>
            <a:ext cx="2057400" cy="1155700"/>
          </a:xfrm>
          <a:prstGeom prst="rect">
            <a:avLst/>
          </a:prstGeom>
          <a:noFill/>
          <a:ln w="9525">
            <a:noFill/>
            <a:miter lim="800000"/>
            <a:headEnd/>
            <a:tailEnd/>
          </a:ln>
        </p:spPr>
      </p:pic>
      <p:pic>
        <p:nvPicPr>
          <p:cNvPr id="40" name="Picture 39" descr="device5-20_sym10_startLev_1_or.jpg"/>
          <p:cNvPicPr>
            <a:picLocks noChangeAspect="1"/>
          </p:cNvPicPr>
          <p:nvPr/>
        </p:nvPicPr>
        <p:blipFill>
          <a:blip r:embed="rId8" cstate="print"/>
          <a:srcRect/>
          <a:stretch>
            <a:fillRect/>
          </a:stretch>
        </p:blipFill>
        <p:spPr bwMode="auto">
          <a:xfrm>
            <a:off x="6208713" y="2463987"/>
            <a:ext cx="2165350" cy="1681163"/>
          </a:xfrm>
          <a:prstGeom prst="rect">
            <a:avLst/>
          </a:prstGeom>
          <a:noFill/>
          <a:ln w="9525">
            <a:noFill/>
            <a:miter lim="800000"/>
            <a:headEnd/>
            <a:tailEnd/>
          </a:ln>
        </p:spPr>
      </p:pic>
      <p:sp>
        <p:nvSpPr>
          <p:cNvPr id="22" name="Slide Number Placeholder 3"/>
          <p:cNvSpPr>
            <a:spLocks noGrp="1"/>
          </p:cNvSpPr>
          <p:nvPr>
            <p:ph type="sldNum" sz="quarter" idx="11"/>
          </p:nvPr>
        </p:nvSpPr>
        <p:spPr>
          <a:xfrm>
            <a:off x="0" y="6477000"/>
            <a:ext cx="457200" cy="381000"/>
          </a:xfrm>
          <a:noFill/>
        </p:spPr>
        <p:txBody>
          <a:bodyPr/>
          <a:lstStyle/>
          <a:p>
            <a:fld id="{4327CB21-82E6-40F9-AA91-949E2B7A7D24}" type="slidenum">
              <a:rPr lang="en-US" smtClean="0">
                <a:latin typeface="Arial" charset="0"/>
                <a:cs typeface="Arial" charset="0"/>
              </a:rPr>
              <a:pPr/>
              <a:t>2</a:t>
            </a:fld>
            <a:endParaRPr lang="en-US" dirty="0" smtClean="0">
              <a:latin typeface="Arial" charset="0"/>
              <a:cs typeface="Arial" charset="0"/>
            </a:endParaRPr>
          </a:p>
        </p:txBody>
      </p:sp>
      <mc:AlternateContent xmlns:mc="http://schemas.openxmlformats.org/markup-compatibility/2006" xmlns:a14="http://schemas.microsoft.com/office/drawing/2010/main">
        <mc:Choice Requires="a14">
          <p:sp>
            <p:nvSpPr>
              <p:cNvPr id="4" name="TextBox 3"/>
              <p:cNvSpPr txBox="1"/>
              <p:nvPr/>
            </p:nvSpPr>
            <p:spPr>
              <a:xfrm>
                <a:off x="4381853" y="1514484"/>
                <a:ext cx="4798429" cy="9151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a:rPr>
                            <m:t>𝑝</m:t>
                          </m:r>
                          <m:r>
                            <a:rPr lang="en-US" b="0" i="1" smtClean="0">
                              <a:latin typeface="Cambria Math"/>
                            </a:rPr>
                            <m:t>(</m:t>
                          </m:r>
                          <m:r>
                            <a:rPr lang="en-US" b="0" i="1" smtClean="0">
                              <a:latin typeface="Cambria Math"/>
                            </a:rPr>
                            <m:t>𝑥</m:t>
                          </m:r>
                          <m:r>
                            <a:rPr lang="en-US" b="0" i="1" smtClean="0">
                              <a:latin typeface="Cambria Math"/>
                            </a:rPr>
                            <m:t>)</m:t>
                          </m:r>
                        </m:e>
                      </m:rad>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𝑘</m:t>
                          </m:r>
                        </m:sub>
                        <m:sup/>
                        <m:e>
                          <m:sSub>
                            <m:sSubPr>
                              <m:ctrlPr>
                                <a:rPr lang="en-US" b="0" i="1" smtClean="0">
                                  <a:latin typeface="Cambria Math" panose="02040503050406030204" pitchFamily="18" charset="0"/>
                                </a:rPr>
                              </m:ctrlPr>
                            </m:sSubPr>
                            <m:e>
                              <m:r>
                                <a:rPr lang="en-US" b="0" i="1" smtClean="0">
                                  <a:latin typeface="Cambria Math"/>
                                </a:rPr>
                                <m:t>𝛼</m:t>
                              </m:r>
                            </m:e>
                            <m:sub>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r>
                                <a:rPr lang="en-US" b="0" i="1" smtClean="0">
                                  <a:latin typeface="Cambria Math"/>
                                </a:rPr>
                                <m:t>,</m:t>
                              </m:r>
                              <m:r>
                                <a:rPr lang="en-US" b="0" i="1" smtClean="0">
                                  <a:latin typeface="Cambria Math"/>
                                </a:rPr>
                                <m:t>𝑘</m:t>
                              </m:r>
                            </m:sub>
                          </m:sSub>
                          <m:sSub>
                            <m:sSubPr>
                              <m:ctrlPr>
                                <a:rPr lang="en-US" b="0" i="1" smtClean="0">
                                  <a:latin typeface="Cambria Math" panose="02040503050406030204" pitchFamily="18" charset="0"/>
                                </a:rPr>
                              </m:ctrlPr>
                            </m:sSubPr>
                            <m:e>
                              <m:r>
                                <a:rPr lang="en-US" b="0" i="1" smtClean="0">
                                  <a:latin typeface="Cambria Math"/>
                                </a:rPr>
                                <m:t>𝜙</m:t>
                              </m:r>
                            </m:e>
                            <m:sub>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r>
                                <a:rPr lang="en-US" b="0" i="1" smtClean="0">
                                  <a:latin typeface="Cambria Math"/>
                                </a:rPr>
                                <m:t>,</m:t>
                              </m:r>
                              <m:r>
                                <a:rPr lang="en-US" b="0" i="1" smtClean="0">
                                  <a:latin typeface="Cambria Math"/>
                                </a:rPr>
                                <m:t>𝑘</m:t>
                              </m:r>
                            </m:sub>
                          </m:sSub>
                          <m:r>
                            <a:rPr lang="en-US" b="0" i="1" smtClean="0">
                              <a:latin typeface="Cambria Math"/>
                            </a:rPr>
                            <m:t>(</m:t>
                          </m:r>
                          <m:r>
                            <a:rPr lang="en-US" b="0" i="1" smtClean="0">
                              <a:latin typeface="Cambria Math"/>
                            </a:rPr>
                            <m:t>𝑥</m:t>
                          </m:r>
                          <m:r>
                            <a:rPr lang="en-US" b="0" i="1" smtClean="0">
                              <a:latin typeface="Cambria Math"/>
                            </a:rPr>
                            <m:t>)</m:t>
                          </m:r>
                        </m:e>
                      </m:nary>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sub>
                        <m:sup>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1</m:t>
                              </m:r>
                            </m:sub>
                          </m:sSub>
                        </m:sup>
                        <m:e>
                          <m:nary>
                            <m:naryPr>
                              <m:chr m:val="∑"/>
                              <m:supHide m:val="on"/>
                              <m:ctrlPr>
                                <a:rPr lang="en-US" b="0" i="1" smtClean="0">
                                  <a:latin typeface="Cambria Math" panose="02040503050406030204" pitchFamily="18" charset="0"/>
                                </a:rPr>
                              </m:ctrlPr>
                            </m:naryPr>
                            <m:sub>
                              <m:r>
                                <m:rPr>
                                  <m:brk m:alnAt="7"/>
                                </m:rPr>
                                <a:rPr lang="en-US" b="0" i="1" smtClean="0">
                                  <a:latin typeface="Cambria Math"/>
                                </a:rPr>
                                <m:t>𝑘</m:t>
                              </m:r>
                            </m:sub>
                            <m:sup/>
                            <m:e>
                              <m:sSub>
                                <m:sSubPr>
                                  <m:ctrlPr>
                                    <a:rPr lang="en-US" i="1">
                                      <a:latin typeface="Cambria Math" panose="02040503050406030204" pitchFamily="18" charset="0"/>
                                    </a:rPr>
                                  </m:ctrlPr>
                                </m:sSubPr>
                                <m:e>
                                  <m:r>
                                    <a:rPr lang="en-US" i="1">
                                      <a:latin typeface="Cambria Math"/>
                                    </a:rPr>
                                    <m:t>𝛽</m:t>
                                  </m:r>
                                </m:e>
                                <m:sub>
                                  <m:r>
                                    <a:rPr lang="en-US" i="1">
                                      <a:latin typeface="Cambria Math"/>
                                    </a:rPr>
                                    <m:t>𝑗</m:t>
                                  </m:r>
                                  <m:r>
                                    <a:rPr lang="en-US" i="1">
                                      <a:latin typeface="Cambria Math"/>
                                    </a:rPr>
                                    <m:t>,</m:t>
                                  </m:r>
                                  <m:r>
                                    <a:rPr lang="en-US" i="1">
                                      <a:latin typeface="Cambria Math"/>
                                    </a:rPr>
                                    <m:t>𝑘</m:t>
                                  </m:r>
                                </m:sub>
                              </m:sSub>
                              <m:sSub>
                                <m:sSubPr>
                                  <m:ctrlPr>
                                    <a:rPr lang="en-US" i="1">
                                      <a:latin typeface="Cambria Math" panose="02040503050406030204" pitchFamily="18" charset="0"/>
                                    </a:rPr>
                                  </m:ctrlPr>
                                </m:sSubPr>
                                <m:e>
                                  <m:r>
                                    <a:rPr lang="en-US" i="1">
                                      <a:latin typeface="Cambria Math"/>
                                    </a:rPr>
                                    <m:t>𝜓</m:t>
                                  </m:r>
                                </m:e>
                                <m:sub>
                                  <m:r>
                                    <a:rPr lang="en-US" i="1">
                                      <a:latin typeface="Cambria Math"/>
                                    </a:rPr>
                                    <m:t>𝑗</m:t>
                                  </m:r>
                                  <m:r>
                                    <a:rPr lang="en-US" i="1">
                                      <a:latin typeface="Cambria Math"/>
                                    </a:rPr>
                                    <m:t>,</m:t>
                                  </m:r>
                                  <m:r>
                                    <a:rPr lang="en-US" i="1">
                                      <a:latin typeface="Cambria Math"/>
                                    </a:rPr>
                                    <m:t>𝑘</m:t>
                                  </m:r>
                                </m:sub>
                              </m:sSub>
                              <m:r>
                                <a:rPr lang="en-US" i="1">
                                  <a:latin typeface="Cambria Math"/>
                                </a:rPr>
                                <m:t>(</m:t>
                              </m:r>
                              <m:r>
                                <a:rPr lang="en-US" i="1">
                                  <a:latin typeface="Cambria Math"/>
                                </a:rPr>
                                <m:t>𝑥</m:t>
                              </m:r>
                              <m:r>
                                <a:rPr lang="en-US" i="1">
                                  <a:latin typeface="Cambria Math"/>
                                </a:rPr>
                                <m:t>)</m:t>
                              </m:r>
                            </m:e>
                          </m:nary>
                        </m:e>
                      </m:nary>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381853" y="1514484"/>
                <a:ext cx="4798429" cy="915187"/>
              </a:xfrm>
              <a:prstGeom prst="rect">
                <a:avLst/>
              </a:prstGeom>
              <a:blipFill rotWithShape="1">
                <a:blip r:embed="rId9"/>
                <a:stretch>
                  <a:fillRect/>
                </a:stretch>
              </a:blipFill>
            </p:spPr>
            <p:txBody>
              <a:bodyPr/>
              <a:lstStyle/>
              <a:p>
                <a:r>
                  <a:rPr lang="en-US">
                    <a:noFill/>
                  </a:rPr>
                  <a:t> </a:t>
                </a:r>
              </a:p>
            </p:txBody>
          </p:sp>
        </mc:Fallback>
      </mc:AlternateContent>
      <p:grpSp>
        <p:nvGrpSpPr>
          <p:cNvPr id="7" name="Group 6"/>
          <p:cNvGrpSpPr/>
          <p:nvPr/>
        </p:nvGrpSpPr>
        <p:grpSpPr>
          <a:xfrm>
            <a:off x="6208713" y="3839653"/>
            <a:ext cx="2602643" cy="923330"/>
            <a:chOff x="6208713" y="3839653"/>
            <a:chExt cx="2602643" cy="923330"/>
          </a:xfrm>
        </p:grpSpPr>
        <p:sp>
          <p:nvSpPr>
            <p:cNvPr id="5" name="Rectangle 4"/>
            <p:cNvSpPr/>
            <p:nvPr/>
          </p:nvSpPr>
          <p:spPr>
            <a:xfrm>
              <a:off x="7291388" y="3839653"/>
              <a:ext cx="151996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MDL</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Striped Right Arrow 5"/>
            <p:cNvSpPr/>
            <p:nvPr/>
          </p:nvSpPr>
          <p:spPr>
            <a:xfrm>
              <a:off x="6208713" y="4116771"/>
              <a:ext cx="1082675" cy="369094"/>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7214986" y="1473777"/>
            <a:ext cx="836386" cy="2470040"/>
            <a:chOff x="7214986" y="1473777"/>
            <a:chExt cx="836386" cy="2470040"/>
          </a:xfrm>
        </p:grpSpPr>
        <p:sp>
          <p:nvSpPr>
            <p:cNvPr id="26" name="Oval 25"/>
            <p:cNvSpPr/>
            <p:nvPr/>
          </p:nvSpPr>
          <p:spPr>
            <a:xfrm>
              <a:off x="7214986" y="1473777"/>
              <a:ext cx="401772" cy="384208"/>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91388" y="2086869"/>
              <a:ext cx="401772" cy="384208"/>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29" idx="4"/>
            </p:cNvCxnSpPr>
            <p:nvPr/>
          </p:nvCxnSpPr>
          <p:spPr>
            <a:xfrm flipH="1" flipV="1">
              <a:off x="7492274" y="2471077"/>
              <a:ext cx="559098" cy="14727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a:endCxn id="26" idx="6"/>
            </p:cNvCxnSpPr>
            <p:nvPr/>
          </p:nvCxnSpPr>
          <p:spPr>
            <a:xfrm flipH="1" flipV="1">
              <a:off x="7616758" y="1665881"/>
              <a:ext cx="434614" cy="22779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custDataLst>
      <p:tags r:id="rId1"/>
    </p:custDataLst>
    <p:extLst>
      <p:ext uri="{BB962C8B-B14F-4D97-AF65-F5344CB8AC3E}">
        <p14:creationId xmlns:p14="http://schemas.microsoft.com/office/powerpoint/2010/main" val="16572462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3.05556E-6 3.45976E-6 L -0.26423 -0.0895 " pathEditMode="relative" rAng="0" ptsTypes="AA">
                                      <p:cBhvr>
                                        <p:cTn id="31" dur="2000" fill="hold"/>
                                        <p:tgtEl>
                                          <p:spTgt spid="30"/>
                                        </p:tgtEl>
                                        <p:attrNameLst>
                                          <p:attrName>ppt_x</p:attrName>
                                          <p:attrName>ppt_y</p:attrName>
                                        </p:attrNameLst>
                                      </p:cBhvr>
                                      <p:rCtr x="-13200" y="-4500"/>
                                    </p:animMotion>
                                  </p:childTnLst>
                                  <p:subTnLst>
                                    <p:set>
                                      <p:cBhvr override="childStyle">
                                        <p:cTn dur="1" fill="hold" display="0" masterRel="sameClick" afterEffect="1">
                                          <p:stCondLst>
                                            <p:cond evt="end" delay="0">
                                              <p:tn val="30"/>
                                            </p:cond>
                                          </p:stCondLst>
                                        </p:cTn>
                                        <p:tgtEl>
                                          <p:spTgt spid="30"/>
                                        </p:tgtEl>
                                        <p:attrNameLst>
                                          <p:attrName>style.visibility</p:attrName>
                                        </p:attrNameLst>
                                      </p:cBhvr>
                                      <p:to>
                                        <p:strVal val="hidden"/>
                                      </p:to>
                                    </p:set>
                                  </p:sub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par>
                          <p:cTn id="35" fill="hold">
                            <p:stCondLst>
                              <p:cond delay="2000"/>
                            </p:stCondLst>
                            <p:childTnLst>
                              <p:par>
                                <p:cTn id="36" presetID="10" presetClass="exit" presetSubtype="0" fill="hold" nodeType="afterEffect">
                                  <p:stCondLst>
                                    <p:cond delay="0"/>
                                  </p:stCondLst>
                                  <p:childTnLst>
                                    <p:animEffect transition="out" filter="fade">
                                      <p:cBhvr>
                                        <p:cTn id="37" dur="2000"/>
                                        <p:tgtEl>
                                          <p:spTgt spid="21"/>
                                        </p:tgtEl>
                                      </p:cBhvr>
                                    </p:animEffect>
                                    <p:set>
                                      <p:cBhvr>
                                        <p:cTn id="38" dur="1" fill="hold">
                                          <p:stCondLst>
                                            <p:cond delay="1999"/>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par>
                          <p:cTn id="45" fill="hold">
                            <p:stCondLst>
                              <p:cond delay="0"/>
                            </p:stCondLst>
                            <p:childTnLst>
                              <p:par>
                                <p:cTn id="46" presetID="42" presetClass="path" presetSubtype="0" accel="50000" decel="50000" fill="hold" nodeType="afterEffect">
                                  <p:stCondLst>
                                    <p:cond delay="0"/>
                                  </p:stCondLst>
                                  <p:childTnLst>
                                    <p:animMotion origin="layout" path="M 4.16667E-6 -4.73636E-6 L -0.32674 0.05828 " pathEditMode="relative" rAng="0" ptsTypes="AA">
                                      <p:cBhvr>
                                        <p:cTn id="47" dur="2000" fill="hold"/>
                                        <p:tgtEl>
                                          <p:spTgt spid="40"/>
                                        </p:tgtEl>
                                        <p:attrNameLst>
                                          <p:attrName>ppt_x</p:attrName>
                                          <p:attrName>ppt_y</p:attrName>
                                        </p:attrNameLst>
                                      </p:cBhvr>
                                      <p:rCtr x="-16300" y="2900"/>
                                    </p:animMotion>
                                  </p:childTnLst>
                                  <p:subTnLst>
                                    <p:set>
                                      <p:cBhvr override="childStyle">
                                        <p:cTn dur="1" fill="hold" display="0" masterRel="sameClick" afterEffect="1">
                                          <p:stCondLst>
                                            <p:cond evt="end" delay="0">
                                              <p:tn val="46"/>
                                            </p:cond>
                                          </p:stCondLst>
                                        </p:cTn>
                                        <p:tgtEl>
                                          <p:spTgt spid="40"/>
                                        </p:tgtEl>
                                        <p:attrNameLst>
                                          <p:attrName>style.visibility</p:attrName>
                                        </p:attrNameLst>
                                      </p:cBhvr>
                                      <p:to>
                                        <p:strVal val="hidden"/>
                                      </p:to>
                                    </p:set>
                                  </p:subTnLst>
                                </p:cTn>
                              </p:par>
                            </p:childTnLst>
                          </p:cTn>
                        </p:par>
                        <p:par>
                          <p:cTn id="48" fill="hold">
                            <p:stCondLst>
                              <p:cond delay="2000"/>
                            </p:stCondLst>
                            <p:childTnLst>
                              <p:par>
                                <p:cTn id="49" presetID="1" presetClass="entr" presetSubtype="0"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par>
                          <p:cTn id="51" fill="hold">
                            <p:stCondLst>
                              <p:cond delay="2000"/>
                            </p:stCondLst>
                            <p:childTnLst>
                              <p:par>
                                <p:cTn id="52" presetID="10" presetClass="exit" presetSubtype="0" fill="hold" nodeType="afterEffect">
                                  <p:stCondLst>
                                    <p:cond delay="0"/>
                                  </p:stCondLst>
                                  <p:childTnLst>
                                    <p:animEffect transition="out" filter="fade">
                                      <p:cBhvr>
                                        <p:cTn id="53" dur="2000"/>
                                        <p:tgtEl>
                                          <p:spTgt spid="20"/>
                                        </p:tgtEl>
                                      </p:cBhvr>
                                    </p:animEffect>
                                    <p:set>
                                      <p:cBhvr>
                                        <p:cTn id="54" dur="1" fill="hold">
                                          <p:stCondLst>
                                            <p:cond delay="1999"/>
                                          </p:stCondLst>
                                        </p:cTn>
                                        <p:tgtEl>
                                          <p:spTgt spid="2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7" presetClass="entr" presetSubtype="1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p:cTn id="59" dur="500" fill="hold"/>
                                        <p:tgtEl>
                                          <p:spTgt spid="2"/>
                                        </p:tgtEl>
                                        <p:attrNameLst>
                                          <p:attrName>ppt_w</p:attrName>
                                        </p:attrNameLst>
                                      </p:cBhvr>
                                      <p:tavLst>
                                        <p:tav tm="0">
                                          <p:val>
                                            <p:fltVal val="0"/>
                                          </p:val>
                                        </p:tav>
                                        <p:tav tm="100000">
                                          <p:val>
                                            <p:strVal val="#ppt_w"/>
                                          </p:val>
                                        </p:tav>
                                      </p:tavLst>
                                    </p:anim>
                                    <p:anim calcmode="lin" valueType="num">
                                      <p:cBhvr>
                                        <p:cTn id="6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1000"/>
                                        <p:tgtEl>
                                          <p:spTgt spid="7"/>
                                        </p:tgtEl>
                                      </p:cBhvr>
                                    </p:animEffect>
                                    <p:anim calcmode="lin" valueType="num">
                                      <p:cBhvr>
                                        <p:cTn id="66" dur="1000" fill="hold"/>
                                        <p:tgtEl>
                                          <p:spTgt spid="7"/>
                                        </p:tgtEl>
                                        <p:attrNameLst>
                                          <p:attrName>ppt_x</p:attrName>
                                        </p:attrNameLst>
                                      </p:cBhvr>
                                      <p:tavLst>
                                        <p:tav tm="0">
                                          <p:val>
                                            <p:strVal val="#ppt_x"/>
                                          </p:val>
                                        </p:tav>
                                        <p:tav tm="100000">
                                          <p:val>
                                            <p:strVal val="#ppt_x"/>
                                          </p:val>
                                        </p:tav>
                                      </p:tavLst>
                                    </p:anim>
                                    <p:anim calcmode="lin" valueType="num">
                                      <p:cBhvr>
                                        <p:cTn id="6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LBO Eigenvectors</a:t>
            </a:r>
            <a:endParaRPr lang="en-US" dirty="0"/>
          </a:p>
        </p:txBody>
      </p:sp>
      <p:pic>
        <p:nvPicPr>
          <p:cNvPr id="5" name="Content Placeholder 4"/>
          <p:cNvPicPr>
            <a:picLocks noGrp="1" noChangeAspect="1"/>
          </p:cNvPicPr>
          <p:nvPr>
            <p:ph idx="1"/>
          </p:nvPr>
        </p:nvPicPr>
        <p:blipFill rotWithShape="1">
          <a:blip r:embed="rId3"/>
          <a:srcRect l="-2014" t="35983" r="-1"/>
          <a:stretch/>
        </p:blipFill>
        <p:spPr>
          <a:xfrm>
            <a:off x="5158976" y="2268720"/>
            <a:ext cx="3859082" cy="3532505"/>
          </a:xfrm>
          <a:prstGeom prst="rect">
            <a:avLst/>
          </a:prstGeom>
        </p:spPr>
      </p:pic>
      <p:pic>
        <p:nvPicPr>
          <p:cNvPr id="16" name="Content Placeholder 4"/>
          <p:cNvPicPr>
            <a:picLocks noChangeAspect="1"/>
          </p:cNvPicPr>
          <p:nvPr/>
        </p:nvPicPr>
        <p:blipFill rotWithShape="1">
          <a:blip r:embed="rId3"/>
          <a:srcRect l="2015" t="17810" r="-718" b="64090"/>
          <a:stretch/>
        </p:blipFill>
        <p:spPr>
          <a:xfrm>
            <a:off x="5397137" y="5780866"/>
            <a:ext cx="3733800" cy="998757"/>
          </a:xfrm>
          <a:prstGeom prst="rect">
            <a:avLst/>
          </a:prstGeom>
        </p:spPr>
      </p:pic>
      <p:pic>
        <p:nvPicPr>
          <p:cNvPr id="17" name="Content Placeholder 4"/>
          <p:cNvPicPr>
            <a:picLocks noChangeAspect="1"/>
          </p:cNvPicPr>
          <p:nvPr/>
        </p:nvPicPr>
        <p:blipFill rotWithShape="1">
          <a:blip r:embed="rId3"/>
          <a:srcRect l="1" r="-1636" b="82166"/>
          <a:stretch/>
        </p:blipFill>
        <p:spPr>
          <a:xfrm>
            <a:off x="5173301" y="1211877"/>
            <a:ext cx="3844757" cy="984104"/>
          </a:xfrm>
          <a:prstGeom prst="rect">
            <a:avLst/>
          </a:prstGeom>
        </p:spPr>
      </p:pic>
      <p:grpSp>
        <p:nvGrpSpPr>
          <p:cNvPr id="23" name="Group 22"/>
          <p:cNvGrpSpPr/>
          <p:nvPr/>
        </p:nvGrpSpPr>
        <p:grpSpPr>
          <a:xfrm>
            <a:off x="184119" y="5451600"/>
            <a:ext cx="4716651" cy="1328023"/>
            <a:chOff x="184119" y="5451600"/>
            <a:chExt cx="4716651" cy="1328023"/>
          </a:xfrm>
        </p:grpSpPr>
        <p:sp>
          <p:nvSpPr>
            <p:cNvPr id="11" name="TextBox 10"/>
            <p:cNvSpPr txBox="1"/>
            <p:nvPr/>
          </p:nvSpPr>
          <p:spPr>
            <a:xfrm>
              <a:off x="184119" y="5451600"/>
              <a:ext cx="3413280" cy="1328023"/>
            </a:xfrm>
            <a:prstGeom prst="round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en-US" sz="2400" b="1" dirty="0" smtClean="0"/>
                <a:t>High order eigenvectors </a:t>
              </a:r>
            </a:p>
            <a:p>
              <a:pPr algn="ctr"/>
              <a:r>
                <a:rPr lang="en-US" sz="2400" b="1" dirty="0" smtClean="0"/>
                <a:t>capture more detailed </a:t>
              </a:r>
            </a:p>
            <a:p>
              <a:pPr algn="ctr"/>
              <a:r>
                <a:rPr lang="en-US" sz="2400" b="1" dirty="0" smtClean="0"/>
                <a:t>geometric information </a:t>
              </a:r>
              <a:endParaRPr lang="en-US" sz="2400" b="1" dirty="0"/>
            </a:p>
          </p:txBody>
        </p:sp>
        <p:sp>
          <p:nvSpPr>
            <p:cNvPr id="22" name="Right Arrow 21"/>
            <p:cNvSpPr/>
            <p:nvPr/>
          </p:nvSpPr>
          <p:spPr>
            <a:xfrm>
              <a:off x="3922362" y="6024353"/>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5" name="Group 24"/>
          <p:cNvGrpSpPr/>
          <p:nvPr/>
        </p:nvGrpSpPr>
        <p:grpSpPr>
          <a:xfrm>
            <a:off x="75893" y="2065045"/>
            <a:ext cx="5169715" cy="3403938"/>
            <a:chOff x="75893" y="2065045"/>
            <a:chExt cx="5169715" cy="3403938"/>
          </a:xfrm>
        </p:grpSpPr>
        <p:sp>
          <p:nvSpPr>
            <p:cNvPr id="7" name="TextBox 6"/>
            <p:cNvSpPr txBox="1"/>
            <p:nvPr/>
          </p:nvSpPr>
          <p:spPr>
            <a:xfrm>
              <a:off x="75893" y="3123976"/>
              <a:ext cx="4056657" cy="919401"/>
            </a:xfrm>
            <a:prstGeom prst="round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pPr algn="ctr"/>
              <a:r>
                <a:rPr lang="en-US" sz="2400" b="1" dirty="0" smtClean="0"/>
                <a:t>Low order eigenvectors </a:t>
              </a:r>
            </a:p>
            <a:p>
              <a:pPr algn="ctr"/>
              <a:r>
                <a:rPr lang="en-US" sz="2400" b="1" dirty="0" smtClean="0"/>
                <a:t>capture low frequency modes</a:t>
              </a:r>
              <a:endParaRPr lang="en-US" sz="2400" b="1" dirty="0"/>
            </a:p>
          </p:txBody>
        </p:sp>
        <p:sp>
          <p:nvSpPr>
            <p:cNvPr id="24" name="Right Arrow 23"/>
            <p:cNvSpPr/>
            <p:nvPr/>
          </p:nvSpPr>
          <p:spPr>
            <a:xfrm>
              <a:off x="4267200" y="2065045"/>
              <a:ext cx="978408" cy="340393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aphicFrame>
        <p:nvGraphicFramePr>
          <p:cNvPr id="14" name="Diagram 13"/>
          <p:cNvGraphicFramePr/>
          <p:nvPr>
            <p:extLst>
              <p:ext uri="{D42A27DB-BD31-4B8C-83A1-F6EECF244321}">
                <p14:modId xmlns:p14="http://schemas.microsoft.com/office/powerpoint/2010/main" val="4025654186"/>
              </p:ext>
            </p:extLst>
          </p:nvPr>
        </p:nvGraphicFramePr>
        <p:xfrm>
          <a:off x="5334374" y="-35170"/>
          <a:ext cx="3809626" cy="278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157404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5"/>
                                        </p:tgtEl>
                                        <p:attrNameLst>
                                          <p:attrName>style.opacity</p:attrName>
                                        </p:attrNameLst>
                                      </p:cBhvr>
                                      <p:to>
                                        <p:strVal val="0.5"/>
                                      </p:to>
                                    </p:set>
                                    <p:animEffect filter="image" prLst="opacity: 0.5">
                                      <p:cBhvr rctx="IE">
                                        <p:cTn id="7" dur="indefinite"/>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Eigenshapes</a:t>
            </a:r>
            <a:r>
              <a:rPr lang="en-US" dirty="0" smtClean="0"/>
              <a:t> </a:t>
            </a:r>
            <a:endParaRPr lang="en-US" dirty="0"/>
          </a:p>
        </p:txBody>
      </p:sp>
      <p:grpSp>
        <p:nvGrpSpPr>
          <p:cNvPr id="16" name="Group 15"/>
          <p:cNvGrpSpPr/>
          <p:nvPr/>
        </p:nvGrpSpPr>
        <p:grpSpPr>
          <a:xfrm>
            <a:off x="245484" y="2209800"/>
            <a:ext cx="4359336" cy="1749971"/>
            <a:chOff x="245484" y="2209800"/>
            <a:chExt cx="4359336" cy="1749971"/>
          </a:xfrm>
        </p:grpSpPr>
        <p:sp>
          <p:nvSpPr>
            <p:cNvPr id="6" name="TextBox 5"/>
            <p:cNvSpPr txBox="1"/>
            <p:nvPr/>
          </p:nvSpPr>
          <p:spPr>
            <a:xfrm>
              <a:off x="245484" y="2209800"/>
              <a:ext cx="3302267" cy="919401"/>
            </a:xfrm>
            <a:prstGeom prst="round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pPr algn="ctr"/>
              <a:r>
                <a:rPr lang="en-US" sz="2400" b="1" dirty="0" err="1" smtClean="0"/>
                <a:t>Eigenshapes</a:t>
              </a:r>
              <a:r>
                <a:rPr lang="en-US" sz="2400" b="1" dirty="0" smtClean="0"/>
                <a:t> are similar </a:t>
              </a:r>
            </a:p>
            <a:p>
              <a:pPr algn="ctr"/>
              <a:r>
                <a:rPr lang="en-US" sz="2400" b="1" dirty="0"/>
                <a:t>w</a:t>
              </a:r>
              <a:r>
                <a:rPr lang="en-US" sz="2400" b="1" dirty="0" smtClean="0"/>
                <a:t>ithin categories</a:t>
              </a:r>
              <a:endParaRPr lang="en-US" sz="2400" b="1" dirty="0"/>
            </a:p>
          </p:txBody>
        </p:sp>
        <p:cxnSp>
          <p:nvCxnSpPr>
            <p:cNvPr id="9" name="Straight Arrow Connector 8"/>
            <p:cNvCxnSpPr/>
            <p:nvPr/>
          </p:nvCxnSpPr>
          <p:spPr>
            <a:xfrm>
              <a:off x="3547751" y="2669501"/>
              <a:ext cx="1057069" cy="129027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p:cNvCxnSpPr/>
            <p:nvPr/>
          </p:nvCxnSpPr>
          <p:spPr>
            <a:xfrm flipV="1">
              <a:off x="3527301" y="2405851"/>
              <a:ext cx="933686" cy="174575"/>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grpSp>
      <p:sp>
        <p:nvSpPr>
          <p:cNvPr id="4" name="AutoShape 3"/>
          <p:cNvSpPr>
            <a:spLocks noChangeAspect="1" noChangeArrowheads="1" noTextEdit="1"/>
          </p:cNvSpPr>
          <p:nvPr/>
        </p:nvSpPr>
        <p:spPr bwMode="auto">
          <a:xfrm>
            <a:off x="4605338" y="1182688"/>
            <a:ext cx="4081462"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338" y="1182688"/>
            <a:ext cx="4089399" cy="556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p:cNvGrpSpPr/>
          <p:nvPr/>
        </p:nvGrpSpPr>
        <p:grpSpPr>
          <a:xfrm>
            <a:off x="245484" y="5344504"/>
            <a:ext cx="4432711" cy="919401"/>
            <a:chOff x="148160" y="5710019"/>
            <a:chExt cx="4432711" cy="919401"/>
          </a:xfrm>
        </p:grpSpPr>
        <p:sp>
          <p:nvSpPr>
            <p:cNvPr id="7" name="TextBox 6"/>
            <p:cNvSpPr txBox="1"/>
            <p:nvPr/>
          </p:nvSpPr>
          <p:spPr>
            <a:xfrm>
              <a:off x="148160" y="5710019"/>
              <a:ext cx="3492923" cy="919401"/>
            </a:xfrm>
            <a:prstGeom prst="round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en-US" sz="2400" b="1" dirty="0" err="1" smtClean="0"/>
                <a:t>Eigenshapes</a:t>
              </a:r>
              <a:r>
                <a:rPr lang="en-US" sz="2400" b="1" dirty="0" smtClean="0"/>
                <a:t> are different</a:t>
              </a:r>
            </a:p>
            <a:p>
              <a:pPr algn="ctr"/>
              <a:r>
                <a:rPr lang="en-US" sz="2400" b="1" dirty="0" smtClean="0"/>
                <a:t> between categories</a:t>
              </a:r>
              <a:endParaRPr lang="en-US" sz="2400" b="1" dirty="0"/>
            </a:p>
          </p:txBody>
        </p:sp>
        <p:cxnSp>
          <p:nvCxnSpPr>
            <p:cNvPr id="13" name="Straight Arrow Connector 12"/>
            <p:cNvCxnSpPr/>
            <p:nvPr/>
          </p:nvCxnSpPr>
          <p:spPr>
            <a:xfrm flipV="1">
              <a:off x="3631891" y="6123662"/>
              <a:ext cx="948980" cy="1338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grpSp>
      <p:graphicFrame>
        <p:nvGraphicFramePr>
          <p:cNvPr id="15" name="Diagram 14"/>
          <p:cNvGraphicFramePr/>
          <p:nvPr>
            <p:extLst>
              <p:ext uri="{D42A27DB-BD31-4B8C-83A1-F6EECF244321}">
                <p14:modId xmlns:p14="http://schemas.microsoft.com/office/powerpoint/2010/main" val="4025654186"/>
              </p:ext>
            </p:extLst>
          </p:nvPr>
        </p:nvGraphicFramePr>
        <p:xfrm>
          <a:off x="5334374" y="-35170"/>
          <a:ext cx="3809626" cy="278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401152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16"/>
                                        </p:tgtEl>
                                        <p:attrNameLst>
                                          <p:attrName>style.opacity</p:attrName>
                                        </p:attrNameLst>
                                      </p:cBhvr>
                                      <p:to>
                                        <p:strVal val="0.5"/>
                                      </p:to>
                                    </p:set>
                                    <p:animEffect filter="image" prLst="opacity: 0.5">
                                      <p:cBhvr rctx="IE">
                                        <p:cTn id="12" dur="indefinite"/>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19728" y="4420195"/>
            <a:ext cx="6904544" cy="1949946"/>
            <a:chOff x="472970" y="2590800"/>
            <a:chExt cx="6904544" cy="1949946"/>
          </a:xfrm>
        </p:grpSpPr>
        <mc:AlternateContent xmlns:mc="http://schemas.openxmlformats.org/markup-compatibility/2006" xmlns:a14="http://schemas.microsoft.com/office/drawing/2010/main">
          <mc:Choice Requires="a14">
            <p:sp>
              <p:nvSpPr>
                <p:cNvPr id="8" name="TextBox 7"/>
                <p:cNvSpPr txBox="1"/>
                <p:nvPr/>
              </p:nvSpPr>
              <p:spPr>
                <a:xfrm>
                  <a:off x="2133600" y="2590800"/>
                  <a:ext cx="2521567" cy="408623"/>
                </a:xfrm>
                <a:prstGeom prst="round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d>
                          <m:dPr>
                            <m:ctrlPr>
                              <a:rPr lang="en-US" i="1" smtClean="0">
                                <a:latin typeface="Cambria Math" panose="02040503050406030204" pitchFamily="18" charset="0"/>
                              </a:rPr>
                            </m:ctrlPr>
                          </m:dPr>
                          <m:e>
                            <m:r>
                              <a:rPr lang="en-US" b="0" i="1" smtClean="0">
                                <a:latin typeface="Cambria Math"/>
                              </a:rPr>
                              <m:t>𝜌</m:t>
                            </m:r>
                            <m:r>
                              <a:rPr lang="en-US" b="0" i="1" smtClean="0">
                                <a:latin typeface="Cambria Math"/>
                              </a:rPr>
                              <m:t>,</m:t>
                            </m:r>
                            <m:sSub>
                              <m:sSubPr>
                                <m:ctrlPr>
                                  <a:rPr lang="en-US" i="1" smtClean="0">
                                    <a:latin typeface="Cambria Math" panose="02040503050406030204" pitchFamily="18" charset="0"/>
                                  </a:rPr>
                                </m:ctrlPr>
                              </m:sSubPr>
                              <m:e>
                                <m:r>
                                  <a:rPr lang="en-US" b="0" i="1" smtClean="0">
                                    <a:latin typeface="Cambria Math"/>
                                  </a:rPr>
                                  <m:t>𝜇</m:t>
                                </m:r>
                              </m:e>
                              <m:sub>
                                <m:r>
                                  <a:rPr lang="en-US" b="0" i="1" smtClean="0">
                                    <a:latin typeface="Cambria Math"/>
                                  </a:rPr>
                                  <m:t>𝑖</m:t>
                                </m:r>
                              </m:sub>
                            </m:sSub>
                          </m:e>
                        </m:d>
                        <m:r>
                          <a:rPr lang="en-US" b="0" i="1" smtClean="0">
                            <a:latin typeface="Cambria Math"/>
                          </a:rPr>
                          <m:t>=</m:t>
                        </m:r>
                        <m:func>
                          <m:funcPr>
                            <m:ctrlPr>
                              <a:rPr lang="en-US" i="1" smtClean="0">
                                <a:latin typeface="Cambria Math" panose="02040503050406030204" pitchFamily="18" charset="0"/>
                              </a:rPr>
                            </m:ctrlPr>
                          </m:funcPr>
                          <m:fName>
                            <m:sSup>
                              <m:sSupPr>
                                <m:ctrlPr>
                                  <a:rPr lang="en-US" i="1" smtClean="0">
                                    <a:latin typeface="Cambria Math" panose="02040503050406030204" pitchFamily="18" charset="0"/>
                                  </a:rPr>
                                </m:ctrlPr>
                              </m:sSupPr>
                              <m:e>
                                <m:r>
                                  <m:rPr>
                                    <m:sty m:val="p"/>
                                  </m:rPr>
                                  <a:rPr lang="en-US" b="0" i="0" smtClean="0">
                                    <a:latin typeface="Cambria Math"/>
                                  </a:rPr>
                                  <m:t>cos</m:t>
                                </m:r>
                              </m:e>
                              <m:sup>
                                <m:r>
                                  <a:rPr lang="en-US" b="0" i="1" smtClean="0">
                                    <a:latin typeface="Cambria Math"/>
                                  </a:rPr>
                                  <m:t>−1</m:t>
                                </m:r>
                              </m:sup>
                            </m:sSup>
                          </m:fName>
                          <m:e>
                            <m:r>
                              <a:rPr lang="en-US" b="0" i="1" smtClean="0">
                                <a:latin typeface="Cambria Math"/>
                              </a:rPr>
                              <m:t>(</m:t>
                            </m:r>
                            <m:sSup>
                              <m:sSupPr>
                                <m:ctrlPr>
                                  <a:rPr lang="en-US" i="1" smtClean="0">
                                    <a:latin typeface="Cambria Math" panose="02040503050406030204" pitchFamily="18" charset="0"/>
                                  </a:rPr>
                                </m:ctrlPr>
                              </m:sSupPr>
                              <m:e>
                                <m:r>
                                  <a:rPr lang="en-US" b="0" i="1" smtClean="0">
                                    <a:latin typeface="Cambria Math"/>
                                  </a:rPr>
                                  <m:t>𝜌</m:t>
                                </m:r>
                              </m:e>
                              <m:sup>
                                <m:r>
                                  <a:rPr lang="en-US" b="0" i="1" smtClean="0">
                                    <a:latin typeface="Cambria Math"/>
                                  </a:rPr>
                                  <m:t>𝑇</m:t>
                                </m:r>
                              </m:sup>
                            </m:sSup>
                            <m:sSub>
                              <m:sSubPr>
                                <m:ctrlPr>
                                  <a:rPr lang="en-US" i="1" smtClean="0">
                                    <a:latin typeface="Cambria Math" panose="02040503050406030204" pitchFamily="18" charset="0"/>
                                  </a:rPr>
                                </m:ctrlPr>
                              </m:sSubPr>
                              <m:e>
                                <m:r>
                                  <a:rPr lang="en-US" b="0" i="1" smtClean="0">
                                    <a:latin typeface="Cambria Math"/>
                                  </a:rPr>
                                  <m:t>𝜇</m:t>
                                </m:r>
                              </m:e>
                              <m:sub>
                                <m:r>
                                  <a:rPr lang="en-US" b="0" i="1" smtClean="0">
                                    <a:latin typeface="Cambria Math"/>
                                  </a:rPr>
                                  <m:t>𝑖</m:t>
                                </m:r>
                              </m:sub>
                            </m:sSub>
                            <m:r>
                              <a:rPr lang="en-US" b="0" i="1" smtClean="0">
                                <a:latin typeface="Cambria Math"/>
                              </a:rPr>
                              <m:t>)</m:t>
                            </m:r>
                          </m:e>
                        </m:func>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133600" y="2590800"/>
                  <a:ext cx="2521567" cy="408623"/>
                </a:xfrm>
                <a:prstGeom prst="roundRect">
                  <a:avLst/>
                </a:prstGeom>
                <a:blipFill rotWithShape="0">
                  <a:blip r:embed="rId3"/>
                  <a:stretch>
                    <a:fillRect b="-4225"/>
                  </a:stretch>
                </a:blipFill>
              </p:spPr>
              <p:txBody>
                <a:bodyPr/>
                <a:lstStyle/>
                <a:p>
                  <a:r>
                    <a:rPr lang="en-US">
                      <a:noFill/>
                    </a:rPr>
                    <a:t> </a:t>
                  </a:r>
                </a:p>
              </p:txBody>
            </p:sp>
          </mc:Fallback>
        </mc:AlternateContent>
        <p:grpSp>
          <p:nvGrpSpPr>
            <p:cNvPr id="9" name="Group 8"/>
            <p:cNvGrpSpPr/>
            <p:nvPr/>
          </p:nvGrpSpPr>
          <p:grpSpPr>
            <a:xfrm>
              <a:off x="3922827" y="2960132"/>
              <a:ext cx="3454687" cy="1531322"/>
              <a:chOff x="2398827" y="4670167"/>
              <a:chExt cx="3454687" cy="1531322"/>
            </a:xfrm>
          </p:grpSpPr>
          <p:sp>
            <p:nvSpPr>
              <p:cNvPr id="13" name="TextBox 12"/>
              <p:cNvSpPr txBox="1"/>
              <p:nvPr/>
            </p:nvSpPr>
            <p:spPr>
              <a:xfrm>
                <a:off x="2398827" y="5486400"/>
                <a:ext cx="3454687" cy="715089"/>
              </a:xfrm>
              <a:prstGeom prst="roundRect">
                <a:avLst/>
              </a:prstGeom>
              <a:ln/>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en-US" b="1" dirty="0" smtClean="0">
                    <a:solidFill>
                      <a:schemeClr val="bg1"/>
                    </a:solidFill>
                  </a:rPr>
                  <a:t>Vector of wavelet coefficients for </a:t>
                </a:r>
              </a:p>
              <a:p>
                <a:pPr algn="ctr"/>
                <a:r>
                  <a:rPr lang="en-US" b="1" dirty="0" smtClean="0">
                    <a:solidFill>
                      <a:schemeClr val="bg1"/>
                    </a:solidFill>
                  </a:rPr>
                  <a:t>the </a:t>
                </a:r>
                <a:r>
                  <a:rPr lang="en-US" b="1" i="1" dirty="0" err="1" smtClean="0">
                    <a:solidFill>
                      <a:schemeClr val="bg1"/>
                    </a:solidFill>
                  </a:rPr>
                  <a:t>i</a:t>
                </a:r>
                <a:r>
                  <a:rPr lang="en-US" b="1" dirty="0" err="1" smtClean="0">
                    <a:solidFill>
                      <a:schemeClr val="bg1"/>
                    </a:solidFill>
                  </a:rPr>
                  <a:t>th</a:t>
                </a:r>
                <a:r>
                  <a:rPr lang="en-US" b="1" dirty="0" smtClean="0">
                    <a:solidFill>
                      <a:schemeClr val="bg1"/>
                    </a:solidFill>
                  </a:rPr>
                  <a:t> entry of the mean index</a:t>
                </a:r>
                <a:endParaRPr lang="en-US" b="1" dirty="0">
                  <a:solidFill>
                    <a:schemeClr val="bg1"/>
                  </a:solidFill>
                </a:endParaRPr>
              </a:p>
            </p:txBody>
          </p:sp>
          <p:cxnSp>
            <p:nvCxnSpPr>
              <p:cNvPr id="14" name="Straight Connector 13"/>
              <p:cNvCxnSpPr/>
              <p:nvPr/>
            </p:nvCxnSpPr>
            <p:spPr>
              <a:xfrm flipH="1" flipV="1">
                <a:off x="2776885" y="4670167"/>
                <a:ext cx="704135" cy="794266"/>
              </a:xfrm>
              <a:prstGeom prst="line">
                <a:avLst/>
              </a:prstGeom>
              <a:ln w="15875" cmpd="sng">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72970" y="2895600"/>
              <a:ext cx="2663302" cy="1645146"/>
              <a:chOff x="2149370" y="4401145"/>
              <a:chExt cx="2663302" cy="1645146"/>
            </a:xfrm>
          </p:grpSpPr>
          <p:sp>
            <p:nvSpPr>
              <p:cNvPr id="11" name="TextBox 10"/>
              <p:cNvSpPr txBox="1"/>
              <p:nvPr/>
            </p:nvSpPr>
            <p:spPr>
              <a:xfrm>
                <a:off x="2149370" y="5024735"/>
                <a:ext cx="2663302" cy="1021556"/>
              </a:xfrm>
              <a:prstGeom prst="roundRect">
                <a:avLst/>
              </a:prstGeom>
              <a:ln/>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en-US" b="1" dirty="0" smtClean="0">
                    <a:solidFill>
                      <a:schemeClr val="bg1"/>
                    </a:solidFill>
                  </a:rPr>
                  <a:t>Vector of wavelet</a:t>
                </a:r>
              </a:p>
              <a:p>
                <a:pPr algn="ctr"/>
                <a:r>
                  <a:rPr lang="en-US" b="1" dirty="0" smtClean="0">
                    <a:solidFill>
                      <a:schemeClr val="bg1"/>
                    </a:solidFill>
                  </a:rPr>
                  <a:t>coefficients for the query</a:t>
                </a:r>
              </a:p>
              <a:p>
                <a:pPr algn="ctr"/>
                <a:r>
                  <a:rPr lang="en-US" b="1" dirty="0" smtClean="0">
                    <a:solidFill>
                      <a:schemeClr val="bg1"/>
                    </a:solidFill>
                  </a:rPr>
                  <a:t>shape density</a:t>
                </a:r>
              </a:p>
            </p:txBody>
          </p:sp>
          <p:cxnSp>
            <p:nvCxnSpPr>
              <p:cNvPr id="12" name="Straight Connector 11"/>
              <p:cNvCxnSpPr/>
              <p:nvPr/>
            </p:nvCxnSpPr>
            <p:spPr>
              <a:xfrm flipV="1">
                <a:off x="3481021" y="4401145"/>
                <a:ext cx="709979" cy="623590"/>
              </a:xfrm>
              <a:prstGeom prst="line">
                <a:avLst/>
              </a:prstGeom>
              <a:ln w="15875" cmpd="sng">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smtClean="0"/>
              <a:t>Model-to-Mean Retrieval</a:t>
            </a:r>
            <a:endParaRPr lang="en-US" dirty="0"/>
          </a:p>
        </p:txBody>
      </p:sp>
      <p:sp>
        <p:nvSpPr>
          <p:cNvPr id="15" name="TextBox 14"/>
          <p:cNvSpPr txBox="1"/>
          <p:nvPr/>
        </p:nvSpPr>
        <p:spPr>
          <a:xfrm>
            <a:off x="599540" y="4766884"/>
            <a:ext cx="8040932" cy="1328023"/>
          </a:xfrm>
          <a:prstGeom prst="round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en-US" sz="2400" b="1" dirty="0" smtClean="0"/>
              <a:t>Order the retrieval list with consecutive categorical members</a:t>
            </a:r>
          </a:p>
          <a:p>
            <a:pPr algn="ctr"/>
            <a:r>
              <a:rPr lang="en-US" sz="2400" b="1" dirty="0" smtClean="0"/>
              <a:t> based on the increasing distance of the query shape density</a:t>
            </a:r>
          </a:p>
          <a:p>
            <a:pPr algn="ctr"/>
            <a:r>
              <a:rPr lang="en-US" sz="2400" b="1" dirty="0" smtClean="0"/>
              <a:t> to each entry in the mean index</a:t>
            </a:r>
            <a:endParaRPr lang="en-US" sz="2400" b="1" dirty="0"/>
          </a:p>
        </p:txBody>
      </p:sp>
      <p:sp>
        <p:nvSpPr>
          <p:cNvPr id="3" name="Content Placeholder 2"/>
          <p:cNvSpPr>
            <a:spLocks noGrp="1"/>
          </p:cNvSpPr>
          <p:nvPr>
            <p:ph idx="1"/>
          </p:nvPr>
        </p:nvSpPr>
        <p:spPr>
          <a:xfrm>
            <a:off x="457200" y="1295401"/>
            <a:ext cx="8229600" cy="3200400"/>
          </a:xfrm>
        </p:spPr>
        <p:txBody>
          <a:bodyPr>
            <a:normAutofit fontScale="92500"/>
          </a:bodyPr>
          <a:lstStyle/>
          <a:p>
            <a:r>
              <a:rPr lang="en-US" dirty="0" smtClean="0"/>
              <a:t>Create the mean index</a:t>
            </a:r>
          </a:p>
          <a:p>
            <a:pPr lvl="1"/>
            <a:r>
              <a:rPr lang="en-US" dirty="0" smtClean="0"/>
              <a:t>Compute a mean shape density  for class using the </a:t>
            </a:r>
            <a:r>
              <a:rPr lang="en-US" dirty="0" err="1" smtClean="0"/>
              <a:t>Karcher</a:t>
            </a:r>
            <a:r>
              <a:rPr lang="en-US" dirty="0" smtClean="0"/>
              <a:t> mean algorithm</a:t>
            </a:r>
          </a:p>
          <a:p>
            <a:pPr lvl="1"/>
            <a:r>
              <a:rPr lang="en-US" dirty="0" smtClean="0"/>
              <a:t>Collection of mean shape densities serves as the new index for retrieval</a:t>
            </a:r>
          </a:p>
          <a:p>
            <a:r>
              <a:rPr lang="en-US" dirty="0" smtClean="0"/>
              <a:t>Given a query shape:</a:t>
            </a:r>
          </a:p>
          <a:p>
            <a:pPr lvl="1"/>
            <a:r>
              <a:rPr lang="en-US" dirty="0" smtClean="0"/>
              <a:t>Estimate a 3D square-root wavelet density on its associated </a:t>
            </a:r>
            <a:r>
              <a:rPr lang="en-US" dirty="0" err="1" smtClean="0"/>
              <a:t>eigenshape</a:t>
            </a:r>
            <a:endParaRPr lang="en-US" dirty="0" smtClean="0"/>
          </a:p>
          <a:p>
            <a:pPr lvl="1"/>
            <a:r>
              <a:rPr lang="en-US" dirty="0" smtClean="0"/>
              <a:t>Compute the distance from the query shape density to each entry in the mean index using the closed-form distance on the </a:t>
            </a:r>
            <a:r>
              <a:rPr lang="en-US" dirty="0" err="1" smtClean="0"/>
              <a:t>hypersphere</a:t>
            </a:r>
            <a:endParaRPr lang="en-US" dirty="0" smtClean="0"/>
          </a:p>
          <a:p>
            <a:pPr marL="457200" lvl="1" indent="0">
              <a:buNone/>
            </a:pPr>
            <a:endParaRPr lang="en-US" dirty="0" smtClean="0"/>
          </a:p>
          <a:p>
            <a:pPr lvl="1"/>
            <a:endParaRPr lang="en-US" dirty="0"/>
          </a:p>
        </p:txBody>
      </p:sp>
      <p:graphicFrame>
        <p:nvGraphicFramePr>
          <p:cNvPr id="17" name="Diagram 16"/>
          <p:cNvGraphicFramePr/>
          <p:nvPr>
            <p:extLst/>
          </p:nvPr>
        </p:nvGraphicFramePr>
        <p:xfrm>
          <a:off x="5181600" y="26504"/>
          <a:ext cx="3809626" cy="278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9" name="Diagram 18"/>
          <p:cNvGraphicFramePr/>
          <p:nvPr>
            <p:extLst>
              <p:ext uri="{D42A27DB-BD31-4B8C-83A1-F6EECF244321}">
                <p14:modId xmlns:p14="http://schemas.microsoft.com/office/powerpoint/2010/main" val="4025654186"/>
              </p:ext>
            </p:extLst>
          </p:nvPr>
        </p:nvGraphicFramePr>
        <p:xfrm>
          <a:off x="5334374" y="-35170"/>
          <a:ext cx="3809626" cy="2782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818661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3">
                                            <p:txEl>
                                              <p:pRg st="2" end="2"/>
                                            </p:txEl>
                                          </p:spTgt>
                                        </p:tgtEl>
                                      </p:cBhvr>
                                    </p:animEffect>
                                    <p:set>
                                      <p:cBhvr>
                                        <p:cTn id="18" dur="1" fill="hold">
                                          <p:stCondLst>
                                            <p:cond delay="499"/>
                                          </p:stCondLst>
                                        </p:cTn>
                                        <p:tgtEl>
                                          <p:spTgt spid="3">
                                            <p:txEl>
                                              <p:pRg st="2" end="2"/>
                                            </p:txEl>
                                          </p:spTgt>
                                        </p:tgtEl>
                                        <p:attrNameLst>
                                          <p:attrName>style.visibility</p:attrName>
                                        </p:attrNameLst>
                                      </p:cBhvr>
                                      <p:to>
                                        <p:strVal val="hidden"/>
                                      </p:to>
                                    </p:set>
                                  </p:childTnLst>
                                </p:cTn>
                              </p:par>
                            </p:childTnLst>
                          </p:cTn>
                        </p:par>
                        <p:par>
                          <p:cTn id="19" fill="hold">
                            <p:stCondLst>
                              <p:cond delay="500"/>
                            </p:stCondLst>
                            <p:childTnLst>
                              <p:par>
                                <p:cTn id="20" presetID="10" presetClass="exit" presetSubtype="0" fill="hold" grpId="0" nodeType="afterEffect">
                                  <p:stCondLst>
                                    <p:cond delay="0"/>
                                  </p:stCondLst>
                                  <p:childTnLst>
                                    <p:animEffect transition="out" filter="fade">
                                      <p:cBhvr>
                                        <p:cTn id="21" dur="500"/>
                                        <p:tgtEl>
                                          <p:spTgt spid="3">
                                            <p:txEl>
                                              <p:pRg st="3" end="3"/>
                                            </p:txEl>
                                          </p:spTgt>
                                        </p:tgtEl>
                                      </p:cBhvr>
                                    </p:animEffect>
                                    <p:set>
                                      <p:cBhvr>
                                        <p:cTn id="22" dur="1" fill="hold">
                                          <p:stCondLst>
                                            <p:cond delay="499"/>
                                          </p:stCondLst>
                                        </p:cTn>
                                        <p:tgtEl>
                                          <p:spTgt spid="3">
                                            <p:txEl>
                                              <p:pRg st="3" end="3"/>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xEl>
                                              <p:pRg st="4" end="4"/>
                                            </p:txEl>
                                          </p:spTgt>
                                        </p:tgtEl>
                                      </p:cBhvr>
                                    </p:animEffect>
                                    <p:set>
                                      <p:cBhvr>
                                        <p:cTn id="25" dur="1" fill="hold">
                                          <p:stCondLst>
                                            <p:cond delay="499"/>
                                          </p:stCondLst>
                                        </p:cTn>
                                        <p:tgtEl>
                                          <p:spTgt spid="3">
                                            <p:txEl>
                                              <p:pRg st="4" end="4"/>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
                                            <p:txEl>
                                              <p:pRg st="5" end="5"/>
                                            </p:txEl>
                                          </p:spTgt>
                                        </p:tgtEl>
                                      </p:cBhvr>
                                    </p:animEffect>
                                    <p:set>
                                      <p:cBhvr>
                                        <p:cTn id="28" dur="1" fill="hold">
                                          <p:stCondLst>
                                            <p:cond delay="499"/>
                                          </p:stCondLst>
                                        </p:cTn>
                                        <p:tgtEl>
                                          <p:spTgt spid="3">
                                            <p:txEl>
                                              <p:pRg st="5" end="5"/>
                                            </p:txEl>
                                          </p:spTgt>
                                        </p:tgtEl>
                                        <p:attrNameLst>
                                          <p:attrName>style.visibility</p:attrName>
                                        </p:attrNameLst>
                                      </p:cBhvr>
                                      <p:to>
                                        <p:strVal val="hidden"/>
                                      </p:to>
                                    </p:set>
                                  </p:childTnLst>
                                </p:cTn>
                              </p:par>
                            </p:childTnLst>
                          </p:cTn>
                        </p:par>
                        <p:par>
                          <p:cTn id="29" fill="hold">
                            <p:stCondLst>
                              <p:cond delay="1000"/>
                            </p:stCondLst>
                            <p:childTnLst>
                              <p:par>
                                <p:cTn id="30" presetID="0" presetClass="path" presetSubtype="0" accel="50000" decel="50000" fill="hold" nodeType="afterEffect">
                                  <p:stCondLst>
                                    <p:cond delay="0"/>
                                  </p:stCondLst>
                                  <p:childTnLst>
                                    <p:animMotion origin="layout" path="M 0 -4.07407E-6 L 0.00208 -0.40833 " pathEditMode="relative" rAng="0" ptsTypes="AA">
                                      <p:cBhvr>
                                        <p:cTn id="31" dur="2000" fill="hold"/>
                                        <p:tgtEl>
                                          <p:spTgt spid="7"/>
                                        </p:tgtEl>
                                        <p:attrNameLst>
                                          <p:attrName>ppt_x</p:attrName>
                                          <p:attrName>ppt_y</p:attrName>
                                        </p:attrNameLst>
                                      </p:cBhvr>
                                      <p:rCtr x="104" y="-20417"/>
                                    </p:animMotion>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childTnLst>
                                    <p:set>
                                      <p:cBhvr rctx="PPT">
                                        <p:cTn id="41" dur="indefinite"/>
                                        <p:tgtEl>
                                          <p:spTgt spid="7"/>
                                        </p:tgtEl>
                                        <p:attrNameLst>
                                          <p:attrName>style.opacity</p:attrName>
                                        </p:attrNameLst>
                                      </p:cBhvr>
                                      <p:to>
                                        <p:strVal val="0.5"/>
                                      </p:to>
                                    </p:set>
                                    <p:animEffect filter="image" prLst="opacity: 0.5">
                                      <p:cBhvr rctx="IE">
                                        <p:cTn id="42"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14400" y="2125785"/>
            <a:ext cx="7772400" cy="1362075"/>
          </a:xfrm>
          <a:effectLst/>
        </p:spPr>
        <p:txBody>
          <a:bodyPr>
            <a:normAutofit fontScale="90000"/>
          </a:bodyPr>
          <a:lstStyle/>
          <a:p>
            <a:pPr algn="ctr"/>
            <a:r>
              <a:rPr lang="en-US" sz="9600" cap="none" dirty="0" smtClean="0">
                <a:ln w="22225">
                  <a:solidFill>
                    <a:schemeClr val="accent2"/>
                  </a:solidFill>
                  <a:prstDash val="solid"/>
                </a:ln>
                <a:solidFill>
                  <a:schemeClr val="accent2">
                    <a:lumMod val="40000"/>
                    <a:lumOff val="60000"/>
                  </a:schemeClr>
                </a:solidFill>
              </a:rPr>
              <a:t>MDL Model Selection</a:t>
            </a:r>
            <a:endParaRPr lang="en-US" sz="9600" cap="none" dirty="0">
              <a:ln w="22225">
                <a:solidFill>
                  <a:schemeClr val="accent2"/>
                </a:solidFill>
                <a:prstDash val="solid"/>
              </a:ln>
              <a:solidFill>
                <a:schemeClr val="accent2">
                  <a:lumMod val="40000"/>
                  <a:lumOff val="60000"/>
                </a:schemeClr>
              </a:solidFill>
            </a:endParaRPr>
          </a:p>
        </p:txBody>
      </p:sp>
      <p:sp>
        <p:nvSpPr>
          <p:cNvPr id="44034" name="Slide Number Placeholder 2"/>
          <p:cNvSpPr>
            <a:spLocks noGrp="1"/>
          </p:cNvSpPr>
          <p:nvPr>
            <p:ph type="sldNum" sz="quarter" idx="12"/>
          </p:nvPr>
        </p:nvSpPr>
        <p:spPr>
          <a:noFill/>
        </p:spPr>
        <p:txBody>
          <a:bodyPr/>
          <a:lstStyle/>
          <a:p>
            <a:pPr defTabSz="966788"/>
            <a:fld id="{48163FD2-3A1F-4AB2-906B-A828548B49FF}" type="slidenum">
              <a:rPr lang="en-US" smtClean="0">
                <a:latin typeface="Arial" charset="0"/>
                <a:cs typeface="Arial" charset="0"/>
              </a:rPr>
              <a:pPr defTabSz="966788"/>
              <a:t>23</a:t>
            </a:fld>
            <a:endParaRPr lang="en-US" smtClean="0">
              <a:latin typeface="Arial" charset="0"/>
              <a:cs typeface="Arial" charset="0"/>
            </a:endParaRPr>
          </a:p>
        </p:txBody>
      </p:sp>
    </p:spTree>
    <p:extLst>
      <p:ext uri="{BB962C8B-B14F-4D97-AF65-F5344CB8AC3E}">
        <p14:creationId xmlns:p14="http://schemas.microsoft.com/office/powerpoint/2010/main" val="5456278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Balancing Accuracy and Complexity</a:t>
            </a:r>
            <a:endParaRPr lang="en-US" dirty="0"/>
          </a:p>
        </p:txBody>
      </p:sp>
      <p:sp>
        <p:nvSpPr>
          <p:cNvPr id="3" name="Content Placeholder 2"/>
          <p:cNvSpPr>
            <a:spLocks noGrp="1"/>
          </p:cNvSpPr>
          <p:nvPr>
            <p:ph idx="1"/>
          </p:nvPr>
        </p:nvSpPr>
        <p:spPr>
          <a:xfrm>
            <a:off x="418289" y="1123545"/>
            <a:ext cx="8229600" cy="5374532"/>
          </a:xfrm>
        </p:spPr>
        <p:txBody>
          <a:bodyPr>
            <a:normAutofit/>
          </a:bodyPr>
          <a:lstStyle/>
          <a:p>
            <a:r>
              <a:rPr lang="en-US" dirty="0" smtClean="0"/>
              <a:t>“Pluralities are never to be put forward without necessity.” William of Ockham (Ockham’s razor)</a:t>
            </a:r>
          </a:p>
          <a:p>
            <a:r>
              <a:rPr lang="en-US" dirty="0" smtClean="0"/>
              <a:t>Model selection criteria are a balance of accuracy and complexity </a:t>
            </a:r>
          </a:p>
          <a:p>
            <a:pPr lvl="1"/>
            <a:r>
              <a:rPr lang="en-US" dirty="0" err="1"/>
              <a:t>Akaike</a:t>
            </a:r>
            <a:r>
              <a:rPr lang="en-US" dirty="0"/>
              <a:t> Information Criterion (AIC)  (</a:t>
            </a:r>
            <a:r>
              <a:rPr lang="en-US" dirty="0" err="1"/>
              <a:t>Akaike</a:t>
            </a:r>
            <a:r>
              <a:rPr lang="en-US" dirty="0"/>
              <a:t> </a:t>
            </a:r>
            <a:r>
              <a:rPr lang="en-US" dirty="0" smtClean="0"/>
              <a:t>1973</a:t>
            </a:r>
            <a:r>
              <a:rPr lang="en-US" dirty="0"/>
              <a:t>)</a:t>
            </a:r>
          </a:p>
          <a:p>
            <a:pPr marL="0" indent="0">
              <a:buNone/>
            </a:pPr>
            <a:endParaRPr lang="en-US" dirty="0"/>
          </a:p>
          <a:p>
            <a:pPr lvl="1"/>
            <a:r>
              <a:rPr lang="en-US" dirty="0"/>
              <a:t>Bayesian Information Criterion (BIC)  (Schwarz 1978</a:t>
            </a:r>
            <a:r>
              <a:rPr lang="en-US" dirty="0" smtClean="0"/>
              <a:t>)</a:t>
            </a:r>
          </a:p>
          <a:p>
            <a:endParaRPr lang="en-US" dirty="0"/>
          </a:p>
          <a:p>
            <a:endParaRPr lang="en-US" sz="1050" dirty="0" smtClean="0"/>
          </a:p>
          <a:p>
            <a:r>
              <a:rPr lang="en-US" dirty="0" smtClean="0"/>
              <a:t>MDL has an extra term that penalizes based on the volume occupied by the model’s manifold in the space of probability distributions (</a:t>
            </a:r>
            <a:r>
              <a:rPr lang="en-US" dirty="0" err="1" smtClean="0"/>
              <a:t>Rissanen</a:t>
            </a:r>
            <a:r>
              <a:rPr lang="en-US" dirty="0" smtClean="0"/>
              <a:t> 1978) </a:t>
            </a:r>
            <a:endParaRPr lang="en-US" dirty="0"/>
          </a:p>
        </p:txBody>
      </p:sp>
      <p:graphicFrame>
        <p:nvGraphicFramePr>
          <p:cNvPr id="4" name="Diagram 3"/>
          <p:cNvGraphicFramePr/>
          <p:nvPr>
            <p:extLst>
              <p:ext uri="{D42A27DB-BD31-4B8C-83A1-F6EECF244321}">
                <p14:modId xmlns:p14="http://schemas.microsoft.com/office/powerpoint/2010/main" val="3350740110"/>
              </p:ext>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Group 16"/>
          <p:cNvGrpSpPr/>
          <p:nvPr/>
        </p:nvGrpSpPr>
        <p:grpSpPr>
          <a:xfrm>
            <a:off x="5395610" y="2900459"/>
            <a:ext cx="3514926" cy="1464016"/>
            <a:chOff x="5395610" y="2900459"/>
            <a:chExt cx="3514926" cy="1464016"/>
          </a:xfrm>
        </p:grpSpPr>
        <p:sp>
          <p:nvSpPr>
            <p:cNvPr id="7" name="Oval 6"/>
            <p:cNvSpPr/>
            <p:nvPr/>
          </p:nvSpPr>
          <p:spPr>
            <a:xfrm>
              <a:off x="5739320" y="3044756"/>
              <a:ext cx="496110" cy="476655"/>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95610" y="3887820"/>
              <a:ext cx="496110" cy="476655"/>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p:cNvSpPr/>
            <p:nvPr/>
          </p:nvSpPr>
          <p:spPr>
            <a:xfrm>
              <a:off x="7003914" y="2900459"/>
              <a:ext cx="1906622" cy="1177048"/>
            </a:xfrm>
            <a:prstGeom prst="flowChartPunchedTap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Rewards paucity of parameters </a:t>
              </a:r>
              <a:endParaRPr lang="en-US" dirty="0"/>
            </a:p>
          </p:txBody>
        </p:sp>
        <p:cxnSp>
          <p:nvCxnSpPr>
            <p:cNvPr id="11" name="Straight Arrow Connector 10"/>
            <p:cNvCxnSpPr>
              <a:stCxn id="9" idx="1"/>
              <a:endCxn id="7" idx="6"/>
            </p:cNvCxnSpPr>
            <p:nvPr/>
          </p:nvCxnSpPr>
          <p:spPr>
            <a:xfrm flipH="1" flipV="1">
              <a:off x="6235430" y="3283084"/>
              <a:ext cx="768484" cy="20589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9" idx="1"/>
              <a:endCxn id="8" idx="6"/>
            </p:cNvCxnSpPr>
            <p:nvPr/>
          </p:nvCxnSpPr>
          <p:spPr>
            <a:xfrm flipH="1">
              <a:off x="5891720" y="3488983"/>
              <a:ext cx="1112194" cy="63716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2721863" y="3044756"/>
                <a:ext cx="3589765"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𝐴𝐼𝐶</m:t>
                      </m:r>
                      <m:r>
                        <a:rPr lang="en-US" sz="2400" b="0" i="1" smtClean="0">
                          <a:latin typeface="Cambria Math"/>
                        </a:rPr>
                        <m:t>=−2</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𝑝</m:t>
                          </m:r>
                          <m:d>
                            <m:dPr>
                              <m:ctrlPr>
                                <a:rPr lang="en-US" sz="2400" b="0" i="1" smtClean="0">
                                  <a:latin typeface="Cambria Math" panose="02040503050406030204" pitchFamily="18" charset="0"/>
                                </a:rPr>
                              </m:ctrlPr>
                            </m:dPr>
                            <m:e>
                              <m:r>
                                <a:rPr lang="en-US" sz="2400" b="0" i="1" smtClean="0">
                                  <a:latin typeface="Cambria Math"/>
                                </a:rPr>
                                <m:t>𝐸</m:t>
                              </m:r>
                            </m:e>
                            <m:e>
                              <m:acc>
                                <m:accPr>
                                  <m:chr m:val="̂"/>
                                  <m:ctrlPr>
                                    <a:rPr lang="en-US" sz="2400" b="0" i="1" smtClean="0">
                                      <a:latin typeface="Cambria Math" panose="02040503050406030204" pitchFamily="18" charset="0"/>
                                    </a:rPr>
                                  </m:ctrlPr>
                                </m:accPr>
                                <m:e>
                                  <m:r>
                                    <m:rPr>
                                      <m:sty m:val="p"/>
                                    </m:rPr>
                                    <a:rPr lang="en-US" sz="2400" b="0" i="0" smtClean="0">
                                      <a:latin typeface="Cambria Math"/>
                                    </a:rPr>
                                    <m:t>Θ</m:t>
                                  </m:r>
                                </m:e>
                              </m:acc>
                            </m:e>
                          </m:d>
                          <m:r>
                            <a:rPr lang="en-US" sz="2400" b="0" i="1" smtClean="0">
                              <a:latin typeface="Cambria Math"/>
                            </a:rPr>
                            <m:t>+2</m:t>
                          </m:r>
                          <m:r>
                            <a:rPr lang="en-US" sz="2400" b="0" i="1" smtClean="0">
                              <a:latin typeface="Cambria Math"/>
                            </a:rPr>
                            <m:t>𝑘</m:t>
                          </m:r>
                        </m:e>
                      </m:func>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721863" y="3044756"/>
                <a:ext cx="3589765" cy="509178"/>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49349" y="3896165"/>
                <a:ext cx="4017254"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𝐵𝐼𝐶</m:t>
                      </m:r>
                      <m:r>
                        <a:rPr lang="en-US" sz="2400" b="0" i="1" smtClean="0">
                          <a:latin typeface="Cambria Math"/>
                        </a:rPr>
                        <m:t>=−2</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𝑝</m:t>
                          </m:r>
                          <m:d>
                            <m:dPr>
                              <m:ctrlPr>
                                <a:rPr lang="en-US" sz="2400" b="0" i="1" smtClean="0">
                                  <a:latin typeface="Cambria Math" panose="02040503050406030204" pitchFamily="18" charset="0"/>
                                </a:rPr>
                              </m:ctrlPr>
                            </m:dPr>
                            <m:e>
                              <m:r>
                                <a:rPr lang="en-US" sz="2400" b="0" i="1" smtClean="0">
                                  <a:latin typeface="Cambria Math"/>
                                </a:rPr>
                                <m:t>𝐸</m:t>
                              </m:r>
                            </m:e>
                            <m:e>
                              <m:acc>
                                <m:accPr>
                                  <m:chr m:val="̂"/>
                                  <m:ctrlPr>
                                    <a:rPr lang="en-US" sz="2400" b="0" i="1" smtClean="0">
                                      <a:latin typeface="Cambria Math" panose="02040503050406030204" pitchFamily="18" charset="0"/>
                                    </a:rPr>
                                  </m:ctrlPr>
                                </m:accPr>
                                <m:e>
                                  <m:r>
                                    <m:rPr>
                                      <m:sty m:val="p"/>
                                    </m:rPr>
                                    <a:rPr lang="en-US" sz="2400" b="0" i="0" smtClean="0">
                                      <a:latin typeface="Cambria Math"/>
                                    </a:rPr>
                                    <m:t>Θ</m:t>
                                  </m:r>
                                </m:e>
                              </m:acc>
                            </m:e>
                          </m:d>
                          <m:r>
                            <a:rPr lang="en-US" sz="2400" b="0" i="1" smtClean="0">
                              <a:latin typeface="Cambria Math"/>
                            </a:rPr>
                            <m:t>+</m:t>
                          </m:r>
                          <m:r>
                            <a:rPr lang="en-US" sz="2400" b="0" i="1" smtClean="0">
                              <a:latin typeface="Cambria Math"/>
                            </a:rPr>
                            <m:t>𝑘</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𝑁</m:t>
                              </m:r>
                            </m:e>
                          </m:func>
                        </m:e>
                      </m:func>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549349" y="3896165"/>
                <a:ext cx="4017254" cy="509178"/>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204592" y="5529008"/>
                <a:ext cx="7297382" cy="8532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𝑀𝐷𝐿</m:t>
                      </m:r>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𝑝</m:t>
                          </m:r>
                          <m:d>
                            <m:dPr>
                              <m:ctrlPr>
                                <a:rPr lang="en-US" sz="2400" b="0" i="1" smtClean="0">
                                  <a:latin typeface="Cambria Math" panose="02040503050406030204" pitchFamily="18" charset="0"/>
                                </a:rPr>
                              </m:ctrlPr>
                            </m:dPr>
                            <m:e>
                              <m:r>
                                <a:rPr lang="en-US" sz="2400" b="0" i="1" smtClean="0">
                                  <a:latin typeface="Cambria Math"/>
                                </a:rPr>
                                <m:t>𝐸</m:t>
                              </m:r>
                            </m:e>
                            <m:e>
                              <m:acc>
                                <m:accPr>
                                  <m:chr m:val="̂"/>
                                  <m:ctrlPr>
                                    <a:rPr lang="en-US" sz="2400" b="0" i="1" smtClean="0">
                                      <a:latin typeface="Cambria Math" panose="02040503050406030204" pitchFamily="18" charset="0"/>
                                    </a:rPr>
                                  </m:ctrlPr>
                                </m:accPr>
                                <m:e>
                                  <m:r>
                                    <m:rPr>
                                      <m:sty m:val="p"/>
                                    </m:rPr>
                                    <a:rPr lang="en-US" sz="2400" b="0" i="0" smtClean="0">
                                      <a:latin typeface="Cambria Math"/>
                                    </a:rPr>
                                    <m:t>Θ</m:t>
                                  </m:r>
                                </m:e>
                              </m:acc>
                            </m:e>
                          </m:d>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𝑘</m:t>
                              </m:r>
                            </m:num>
                            <m:den>
                              <m:r>
                                <a:rPr lang="en-US" sz="2400" b="0" i="1" smtClean="0">
                                  <a:latin typeface="Cambria Math"/>
                                </a:rPr>
                                <m:t>2</m:t>
                              </m:r>
                            </m:den>
                          </m:f>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a:rPr>
                                        <m:t>𝑁</m:t>
                                      </m:r>
                                    </m:num>
                                    <m:den>
                                      <m:r>
                                        <a:rPr lang="en-US" sz="2400" b="0" i="1" smtClean="0">
                                          <a:latin typeface="Cambria Math"/>
                                        </a:rPr>
                                        <m:t>2</m:t>
                                      </m:r>
                                      <m:r>
                                        <a:rPr lang="en-US" sz="2400" b="0" i="1" smtClean="0">
                                          <a:latin typeface="Cambria Math"/>
                                        </a:rPr>
                                        <m:t>𝜋</m:t>
                                      </m:r>
                                    </m:den>
                                  </m:f>
                                </m:e>
                              </m:d>
                            </m:e>
                          </m:func>
                        </m:e>
                      </m:func>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m:t>
                          </m:r>
                          <m:rad>
                            <m:radPr>
                              <m:degHide m:val="on"/>
                              <m:ctrlPr>
                                <a:rPr lang="en-US" sz="2400" b="0" i="1" smtClean="0">
                                  <a:latin typeface="Cambria Math" panose="02040503050406030204" pitchFamily="18" charset="0"/>
                                </a:rPr>
                              </m:ctrlPr>
                            </m:radPr>
                            <m:deg/>
                            <m:e>
                              <m:func>
                                <m:funcPr>
                                  <m:ctrlPr>
                                    <a:rPr lang="en-US" sz="2400" b="0" i="1" smtClean="0">
                                      <a:latin typeface="Cambria Math" panose="02040503050406030204" pitchFamily="18" charset="0"/>
                                    </a:rPr>
                                  </m:ctrlPr>
                                </m:funcPr>
                                <m:fName>
                                  <m:r>
                                    <m:rPr>
                                      <m:sty m:val="p"/>
                                    </m:rPr>
                                    <a:rPr lang="en-US" sz="2400" b="0" i="0" smtClean="0">
                                      <a:latin typeface="Cambria Math"/>
                                    </a:rPr>
                                    <m:t>det</m:t>
                                  </m:r>
                                </m:fName>
                                <m:e>
                                  <m:sSub>
                                    <m:sSubPr>
                                      <m:ctrlPr>
                                        <a:rPr lang="en-US" sz="2400" b="0" i="1" smtClean="0">
                                          <a:latin typeface="Cambria Math" panose="02040503050406030204" pitchFamily="18" charset="0"/>
                                        </a:rPr>
                                      </m:ctrlPr>
                                    </m:sSubPr>
                                    <m:e>
                                      <m:r>
                                        <a:rPr lang="en-US" sz="2400" b="0" i="1" smtClean="0">
                                          <a:latin typeface="Cambria Math"/>
                                        </a:rPr>
                                        <m:t>𝑔</m:t>
                                      </m:r>
                                    </m:e>
                                    <m:sub>
                                      <m:r>
                                        <a:rPr lang="en-US" sz="2400" b="0" i="1" smtClean="0">
                                          <a:latin typeface="Cambria Math"/>
                                        </a:rPr>
                                        <m:t>𝑖𝑗</m:t>
                                      </m:r>
                                    </m:sub>
                                  </m:sSub>
                                  <m:r>
                                    <a:rPr lang="en-US" sz="2400" b="0" i="1" smtClean="0">
                                      <a:latin typeface="Cambria Math"/>
                                    </a:rPr>
                                    <m:t>(</m:t>
                                  </m:r>
                                  <m:r>
                                    <m:rPr>
                                      <m:sty m:val="p"/>
                                    </m:rPr>
                                    <a:rPr lang="en-US" sz="2400" b="0" i="0" smtClean="0">
                                      <a:latin typeface="Cambria Math"/>
                                    </a:rPr>
                                    <m:t>Θ</m:t>
                                  </m:r>
                                  <m:r>
                                    <a:rPr lang="en-US" sz="2400" b="0" i="1" smtClean="0">
                                      <a:latin typeface="Cambria Math"/>
                                    </a:rPr>
                                    <m:t>)</m:t>
                                  </m:r>
                                </m:e>
                              </m:func>
                            </m:e>
                          </m:rad>
                          <m:r>
                            <a:rPr lang="en-US" sz="2400" b="0" i="1" smtClean="0">
                              <a:latin typeface="Cambria Math"/>
                            </a:rPr>
                            <m:t>𝑑</m:t>
                          </m:r>
                          <m:r>
                            <m:rPr>
                              <m:sty m:val="p"/>
                            </m:rPr>
                            <a:rPr lang="en-US" sz="2400" b="0" i="0" smtClean="0">
                              <a:latin typeface="Cambria Math"/>
                            </a:rPr>
                            <m:t>Θ</m:t>
                          </m:r>
                        </m:e>
                      </m:func>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204592" y="5529008"/>
                <a:ext cx="7297382" cy="853247"/>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173595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Derivation of MDL</a:t>
            </a:r>
            <a:endParaRPr lang="en-US" dirty="0"/>
          </a:p>
        </p:txBody>
      </p:sp>
      <p:sp>
        <p:nvSpPr>
          <p:cNvPr id="3" name="Content Placeholder 2"/>
          <p:cNvSpPr>
            <a:spLocks noGrp="1"/>
          </p:cNvSpPr>
          <p:nvPr>
            <p:ph idx="1"/>
          </p:nvPr>
        </p:nvSpPr>
        <p:spPr>
          <a:xfrm>
            <a:off x="457200" y="1045704"/>
            <a:ext cx="8229600" cy="5111897"/>
          </a:xfrm>
        </p:spPr>
        <p:txBody>
          <a:bodyPr>
            <a:normAutofit lnSpcReduction="10000"/>
          </a:bodyPr>
          <a:lstStyle/>
          <a:p>
            <a:r>
              <a:rPr lang="en-US" dirty="0" err="1" smtClean="0"/>
              <a:t>Balasubramanian</a:t>
            </a:r>
            <a:r>
              <a:rPr lang="en-US" dirty="0" smtClean="0"/>
              <a:t> (1997) proposed </a:t>
            </a:r>
            <a:r>
              <a:rPr lang="en-US" dirty="0"/>
              <a:t>geometric approach by analyzing the posterior of a model </a:t>
            </a:r>
            <a:r>
              <a:rPr lang="en-US" dirty="0" smtClean="0"/>
              <a:t>class </a:t>
            </a:r>
            <a:r>
              <a:rPr lang="en-US" b="1" dirty="0" smtClean="0">
                <a:latin typeface="Lucida Calligraphy" pitchFamily="66" charset="0"/>
              </a:rPr>
              <a:t>M</a:t>
            </a:r>
          </a:p>
          <a:p>
            <a:endParaRPr lang="en-US" dirty="0"/>
          </a:p>
          <a:p>
            <a:endParaRPr lang="en-US" dirty="0" smtClean="0"/>
          </a:p>
          <a:p>
            <a:r>
              <a:rPr lang="en-US" dirty="0" smtClean="0"/>
              <a:t>Substitution of the </a:t>
            </a:r>
            <a:r>
              <a:rPr lang="en-US" dirty="0" err="1" smtClean="0"/>
              <a:t>Jeffreys</a:t>
            </a:r>
            <a:r>
              <a:rPr lang="en-US" dirty="0" smtClean="0"/>
              <a:t> prior and sample likelihood yields the </a:t>
            </a:r>
            <a:r>
              <a:rPr lang="en-US" i="1" dirty="0" smtClean="0"/>
              <a:t>razor</a:t>
            </a:r>
            <a:endParaRPr lang="en-US" i="1" dirty="0"/>
          </a:p>
          <a:p>
            <a:endParaRPr lang="en-US" dirty="0" smtClean="0"/>
          </a:p>
          <a:p>
            <a:endParaRPr lang="en-US" sz="1600" dirty="0" smtClean="0"/>
          </a:p>
          <a:p>
            <a:r>
              <a:rPr lang="en-US" dirty="0" smtClean="0"/>
              <a:t>Application of Laplace approximation around MLE results in</a:t>
            </a:r>
          </a:p>
          <a:p>
            <a:endParaRPr lang="en-US" dirty="0"/>
          </a:p>
          <a:p>
            <a:endParaRPr lang="en-US" dirty="0" smtClean="0"/>
          </a:p>
          <a:p>
            <a:endParaRPr lang="en-US" dirty="0"/>
          </a:p>
          <a:p>
            <a:r>
              <a:rPr lang="en-US" dirty="0" smtClean="0"/>
              <a:t>More simply</a:t>
            </a:r>
            <a:endParaRPr lang="en-US" dirty="0"/>
          </a:p>
        </p:txBody>
      </p:sp>
      <p:sp>
        <p:nvSpPr>
          <p:cNvPr id="14" name="Left Arrow 13"/>
          <p:cNvSpPr/>
          <p:nvPr/>
        </p:nvSpPr>
        <p:spPr>
          <a:xfrm>
            <a:off x="6387079" y="5688699"/>
            <a:ext cx="2581817" cy="741393"/>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smtClean="0"/>
              <a:t>Total volume of manifold</a:t>
            </a:r>
            <a:endParaRPr lang="en-US" sz="1600" dirty="0"/>
          </a:p>
        </p:txBody>
      </p:sp>
      <p:sp>
        <p:nvSpPr>
          <p:cNvPr id="15" name="Left Arrow 14"/>
          <p:cNvSpPr/>
          <p:nvPr/>
        </p:nvSpPr>
        <p:spPr>
          <a:xfrm>
            <a:off x="6409774" y="6159516"/>
            <a:ext cx="2577334" cy="70388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smtClean="0"/>
              <a:t>Volume around ML</a:t>
            </a:r>
            <a:endParaRPr lang="en-US" sz="1600" dirty="0"/>
          </a:p>
        </p:txBody>
      </p:sp>
      <mc:AlternateContent xmlns:mc="http://schemas.openxmlformats.org/markup-compatibility/2006" xmlns:a14="http://schemas.microsoft.com/office/drawing/2010/main">
        <mc:Choice Requires="a14">
          <p:sp>
            <p:nvSpPr>
              <p:cNvPr id="22" name="TextBox 21"/>
              <p:cNvSpPr txBox="1"/>
              <p:nvPr/>
            </p:nvSpPr>
            <p:spPr>
              <a:xfrm>
                <a:off x="2071468" y="2923477"/>
                <a:ext cx="5176161" cy="9752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𝑅</m:t>
                      </m:r>
                      <m:d>
                        <m:dPr>
                          <m:ctrlPr>
                            <a:rPr lang="en-US" b="0" i="1" smtClean="0">
                              <a:latin typeface="Cambria Math" panose="02040503050406030204" pitchFamily="18" charset="0"/>
                            </a:rPr>
                          </m:ctrlPr>
                        </m:dPr>
                        <m:e>
                          <m:r>
                            <m:rPr>
                              <m:nor/>
                            </m:rPr>
                            <a:rPr lang="en-US" b="0" i="0" smtClean="0">
                              <a:latin typeface="Lucida Calligraphy" pitchFamily="66" charset="0"/>
                            </a:rPr>
                            <m:t>M</m:t>
                          </m:r>
                        </m:e>
                      </m:d>
                      <m:r>
                        <a:rPr lang="en-US" b="0" i="0" smtClean="0">
                          <a:latin typeface="Cambria Math"/>
                        </a:rPr>
                        <m:t>=</m:t>
                      </m:r>
                      <m:f>
                        <m:fPr>
                          <m:ctrlPr>
                            <a:rPr lang="en-US" b="0" i="1" smtClean="0">
                              <a:latin typeface="Cambria Math" panose="02040503050406030204" pitchFamily="18" charset="0"/>
                            </a:rPr>
                          </m:ctrlPr>
                        </m:fPr>
                        <m:num>
                          <m:r>
                            <a:rPr lang="en-US" b="0" i="1" smtClean="0">
                              <a:latin typeface="Cambria Math"/>
                            </a:rPr>
                            <m:t>∫</m:t>
                          </m:r>
                          <m:rad>
                            <m:radPr>
                              <m:degHide m:val="on"/>
                              <m:ctrlPr>
                                <a:rPr lang="en-US" b="0" i="1" smtClean="0">
                                  <a:latin typeface="Cambria Math" panose="02040503050406030204" pitchFamily="18" charset="0"/>
                                </a:rPr>
                              </m:ctrlPr>
                            </m:radPr>
                            <m:deg/>
                            <m:e>
                              <m:func>
                                <m:funcPr>
                                  <m:ctrlPr>
                                    <a:rPr lang="en-US" i="1">
                                      <a:latin typeface="Cambria Math" panose="02040503050406030204" pitchFamily="18" charset="0"/>
                                    </a:rPr>
                                  </m:ctrlPr>
                                </m:funcPr>
                                <m:fName>
                                  <m:r>
                                    <m:rPr>
                                      <m:sty m:val="p"/>
                                    </m:rPr>
                                    <a:rPr lang="en-US">
                                      <a:latin typeface="Cambria Math"/>
                                    </a:rPr>
                                    <m:t>det</m:t>
                                  </m:r>
                                </m:fName>
                                <m:e>
                                  <m:sSub>
                                    <m:sSubPr>
                                      <m:ctrlPr>
                                        <a:rPr lang="en-US" b="0" i="1" smtClean="0">
                                          <a:latin typeface="Cambria Math" panose="02040503050406030204" pitchFamily="18" charset="0"/>
                                        </a:rPr>
                                      </m:ctrlPr>
                                    </m:sSubPr>
                                    <m:e>
                                      <m:r>
                                        <a:rPr lang="en-US" b="0" i="1" smtClean="0">
                                          <a:latin typeface="Cambria Math"/>
                                        </a:rPr>
                                        <m:t>𝑔</m:t>
                                      </m:r>
                                    </m:e>
                                    <m:sub>
                                      <m:r>
                                        <a:rPr lang="en-US" b="0" i="1" smtClean="0">
                                          <a:latin typeface="Cambria Math"/>
                                        </a:rPr>
                                        <m:t>𝑖𝑗</m:t>
                                      </m:r>
                                    </m:sub>
                                  </m:sSub>
                                  <m:d>
                                    <m:dPr>
                                      <m:ctrlPr>
                                        <a:rPr lang="en-US" b="0" i="1" smtClean="0">
                                          <a:latin typeface="Cambria Math" panose="02040503050406030204" pitchFamily="18" charset="0"/>
                                        </a:rPr>
                                      </m:ctrlPr>
                                    </m:dPr>
                                    <m:e>
                                      <m:r>
                                        <m:rPr>
                                          <m:sty m:val="p"/>
                                        </m:rPr>
                                        <a:rPr lang="en-US" b="0" i="0" smtClean="0">
                                          <a:latin typeface="Cambria Math"/>
                                        </a:rPr>
                                        <m:t>Θ</m:t>
                                      </m:r>
                                    </m:e>
                                  </m:d>
                                </m:e>
                              </m:func>
                            </m:e>
                          </m:rad>
                          <m:r>
                            <m:rPr>
                              <m:sty m:val="p"/>
                            </m:rPr>
                            <a:rPr lang="en-US" b="0" i="0" smtClean="0">
                              <a:latin typeface="Cambria Math"/>
                            </a:rPr>
                            <m:t>exp</m:t>
                          </m:r>
                          <m:d>
                            <m:dPr>
                              <m:begChr m:val="{"/>
                              <m:endChr m:val="}"/>
                              <m:ctrlPr>
                                <a:rPr lang="en-US" b="0" i="1" smtClean="0">
                                  <a:latin typeface="Cambria Math" panose="02040503050406030204" pitchFamily="18" charset="0"/>
                                </a:rPr>
                              </m:ctrlPr>
                            </m:dPr>
                            <m:e>
                              <m:r>
                                <a:rPr lang="en-US" b="0" i="1" smtClean="0">
                                  <a:latin typeface="Cambria Math"/>
                                </a:rPr>
                                <m:t>−</m:t>
                              </m:r>
                              <m:r>
                                <a:rPr lang="en-US" b="0" i="1" smtClean="0">
                                  <a:latin typeface="Cambria Math"/>
                                </a:rPr>
                                <m:t>𝑁</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m:t>
                                      </m:r>
                                      <m:func>
                                        <m:funcPr>
                                          <m:ctrlPr>
                                            <a:rPr lang="en-US" b="0" i="1" smtClean="0">
                                              <a:latin typeface="Cambria Math" panose="02040503050406030204" pitchFamily="18" charset="0"/>
                                            </a:rPr>
                                          </m:ctrlPr>
                                        </m:funcPr>
                                        <m:fName>
                                          <m:r>
                                            <m:rPr>
                                              <m:sty m:val="p"/>
                                            </m:rPr>
                                            <a:rPr lang="en-US" b="0" i="0" smtClean="0">
                                              <a:latin typeface="Cambria Math"/>
                                            </a:rPr>
                                            <m:t>ln</m:t>
                                          </m:r>
                                        </m:fName>
                                        <m:e>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𝐸</m:t>
                                              </m:r>
                                            </m:e>
                                            <m:e>
                                              <m:r>
                                                <m:rPr>
                                                  <m:sty m:val="p"/>
                                                </m:rPr>
                                                <a:rPr lang="en-US" b="0" i="0" smtClean="0">
                                                  <a:latin typeface="Cambria Math"/>
                                                </a:rPr>
                                                <m:t>Θ</m:t>
                                              </m:r>
                                            </m:e>
                                          </m:d>
                                        </m:e>
                                      </m:func>
                                    </m:num>
                                    <m:den>
                                      <m:r>
                                        <a:rPr lang="en-US" b="0" i="1" smtClean="0">
                                          <a:latin typeface="Cambria Math"/>
                                        </a:rPr>
                                        <m:t>𝑁</m:t>
                                      </m:r>
                                    </m:den>
                                  </m:f>
                                </m:e>
                              </m:d>
                            </m:e>
                          </m:d>
                          <m:r>
                            <a:rPr lang="en-US" b="0" i="1" smtClean="0">
                              <a:latin typeface="Cambria Math"/>
                            </a:rPr>
                            <m:t>𝑑</m:t>
                          </m:r>
                          <m:r>
                            <m:rPr>
                              <m:sty m:val="p"/>
                            </m:rPr>
                            <a:rPr lang="en-US" b="0" i="0" smtClean="0">
                              <a:latin typeface="Cambria Math"/>
                            </a:rPr>
                            <m:t>Θ</m:t>
                          </m:r>
                        </m:num>
                        <m:den>
                          <m:r>
                            <a:rPr lang="en-US" b="0" i="1" smtClean="0">
                              <a:latin typeface="Cambria Math"/>
                            </a:rPr>
                            <m:t>∫</m:t>
                          </m:r>
                          <m:rad>
                            <m:radPr>
                              <m:degHide m:val="on"/>
                              <m:ctrlPr>
                                <a:rPr lang="en-US" i="1">
                                  <a:latin typeface="Cambria Math" panose="02040503050406030204" pitchFamily="18" charset="0"/>
                                </a:rPr>
                              </m:ctrlPr>
                            </m:radPr>
                            <m:deg/>
                            <m:e>
                              <m:func>
                                <m:funcPr>
                                  <m:ctrlPr>
                                    <a:rPr lang="en-US" i="1">
                                      <a:latin typeface="Cambria Math" panose="02040503050406030204" pitchFamily="18" charset="0"/>
                                    </a:rPr>
                                  </m:ctrlPr>
                                </m:funcPr>
                                <m:fName>
                                  <m:r>
                                    <m:rPr>
                                      <m:sty m:val="p"/>
                                    </m:rPr>
                                    <a:rPr lang="en-US">
                                      <a:latin typeface="Cambria Math"/>
                                    </a:rPr>
                                    <m:t>det</m:t>
                                  </m:r>
                                </m:fName>
                                <m:e>
                                  <m:sSub>
                                    <m:sSubPr>
                                      <m:ctrlPr>
                                        <a:rPr lang="en-US" i="1">
                                          <a:latin typeface="Cambria Math" panose="02040503050406030204" pitchFamily="18" charset="0"/>
                                        </a:rPr>
                                      </m:ctrlPr>
                                    </m:sSubPr>
                                    <m:e>
                                      <m:r>
                                        <a:rPr lang="en-US" i="1">
                                          <a:latin typeface="Cambria Math"/>
                                        </a:rPr>
                                        <m:t>𝑔</m:t>
                                      </m:r>
                                    </m:e>
                                    <m:sub>
                                      <m:r>
                                        <a:rPr lang="en-US" i="1">
                                          <a:latin typeface="Cambria Math"/>
                                        </a:rPr>
                                        <m:t>𝑖𝑗</m:t>
                                      </m:r>
                                    </m:sub>
                                  </m:sSub>
                                  <m:d>
                                    <m:dPr>
                                      <m:ctrlPr>
                                        <a:rPr lang="en-US" i="1">
                                          <a:latin typeface="Cambria Math" panose="02040503050406030204" pitchFamily="18" charset="0"/>
                                        </a:rPr>
                                      </m:ctrlPr>
                                    </m:dPr>
                                    <m:e>
                                      <m:r>
                                        <m:rPr>
                                          <m:sty m:val="p"/>
                                        </m:rPr>
                                        <a:rPr lang="en-US">
                                          <a:latin typeface="Cambria Math"/>
                                        </a:rPr>
                                        <m:t>Θ</m:t>
                                      </m:r>
                                    </m:e>
                                  </m:d>
                                </m:e>
                              </m:func>
                            </m:e>
                          </m:rad>
                          <m:r>
                            <a:rPr lang="en-US" b="0" i="1" smtClean="0">
                              <a:latin typeface="Cambria Math"/>
                            </a:rPr>
                            <m:t>𝑑</m:t>
                          </m:r>
                          <m:r>
                            <m:rPr>
                              <m:sty m:val="p"/>
                            </m:rPr>
                            <a:rPr lang="en-US" b="0" i="0" smtClean="0">
                              <a:latin typeface="Cambria Math"/>
                            </a:rPr>
                            <m:t>Θ</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071468" y="2923477"/>
                <a:ext cx="5176161" cy="97520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1652" y="1753482"/>
                <a:ext cx="3964740" cy="777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𝑝</m:t>
                      </m:r>
                      <m:d>
                        <m:dPr>
                          <m:ctrlPr>
                            <a:rPr lang="en-US" sz="2000" b="0" i="1" smtClean="0">
                              <a:latin typeface="Cambria Math" panose="02040503050406030204" pitchFamily="18" charset="0"/>
                            </a:rPr>
                          </m:ctrlPr>
                        </m:dPr>
                        <m:e>
                          <m:r>
                            <m:rPr>
                              <m:nor/>
                            </m:rPr>
                            <a:rPr lang="en-US" sz="2000" b="0" i="0" smtClean="0">
                              <a:latin typeface="Lucida Calligraphy" pitchFamily="66" charset="0"/>
                            </a:rPr>
                            <m:t>M</m:t>
                          </m:r>
                        </m:e>
                        <m:e>
                          <m:r>
                            <a:rPr lang="en-US" sz="2000" b="0" i="1" smtClean="0">
                              <a:latin typeface="Cambria Math"/>
                            </a:rPr>
                            <m:t>𝐸</m:t>
                          </m:r>
                        </m:e>
                      </m:d>
                      <m:r>
                        <a:rPr lang="en-US" sz="2000" b="0" i="1" smtClean="0">
                          <a:latin typeface="Cambria Math"/>
                        </a:rPr>
                        <m:t>=</m:t>
                      </m:r>
                      <m:f>
                        <m:fPr>
                          <m:ctrlPr>
                            <a:rPr lang="en-US" sz="2000" b="0" i="1" smtClean="0">
                              <a:latin typeface="Cambria Math" panose="02040503050406030204" pitchFamily="18" charset="0"/>
                            </a:rPr>
                          </m:ctrlPr>
                        </m:fPr>
                        <m:num>
                          <m:r>
                            <a:rPr lang="en-US" sz="2000" b="0" i="1" smtClean="0">
                              <a:latin typeface="Cambria Math"/>
                            </a:rPr>
                            <m:t>𝑝</m:t>
                          </m:r>
                          <m:d>
                            <m:dPr>
                              <m:ctrlPr>
                                <a:rPr lang="en-US" sz="2000" b="0" i="1" smtClean="0">
                                  <a:latin typeface="Cambria Math" panose="02040503050406030204" pitchFamily="18" charset="0"/>
                                </a:rPr>
                              </m:ctrlPr>
                            </m:dPr>
                            <m:e>
                              <m:r>
                                <m:rPr>
                                  <m:nor/>
                                </m:rPr>
                                <a:rPr lang="en-US" sz="2000">
                                  <a:latin typeface="Lucida Calligraphy" pitchFamily="66" charset="0"/>
                                </a:rPr>
                                <m:t>M</m:t>
                              </m:r>
                            </m:e>
                          </m:d>
                          <m:r>
                            <a:rPr lang="en-US" sz="2000" b="0" i="1" smtClean="0">
                              <a:latin typeface="Cambria Math"/>
                            </a:rPr>
                            <m:t>∫</m:t>
                          </m:r>
                          <m:r>
                            <a:rPr lang="en-US" sz="2000" b="0" i="1" smtClean="0">
                              <a:latin typeface="Cambria Math"/>
                            </a:rPr>
                            <m:t>𝑝</m:t>
                          </m:r>
                          <m:d>
                            <m:dPr>
                              <m:ctrlPr>
                                <a:rPr lang="en-US" sz="2000" b="0" i="1" smtClean="0">
                                  <a:latin typeface="Cambria Math" panose="02040503050406030204" pitchFamily="18" charset="0"/>
                                </a:rPr>
                              </m:ctrlPr>
                            </m:dPr>
                            <m:e>
                              <m:r>
                                <a:rPr lang="en-US" sz="2000" b="0" i="1" smtClean="0">
                                  <a:latin typeface="Cambria Math"/>
                                </a:rPr>
                                <m:t>𝐸</m:t>
                              </m:r>
                            </m:e>
                            <m:e>
                              <m:r>
                                <m:rPr>
                                  <m:sty m:val="p"/>
                                </m:rPr>
                                <a:rPr lang="en-US" sz="2000" b="0" i="0" smtClean="0">
                                  <a:latin typeface="Cambria Math"/>
                                </a:rPr>
                                <m:t>Θ</m:t>
                              </m:r>
                            </m:e>
                          </m:d>
                          <m:r>
                            <a:rPr lang="en-US" sz="2000" b="0" i="1" smtClean="0">
                              <a:latin typeface="Cambria Math"/>
                            </a:rPr>
                            <m:t>𝑝</m:t>
                          </m:r>
                          <m:d>
                            <m:dPr>
                              <m:ctrlPr>
                                <a:rPr lang="en-US" sz="2000" b="0" i="1" smtClean="0">
                                  <a:latin typeface="Cambria Math" panose="02040503050406030204" pitchFamily="18" charset="0"/>
                                </a:rPr>
                              </m:ctrlPr>
                            </m:dPr>
                            <m:e>
                              <m:r>
                                <m:rPr>
                                  <m:sty m:val="p"/>
                                </m:rPr>
                                <a:rPr lang="en-US" sz="2000" b="0" i="0" smtClean="0">
                                  <a:latin typeface="Cambria Math"/>
                                </a:rPr>
                                <m:t>Θ</m:t>
                              </m:r>
                            </m:e>
                          </m:d>
                          <m:r>
                            <a:rPr lang="en-US" sz="2000" b="0" i="1" smtClean="0">
                              <a:latin typeface="Cambria Math"/>
                            </a:rPr>
                            <m:t>𝑑</m:t>
                          </m:r>
                          <m:r>
                            <m:rPr>
                              <m:sty m:val="p"/>
                            </m:rPr>
                            <a:rPr lang="en-US" sz="2000" b="0" i="0" smtClean="0">
                              <a:latin typeface="Cambria Math"/>
                            </a:rPr>
                            <m:t>Θ</m:t>
                          </m:r>
                        </m:num>
                        <m:den>
                          <m:r>
                            <a:rPr lang="en-US" sz="2000" b="0" i="1" smtClean="0">
                              <a:latin typeface="Cambria Math"/>
                            </a:rPr>
                            <m:t>𝑝</m:t>
                          </m:r>
                          <m:r>
                            <a:rPr lang="en-US" sz="2000" b="0" i="1" smtClean="0">
                              <a:latin typeface="Cambria Math"/>
                            </a:rPr>
                            <m:t>(</m:t>
                          </m:r>
                          <m:r>
                            <a:rPr lang="en-US" sz="2000" b="0" i="1" smtClean="0">
                              <a:latin typeface="Cambria Math"/>
                            </a:rPr>
                            <m:t>𝐸</m:t>
                          </m:r>
                          <m:r>
                            <a:rPr lang="en-US" sz="2000" b="0" i="1" smtClean="0">
                              <a:latin typeface="Cambria Math"/>
                            </a:rPr>
                            <m:t>)</m:t>
                          </m:r>
                        </m:den>
                      </m:f>
                    </m:oMath>
                  </m:oMathPara>
                </a14:m>
                <a:endParaRPr lang="en-US" sz="2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1652" y="1753482"/>
                <a:ext cx="3964740" cy="77713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85243" y="5776252"/>
                <a:ext cx="4972707" cy="922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𝑅</m:t>
                      </m:r>
                      <m:d>
                        <m:dPr>
                          <m:ctrlPr>
                            <a:rPr lang="en-US" sz="2400" b="0" i="1" smtClean="0">
                              <a:latin typeface="Cambria Math" panose="02040503050406030204" pitchFamily="18" charset="0"/>
                            </a:rPr>
                          </m:ctrlPr>
                        </m:dPr>
                        <m:e>
                          <m:r>
                            <m:rPr>
                              <m:nor/>
                            </m:rPr>
                            <a:rPr lang="en-US" sz="2400" b="0" i="0" smtClean="0">
                              <a:latin typeface="Lucida Calligraphy" pitchFamily="66" charset="0"/>
                            </a:rPr>
                            <m:t>M</m:t>
                          </m:r>
                        </m:e>
                      </m:d>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𝑝</m:t>
                          </m:r>
                          <m:d>
                            <m:dPr>
                              <m:ctrlPr>
                                <a:rPr lang="en-US" sz="2400" b="0" i="1" smtClean="0">
                                  <a:latin typeface="Cambria Math" panose="02040503050406030204" pitchFamily="18" charset="0"/>
                                </a:rPr>
                              </m:ctrlPr>
                            </m:dPr>
                            <m:e>
                              <m:r>
                                <a:rPr lang="en-US" sz="2400" b="0" i="1" smtClean="0">
                                  <a:latin typeface="Cambria Math"/>
                                </a:rPr>
                                <m:t>𝐸</m:t>
                              </m:r>
                            </m:e>
                            <m:e>
                              <m:acc>
                                <m:accPr>
                                  <m:chr m:val="̂"/>
                                  <m:ctrlPr>
                                    <a:rPr lang="en-US" sz="2400" b="0" i="1" smtClean="0">
                                      <a:latin typeface="Cambria Math" panose="02040503050406030204" pitchFamily="18" charset="0"/>
                                    </a:rPr>
                                  </m:ctrlPr>
                                </m:accPr>
                                <m:e>
                                  <m:r>
                                    <m:rPr>
                                      <m:sty m:val="p"/>
                                    </m:rPr>
                                    <a:rPr lang="en-US" sz="2400" b="0" i="0" smtClean="0">
                                      <a:latin typeface="Cambria Math"/>
                                    </a:rPr>
                                    <m:t>Θ</m:t>
                                  </m:r>
                                </m:e>
                              </m:acc>
                            </m:e>
                          </m:d>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a:rPr>
                                        <m:t>𝑉</m:t>
                                      </m:r>
                                      <m:r>
                                        <a:rPr lang="en-US" sz="2400" b="0" i="1" smtClean="0">
                                          <a:latin typeface="Cambria Math"/>
                                        </a:rPr>
                                        <m:t>(</m:t>
                                      </m:r>
                                      <m:r>
                                        <m:rPr>
                                          <m:nor/>
                                        </m:rPr>
                                        <a:rPr lang="en-US" sz="2400">
                                          <a:latin typeface="Lucida Calligraphy" pitchFamily="66" charset="0"/>
                                        </a:rPr>
                                        <m:t>M</m:t>
                                      </m:r>
                                      <m:r>
                                        <a:rPr lang="en-US" sz="2400" b="0" i="1" smtClean="0">
                                          <a:latin typeface="Cambria Math"/>
                                        </a:rPr>
                                        <m:t>)</m:t>
                                      </m:r>
                                    </m:num>
                                    <m:den>
                                      <m:sSub>
                                        <m:sSubPr>
                                          <m:ctrlPr>
                                            <a:rPr lang="en-US" sz="2400" b="0" i="1" smtClean="0">
                                              <a:latin typeface="Cambria Math" panose="02040503050406030204" pitchFamily="18" charset="0"/>
                                            </a:rPr>
                                          </m:ctrlPr>
                                        </m:sSubPr>
                                        <m:e>
                                          <m:r>
                                            <a:rPr lang="en-US" sz="2400" b="0" i="1" smtClean="0">
                                              <a:latin typeface="Cambria Math"/>
                                            </a:rPr>
                                            <m:t>𝑉</m:t>
                                          </m:r>
                                        </m:e>
                                        <m:sub>
                                          <m:acc>
                                            <m:accPr>
                                              <m:chr m:val="̂"/>
                                              <m:ctrlPr>
                                                <a:rPr lang="en-US" sz="2400" b="0" i="1" smtClean="0">
                                                  <a:latin typeface="Cambria Math" panose="02040503050406030204" pitchFamily="18" charset="0"/>
                                                </a:rPr>
                                              </m:ctrlPr>
                                            </m:accPr>
                                            <m:e>
                                              <m:r>
                                                <m:rPr>
                                                  <m:sty m:val="p"/>
                                                </m:rPr>
                                                <a:rPr lang="en-US" sz="2400" b="0" i="0" smtClean="0">
                                                  <a:latin typeface="Cambria Math"/>
                                                </a:rPr>
                                                <m:t>Θ</m:t>
                                              </m:r>
                                            </m:e>
                                          </m:acc>
                                        </m:sub>
                                      </m:sSub>
                                      <m:r>
                                        <a:rPr lang="en-US" sz="2400" b="0" i="1" smtClean="0">
                                          <a:latin typeface="Cambria Math"/>
                                        </a:rPr>
                                        <m:t>(</m:t>
                                      </m:r>
                                      <m:r>
                                        <m:rPr>
                                          <m:nor/>
                                        </m:rPr>
                                        <a:rPr lang="en-US" sz="2400">
                                          <a:latin typeface="Lucida Calligraphy" pitchFamily="66" charset="0"/>
                                        </a:rPr>
                                        <m:t>M</m:t>
                                      </m:r>
                                      <m:r>
                                        <a:rPr lang="en-US" sz="2400" b="0" i="1" smtClean="0">
                                          <a:latin typeface="Cambria Math"/>
                                        </a:rPr>
                                        <m:t>)</m:t>
                                      </m:r>
                                    </m:den>
                                  </m:f>
                                </m:e>
                              </m:d>
                            </m:e>
                          </m:func>
                        </m:e>
                      </m:func>
                    </m:oMath>
                  </m:oMathPara>
                </a14:m>
                <a:endParaRPr lang="en-US"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585243" y="5776252"/>
                <a:ext cx="4972707" cy="922176"/>
              </a:xfrm>
              <a:prstGeom prst="rect">
                <a:avLst/>
              </a:prstGeom>
              <a:blipFill rotWithShape="1">
                <a:blip r:embed="rId5"/>
                <a:stretch>
                  <a:fillRect/>
                </a:stretch>
              </a:blipFill>
            </p:spPr>
            <p:txBody>
              <a:bodyPr/>
              <a:lstStyle/>
              <a:p>
                <a:r>
                  <a:rPr lang="en-US">
                    <a:noFill/>
                  </a:rPr>
                  <a:t> </a:t>
                </a:r>
              </a:p>
            </p:txBody>
          </p:sp>
        </mc:Fallback>
      </mc:AlternateContent>
      <p:grpSp>
        <p:nvGrpSpPr>
          <p:cNvPr id="27" name="Group 26"/>
          <p:cNvGrpSpPr/>
          <p:nvPr/>
        </p:nvGrpSpPr>
        <p:grpSpPr>
          <a:xfrm>
            <a:off x="407469" y="4233083"/>
            <a:ext cx="8471230" cy="1350571"/>
            <a:chOff x="407469" y="4233083"/>
            <a:chExt cx="8471230" cy="1350571"/>
          </a:xfrm>
        </p:grpSpPr>
        <p:sp>
          <p:nvSpPr>
            <p:cNvPr id="17" name="Text Box 47"/>
            <p:cNvSpPr txBox="1">
              <a:spLocks noChangeArrowheads="1"/>
            </p:cNvSpPr>
            <p:nvPr/>
          </p:nvSpPr>
          <p:spPr bwMode="auto">
            <a:xfrm>
              <a:off x="1916485" y="5075822"/>
              <a:ext cx="740331" cy="36933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800" dirty="0" smtClean="0">
                  <a:latin typeface="Arial" charset="0"/>
                </a:rPr>
                <a:t>ML fit</a:t>
              </a:r>
              <a:endParaRPr lang="en-US" sz="1800" dirty="0">
                <a:latin typeface="Arial" charset="0"/>
              </a:endParaRPr>
            </a:p>
          </p:txBody>
        </p:sp>
        <p:sp>
          <p:nvSpPr>
            <p:cNvPr id="18" name="Text Box 47"/>
            <p:cNvSpPr txBox="1">
              <a:spLocks noChangeArrowheads="1"/>
            </p:cNvSpPr>
            <p:nvPr/>
          </p:nvSpPr>
          <p:spPr bwMode="auto">
            <a:xfrm>
              <a:off x="3126722" y="4937323"/>
              <a:ext cx="1377300" cy="646331"/>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eaLnBrk="1" hangingPunct="1"/>
              <a:r>
                <a:rPr lang="en-US" sz="1200" dirty="0" smtClean="0">
                  <a:latin typeface="Arial" charset="0"/>
                </a:rPr>
                <a:t>Scales with parameters and samples.</a:t>
              </a:r>
              <a:endParaRPr lang="en-US" sz="1200" dirty="0">
                <a:latin typeface="Arial" charset="0"/>
              </a:endParaRPr>
            </a:p>
          </p:txBody>
        </p:sp>
        <p:sp>
          <p:nvSpPr>
            <p:cNvPr id="19" name="Text Box 47"/>
            <p:cNvSpPr txBox="1">
              <a:spLocks noChangeArrowheads="1"/>
            </p:cNvSpPr>
            <p:nvPr/>
          </p:nvSpPr>
          <p:spPr bwMode="auto">
            <a:xfrm>
              <a:off x="4906216" y="5029656"/>
              <a:ext cx="1377300" cy="46166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eaLnBrk="1" hangingPunct="1"/>
              <a:r>
                <a:rPr lang="en-US" sz="1200" dirty="0" smtClean="0">
                  <a:latin typeface="Arial" charset="0"/>
                </a:rPr>
                <a:t>Volume of model class manifold</a:t>
              </a:r>
              <a:endParaRPr lang="en-US" sz="1200" dirty="0">
                <a:latin typeface="Arial" charset="0"/>
              </a:endParaRPr>
            </a:p>
          </p:txBody>
        </p:sp>
        <p:sp>
          <p:nvSpPr>
            <p:cNvPr id="20" name="Text Box 47"/>
            <p:cNvSpPr txBox="1">
              <a:spLocks noChangeArrowheads="1"/>
            </p:cNvSpPr>
            <p:nvPr/>
          </p:nvSpPr>
          <p:spPr bwMode="auto">
            <a:xfrm>
              <a:off x="6736976" y="5029656"/>
              <a:ext cx="1922930" cy="46166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200" dirty="0" smtClean="0">
                  <a:latin typeface="Arial" charset="0"/>
                </a:rPr>
                <a:t>Ratio of </a:t>
              </a:r>
              <a:r>
                <a:rPr lang="en-US" sz="1200" dirty="0">
                  <a:latin typeface="Arial" charset="0"/>
                </a:rPr>
                <a:t>empirical Fisher </a:t>
              </a:r>
              <a:r>
                <a:rPr lang="en-US" sz="1200" dirty="0" smtClean="0">
                  <a:latin typeface="Arial" charset="0"/>
                </a:rPr>
                <a:t>to </a:t>
              </a:r>
              <a:r>
                <a:rPr lang="en-US" sz="1200" dirty="0">
                  <a:latin typeface="Arial" charset="0"/>
                </a:rPr>
                <a:t>expected </a:t>
              </a:r>
              <a:r>
                <a:rPr lang="en-US" sz="1200" dirty="0" smtClean="0">
                  <a:latin typeface="Arial" charset="0"/>
                </a:rPr>
                <a:t>Fisher</a:t>
              </a:r>
              <a:endParaRPr lang="en-US" sz="1200" dirty="0">
                <a:latin typeface="Arial" charset="0"/>
              </a:endParaRPr>
            </a:p>
          </p:txBody>
        </p:sp>
        <mc:AlternateContent xmlns:mc="http://schemas.openxmlformats.org/markup-compatibility/2006" xmlns:a14="http://schemas.microsoft.com/office/drawing/2010/main">
          <mc:Choice Requires="a14">
            <p:sp>
              <p:nvSpPr>
                <p:cNvPr id="26" name="TextBox 25"/>
                <p:cNvSpPr txBox="1"/>
                <p:nvPr/>
              </p:nvSpPr>
              <p:spPr>
                <a:xfrm>
                  <a:off x="407469" y="4233083"/>
                  <a:ext cx="8471230" cy="841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𝑅</m:t>
                        </m:r>
                        <m:d>
                          <m:dPr>
                            <m:ctrlPr>
                              <a:rPr lang="en-US" sz="2000" b="0" i="1" smtClean="0">
                                <a:latin typeface="Cambria Math" panose="02040503050406030204" pitchFamily="18" charset="0"/>
                              </a:rPr>
                            </m:ctrlPr>
                          </m:dPr>
                          <m:e>
                            <m:r>
                              <m:rPr>
                                <m:nor/>
                              </m:rPr>
                              <a:rPr lang="en-US" sz="2000" b="0" i="0" smtClean="0">
                                <a:latin typeface="Lucida Calligraphy" pitchFamily="66" charset="0"/>
                              </a:rPr>
                              <m:t>M</m:t>
                            </m:r>
                          </m:e>
                        </m:d>
                        <m:r>
                          <a:rPr lang="en-US" sz="2000" b="0" i="1" smtClean="0">
                            <a:latin typeface="Cambria Math"/>
                          </a:rPr>
                          <m:t>≈ −</m:t>
                        </m:r>
                        <m:func>
                          <m:funcPr>
                            <m:ctrlPr>
                              <a:rPr lang="en-US" sz="2000" b="0" i="1" smtClean="0">
                                <a:latin typeface="Cambria Math" panose="02040503050406030204" pitchFamily="18" charset="0"/>
                              </a:rPr>
                            </m:ctrlPr>
                          </m:funcPr>
                          <m:fName>
                            <m:r>
                              <m:rPr>
                                <m:sty m:val="p"/>
                              </m:rPr>
                              <a:rPr lang="en-US" sz="2000" b="0" i="0" smtClean="0">
                                <a:latin typeface="Cambria Math"/>
                              </a:rPr>
                              <m:t>ln</m:t>
                            </m:r>
                          </m:fName>
                          <m:e>
                            <m:r>
                              <a:rPr lang="en-US" sz="2000" b="0" i="1" smtClean="0">
                                <a:latin typeface="Cambria Math"/>
                              </a:rPr>
                              <m:t>𝑝</m:t>
                            </m:r>
                            <m:d>
                              <m:dPr>
                                <m:ctrlPr>
                                  <a:rPr lang="en-US" sz="2000" b="0" i="1" smtClean="0">
                                    <a:latin typeface="Cambria Math" panose="02040503050406030204" pitchFamily="18" charset="0"/>
                                  </a:rPr>
                                </m:ctrlPr>
                              </m:dPr>
                              <m:e>
                                <m:r>
                                  <a:rPr lang="en-US" sz="2000" b="0" i="1" smtClean="0">
                                    <a:latin typeface="Cambria Math"/>
                                  </a:rPr>
                                  <m:t>𝐸</m:t>
                                </m:r>
                              </m:e>
                              <m:e>
                                <m:acc>
                                  <m:accPr>
                                    <m:chr m:val="̂"/>
                                    <m:ctrlPr>
                                      <a:rPr lang="en-US" sz="2000" b="0" i="1" smtClean="0">
                                        <a:latin typeface="Cambria Math" panose="02040503050406030204" pitchFamily="18" charset="0"/>
                                      </a:rPr>
                                    </m:ctrlPr>
                                  </m:accPr>
                                  <m:e>
                                    <m:r>
                                      <m:rPr>
                                        <m:sty m:val="p"/>
                                      </m:rPr>
                                      <a:rPr lang="en-US" sz="2000" b="0" i="0" smtClean="0">
                                        <a:latin typeface="Cambria Math"/>
                                      </a:rPr>
                                      <m:t>Θ</m:t>
                                    </m:r>
                                  </m:e>
                                </m:acc>
                              </m:e>
                            </m:d>
                            <m:r>
                              <a:rPr lang="en-US" sz="2000" b="0" i="1" smtClean="0">
                                <a:latin typeface="Cambria Math"/>
                              </a:rPr>
                              <m:t>+</m:t>
                            </m:r>
                            <m:f>
                              <m:fPr>
                                <m:ctrlPr>
                                  <a:rPr lang="en-US" sz="2000" b="0" i="1" smtClean="0">
                                    <a:latin typeface="Cambria Math" panose="02040503050406030204" pitchFamily="18" charset="0"/>
                                  </a:rPr>
                                </m:ctrlPr>
                              </m:fPr>
                              <m:num>
                                <m:r>
                                  <a:rPr lang="en-US" sz="2000" b="0" i="1" smtClean="0">
                                    <a:latin typeface="Cambria Math"/>
                                  </a:rPr>
                                  <m:t>𝑘</m:t>
                                </m:r>
                              </m:num>
                              <m:den>
                                <m:r>
                                  <a:rPr lang="en-US" sz="2000" b="0" i="1" smtClean="0">
                                    <a:latin typeface="Cambria Math"/>
                                  </a:rPr>
                                  <m:t>2</m:t>
                                </m:r>
                              </m:den>
                            </m:f>
                            <m:func>
                              <m:funcPr>
                                <m:ctrlPr>
                                  <a:rPr lang="en-US" sz="2000" b="0" i="1" smtClean="0">
                                    <a:latin typeface="Cambria Math" panose="02040503050406030204" pitchFamily="18" charset="0"/>
                                  </a:rPr>
                                </m:ctrlPr>
                              </m:funcPr>
                              <m:fName>
                                <m:r>
                                  <m:rPr>
                                    <m:sty m:val="p"/>
                                  </m:rPr>
                                  <a:rPr lang="en-US" sz="2000" b="0" i="0" smtClean="0">
                                    <a:latin typeface="Cambria Math"/>
                                  </a:rPr>
                                  <m:t>ln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a:rPr>
                                          <m:t>𝑁</m:t>
                                        </m:r>
                                      </m:num>
                                      <m:den>
                                        <m:r>
                                          <a:rPr lang="en-US" sz="2000" b="0" i="1" smtClean="0">
                                            <a:latin typeface="Cambria Math"/>
                                          </a:rPr>
                                          <m:t>2</m:t>
                                        </m:r>
                                        <m:r>
                                          <a:rPr lang="en-US" sz="2000" b="0" i="1" smtClean="0">
                                            <a:latin typeface="Cambria Math"/>
                                          </a:rPr>
                                          <m:t>𝜋</m:t>
                                        </m:r>
                                      </m:den>
                                    </m:f>
                                  </m:e>
                                </m:d>
                              </m:e>
                            </m:func>
                          </m:e>
                        </m:func>
                        <m:r>
                          <a:rPr lang="en-US" sz="2000" b="0" i="1" smtClean="0">
                            <a:latin typeface="Cambria Math"/>
                          </a:rPr>
                          <m:t>+</m:t>
                        </m:r>
                        <m:func>
                          <m:funcPr>
                            <m:ctrlPr>
                              <a:rPr lang="en-US" sz="2000" b="0" i="1" smtClean="0">
                                <a:latin typeface="Cambria Math" panose="02040503050406030204" pitchFamily="18" charset="0"/>
                              </a:rPr>
                            </m:ctrlPr>
                          </m:funcPr>
                          <m:fName>
                            <m:r>
                              <m:rPr>
                                <m:sty m:val="p"/>
                              </m:rPr>
                              <a:rPr lang="en-US" sz="2000" b="0" i="0" smtClean="0">
                                <a:latin typeface="Cambria Math"/>
                              </a:rPr>
                              <m:t>ln</m:t>
                            </m:r>
                          </m:fName>
                          <m:e>
                            <m:r>
                              <a:rPr lang="en-US" sz="2000" b="0" i="1" smtClean="0">
                                <a:latin typeface="Cambria Math"/>
                              </a:rPr>
                              <m:t>∫</m:t>
                            </m:r>
                            <m:rad>
                              <m:radPr>
                                <m:degHide m:val="on"/>
                                <m:ctrlPr>
                                  <a:rPr lang="en-US" sz="2000" b="0" i="1" smtClean="0">
                                    <a:latin typeface="Cambria Math" panose="02040503050406030204" pitchFamily="18" charset="0"/>
                                  </a:rPr>
                                </m:ctrlPr>
                              </m:radPr>
                              <m:deg/>
                              <m:e>
                                <m:func>
                                  <m:funcPr>
                                    <m:ctrlPr>
                                      <a:rPr lang="en-US" sz="2000" b="0" i="1" smtClean="0">
                                        <a:latin typeface="Cambria Math" panose="02040503050406030204" pitchFamily="18" charset="0"/>
                                      </a:rPr>
                                    </m:ctrlPr>
                                  </m:funcPr>
                                  <m:fName>
                                    <m:r>
                                      <m:rPr>
                                        <m:sty m:val="p"/>
                                      </m:rPr>
                                      <a:rPr lang="en-US" sz="2000" b="0" i="0" smtClean="0">
                                        <a:latin typeface="Cambria Math"/>
                                      </a:rPr>
                                      <m:t>det</m:t>
                                    </m:r>
                                  </m:fName>
                                  <m:e>
                                    <m:sSub>
                                      <m:sSubPr>
                                        <m:ctrlPr>
                                          <a:rPr lang="en-US" sz="2000" b="0" i="1" smtClean="0">
                                            <a:latin typeface="Cambria Math" panose="02040503050406030204" pitchFamily="18" charset="0"/>
                                          </a:rPr>
                                        </m:ctrlPr>
                                      </m:sSubPr>
                                      <m:e>
                                        <m:r>
                                          <a:rPr lang="en-US" sz="2000" b="0" i="1" smtClean="0">
                                            <a:latin typeface="Cambria Math"/>
                                          </a:rPr>
                                          <m:t>𝑔</m:t>
                                        </m:r>
                                      </m:e>
                                      <m:sub>
                                        <m:r>
                                          <a:rPr lang="en-US" sz="2000" b="0" i="1" smtClean="0">
                                            <a:latin typeface="Cambria Math"/>
                                          </a:rPr>
                                          <m:t>𝑖𝑗</m:t>
                                        </m:r>
                                      </m:sub>
                                    </m:sSub>
                                    <m:d>
                                      <m:dPr>
                                        <m:ctrlPr>
                                          <a:rPr lang="en-US" sz="2000" b="0" i="1" smtClean="0">
                                            <a:latin typeface="Cambria Math" panose="02040503050406030204" pitchFamily="18" charset="0"/>
                                          </a:rPr>
                                        </m:ctrlPr>
                                      </m:dPr>
                                      <m:e>
                                        <m:r>
                                          <m:rPr>
                                            <m:sty m:val="p"/>
                                          </m:rPr>
                                          <a:rPr lang="en-US" sz="2000" b="0" i="0" smtClean="0">
                                            <a:latin typeface="Cambria Math"/>
                                          </a:rPr>
                                          <m:t>Θ</m:t>
                                        </m:r>
                                      </m:e>
                                    </m:d>
                                  </m:e>
                                </m:func>
                              </m:e>
                            </m:rad>
                            <m:r>
                              <a:rPr lang="en-US" sz="2000" b="0" i="1" smtClean="0">
                                <a:latin typeface="Cambria Math"/>
                              </a:rPr>
                              <m:t>𝑑</m:t>
                            </m:r>
                            <m:r>
                              <m:rPr>
                                <m:sty m:val="p"/>
                              </m:rPr>
                              <a:rPr lang="en-US" sz="2000" b="0" i="0" smtClean="0">
                                <a:latin typeface="Cambria Math"/>
                              </a:rPr>
                              <m:t>Θ</m:t>
                            </m:r>
                          </m:e>
                        </m:func>
                        <m:r>
                          <a:rPr lang="en-US" sz="2000" b="0" i="1" smtClean="0">
                            <a:latin typeface="Cambria Math"/>
                          </a:rPr>
                          <m:t>+</m:t>
                        </m:r>
                        <m:f>
                          <m:fPr>
                            <m:ctrlPr>
                              <a:rPr lang="en-US" sz="2000" b="0" i="1" smtClean="0">
                                <a:latin typeface="Cambria Math" panose="02040503050406030204" pitchFamily="18" charset="0"/>
                              </a:rPr>
                            </m:ctrlPr>
                          </m:fPr>
                          <m:num>
                            <m:r>
                              <a:rPr lang="en-US" sz="2000" b="0" i="1" smtClean="0">
                                <a:latin typeface="Cambria Math"/>
                              </a:rPr>
                              <m:t>1</m:t>
                            </m:r>
                          </m:num>
                          <m:den>
                            <m:r>
                              <a:rPr lang="en-US" sz="2000" b="0" i="1" smtClean="0">
                                <a:latin typeface="Cambria Math"/>
                              </a:rPr>
                              <m:t>2</m:t>
                            </m:r>
                          </m:den>
                        </m:f>
                        <m:func>
                          <m:funcPr>
                            <m:ctrlPr>
                              <a:rPr lang="en-US" sz="2000" b="0" i="1" smtClean="0">
                                <a:latin typeface="Cambria Math" panose="02040503050406030204" pitchFamily="18" charset="0"/>
                              </a:rPr>
                            </m:ctrlPr>
                          </m:funcPr>
                          <m:fName>
                            <m:r>
                              <m:rPr>
                                <m:sty m:val="p"/>
                              </m:rPr>
                              <a:rPr lang="en-US" sz="2000" b="0" i="0" smtClean="0">
                                <a:latin typeface="Cambria Math"/>
                              </a:rPr>
                              <m:t>ln</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a:rPr>
                                          <m:t>det</m:t>
                                        </m:r>
                                      </m:fName>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𝑔</m:t>
                                                </m:r>
                                              </m:e>
                                            </m:acc>
                                          </m:e>
                                          <m:sub>
                                            <m:r>
                                              <a:rPr lang="en-US" sz="2000" i="1">
                                                <a:latin typeface="Cambria Math"/>
                                              </a:rPr>
                                              <m:t>𝑖𝑗</m:t>
                                            </m:r>
                                          </m:sub>
                                        </m:sSub>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a:rPr>
                                                  <m:t>Θ</m:t>
                                                </m:r>
                                              </m:e>
                                            </m:acc>
                                          </m:e>
                                        </m:d>
                                      </m:e>
                                    </m:func>
                                  </m:num>
                                  <m:den>
                                    <m:func>
                                      <m:funcPr>
                                        <m:ctrlPr>
                                          <a:rPr lang="en-US" sz="2000" i="1">
                                            <a:latin typeface="Cambria Math" panose="02040503050406030204" pitchFamily="18" charset="0"/>
                                          </a:rPr>
                                        </m:ctrlPr>
                                      </m:funcPr>
                                      <m:fName>
                                        <m:r>
                                          <m:rPr>
                                            <m:sty m:val="p"/>
                                          </m:rPr>
                                          <a:rPr lang="en-US" sz="2000">
                                            <a:latin typeface="Cambria Math"/>
                                          </a:rPr>
                                          <m:t>det</m:t>
                                        </m:r>
                                      </m:fName>
                                      <m:e>
                                        <m:sSub>
                                          <m:sSubPr>
                                            <m:ctrlPr>
                                              <a:rPr lang="en-US" sz="2000" i="1">
                                                <a:latin typeface="Cambria Math" panose="02040503050406030204" pitchFamily="18" charset="0"/>
                                              </a:rPr>
                                            </m:ctrlPr>
                                          </m:sSubPr>
                                          <m:e>
                                            <m:r>
                                              <a:rPr lang="en-US" sz="2000" i="1">
                                                <a:latin typeface="Cambria Math"/>
                                              </a:rPr>
                                              <m:t>𝑔</m:t>
                                            </m:r>
                                          </m:e>
                                          <m:sub>
                                            <m:r>
                                              <a:rPr lang="en-US" sz="2000" i="1">
                                                <a:latin typeface="Cambria Math"/>
                                              </a:rPr>
                                              <m:t>𝑖𝑗</m:t>
                                            </m:r>
                                          </m:sub>
                                        </m:sSub>
                                        <m:r>
                                          <a:rPr lang="en-US" sz="2000" i="1">
                                            <a:latin typeface="Cambria Math"/>
                                          </a:rPr>
                                          <m:t>(</m:t>
                                        </m:r>
                                        <m:acc>
                                          <m:accPr>
                                            <m:chr m:val="̂"/>
                                            <m:ctrlPr>
                                              <a:rPr lang="en-US" sz="2000" i="1">
                                                <a:latin typeface="Cambria Math" panose="02040503050406030204" pitchFamily="18" charset="0"/>
                                              </a:rPr>
                                            </m:ctrlPr>
                                          </m:accPr>
                                          <m:e>
                                            <m:r>
                                              <m:rPr>
                                                <m:sty m:val="p"/>
                                              </m:rPr>
                                              <a:rPr lang="en-US" sz="2000">
                                                <a:latin typeface="Cambria Math"/>
                                              </a:rPr>
                                              <m:t>Θ</m:t>
                                            </m:r>
                                          </m:e>
                                        </m:acc>
                                        <m:r>
                                          <a:rPr lang="en-US" sz="2000" i="1">
                                            <a:latin typeface="Cambria Math"/>
                                          </a:rPr>
                                          <m:t>)</m:t>
                                        </m:r>
                                      </m:e>
                                    </m:func>
                                  </m:den>
                                </m:f>
                              </m:e>
                            </m:d>
                          </m:e>
                        </m:func>
                      </m:oMath>
                    </m:oMathPara>
                  </a14:m>
                  <a:endParaRPr lang="en-US"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407469" y="4233083"/>
                  <a:ext cx="8471230" cy="841064"/>
                </a:xfrm>
                <a:prstGeom prst="rect">
                  <a:avLst/>
                </a:prstGeom>
                <a:blipFill rotWithShape="1">
                  <a:blip r:embed="rId6"/>
                  <a:stretch>
                    <a:fillRect/>
                  </a:stretch>
                </a:blipFill>
              </p:spPr>
              <p:txBody>
                <a:bodyPr/>
                <a:lstStyle/>
                <a:p>
                  <a:r>
                    <a:rPr lang="en-US">
                      <a:noFill/>
                    </a:rPr>
                    <a:t> </a:t>
                  </a:r>
                </a:p>
              </p:txBody>
            </p:sp>
          </mc:Fallback>
        </mc:AlternateContent>
      </p:grpSp>
      <p:graphicFrame>
        <p:nvGraphicFramePr>
          <p:cNvPr id="34" name="Diagram 33"/>
          <p:cNvGraphicFramePr/>
          <p:nvPr>
            <p:extLst>
              <p:ext uri="{D42A27DB-BD31-4B8C-83A1-F6EECF244321}">
                <p14:modId xmlns:p14="http://schemas.microsoft.com/office/powerpoint/2010/main" val="2472052935"/>
              </p:ext>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212919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par>
                          <p:cTn id="35" fill="hold">
                            <p:stCondLst>
                              <p:cond delay="500"/>
                            </p:stCondLst>
                            <p:childTnLst>
                              <p:par>
                                <p:cTn id="36" presetID="2" presetClass="entr" presetSubtype="2"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15" grpId="0" animBg="1"/>
      <p:bldP spid="22" grpId="0"/>
      <p:bldP spid="24"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28600" y="73152"/>
            <a:ext cx="8153400" cy="896471"/>
          </a:xfrm>
        </p:spPr>
        <p:txBody>
          <a:bodyPr>
            <a:normAutofit/>
          </a:bodyPr>
          <a:lstStyle/>
          <a:p>
            <a:r>
              <a:rPr lang="en-US" dirty="0" smtClean="0"/>
              <a:t>From the Razor to MDL</a:t>
            </a:r>
            <a:endParaRPr lang="en-US" dirty="0"/>
          </a:p>
        </p:txBody>
      </p:sp>
      <p:sp>
        <p:nvSpPr>
          <p:cNvPr id="3" name="Rectangle 2"/>
          <p:cNvSpPr>
            <a:spLocks noGrp="1"/>
          </p:cNvSpPr>
          <p:nvPr>
            <p:ph sz="quarter" idx="1"/>
          </p:nvPr>
        </p:nvSpPr>
        <p:spPr>
          <a:xfrm>
            <a:off x="342900" y="1284195"/>
            <a:ext cx="8461248" cy="4495800"/>
          </a:xfrm>
        </p:spPr>
        <p:txBody>
          <a:bodyPr>
            <a:normAutofit/>
          </a:bodyPr>
          <a:lstStyle/>
          <a:p>
            <a:r>
              <a:rPr lang="en-US" dirty="0" smtClean="0"/>
              <a:t>Volume around MLE</a:t>
            </a:r>
          </a:p>
          <a:p>
            <a:endParaRPr lang="en-US" dirty="0" smtClean="0"/>
          </a:p>
          <a:p>
            <a:endParaRPr lang="en-US" dirty="0" smtClean="0"/>
          </a:p>
          <a:p>
            <a:r>
              <a:rPr lang="en-US" dirty="0" smtClean="0"/>
              <a:t>As samples increase, the last term of razor disappears</a:t>
            </a:r>
          </a:p>
          <a:p>
            <a:endParaRPr lang="en-US" dirty="0" smtClean="0"/>
          </a:p>
          <a:p>
            <a:endParaRPr lang="en-US" dirty="0" smtClean="0"/>
          </a:p>
          <a:p>
            <a:endParaRPr lang="en-US" dirty="0" smtClean="0"/>
          </a:p>
          <a:p>
            <a:r>
              <a:rPr lang="en-US" dirty="0" smtClean="0"/>
              <a:t>This simplification leads to MDL</a:t>
            </a:r>
          </a:p>
        </p:txBody>
      </p:sp>
      <mc:AlternateContent xmlns:mc="http://schemas.openxmlformats.org/markup-compatibility/2006" xmlns:a14="http://schemas.microsoft.com/office/drawing/2010/main">
        <mc:Choice Requires="a14">
          <p:sp>
            <p:nvSpPr>
              <p:cNvPr id="4" name="TextBox 3"/>
              <p:cNvSpPr txBox="1"/>
              <p:nvPr/>
            </p:nvSpPr>
            <p:spPr>
              <a:xfrm>
                <a:off x="2840477" y="1501775"/>
                <a:ext cx="4344394" cy="12000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𝑉</m:t>
                          </m:r>
                        </m:e>
                        <m:sub>
                          <m:acc>
                            <m:accPr>
                              <m:chr m:val="̂"/>
                              <m:ctrlPr>
                                <a:rPr lang="en-US" sz="2400" i="1">
                                  <a:latin typeface="Cambria Math" panose="02040503050406030204" pitchFamily="18" charset="0"/>
                                </a:rPr>
                              </m:ctrlPr>
                            </m:accPr>
                            <m:e>
                              <m:r>
                                <m:rPr>
                                  <m:sty m:val="p"/>
                                </m:rPr>
                                <a:rPr lang="en-US" sz="2400">
                                  <a:latin typeface="Cambria Math"/>
                                </a:rPr>
                                <m:t>Θ</m:t>
                              </m:r>
                            </m:e>
                          </m:acc>
                        </m:sub>
                      </m:sSub>
                      <m:d>
                        <m:dPr>
                          <m:ctrlPr>
                            <a:rPr lang="en-US" sz="2400" i="1">
                              <a:latin typeface="Cambria Math" panose="02040503050406030204" pitchFamily="18" charset="0"/>
                            </a:rPr>
                          </m:ctrlPr>
                        </m:dPr>
                        <m:e>
                          <m:r>
                            <m:rPr>
                              <m:nor/>
                            </m:rPr>
                            <a:rPr lang="en-US" sz="2400">
                              <a:latin typeface="Lucida Calligraphy" pitchFamily="66" charset="0"/>
                            </a:rPr>
                            <m:t>M</m:t>
                          </m:r>
                        </m:e>
                      </m:d>
                      <m:r>
                        <a:rPr lang="en-US" sz="2400" b="0" i="1" smtClean="0">
                          <a:latin typeface="Cambria Math"/>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a:rPr>
                                    <m:t>2</m:t>
                                  </m:r>
                                  <m:r>
                                    <a:rPr lang="en-US" sz="2400" b="0" i="1" smtClean="0">
                                      <a:latin typeface="Cambria Math"/>
                                    </a:rPr>
                                    <m:t>𝜋</m:t>
                                  </m:r>
                                </m:num>
                                <m:den>
                                  <m:r>
                                    <a:rPr lang="en-US" sz="2400" b="0" i="1" smtClean="0">
                                      <a:latin typeface="Cambria Math"/>
                                    </a:rPr>
                                    <m:t>𝑁</m:t>
                                  </m:r>
                                </m:den>
                              </m:f>
                            </m:e>
                          </m:d>
                        </m:e>
                        <m:sup>
                          <m:f>
                            <m:fPr>
                              <m:ctrlPr>
                                <a:rPr lang="en-US" sz="2400" b="0" i="1" smtClean="0">
                                  <a:latin typeface="Cambria Math" panose="02040503050406030204" pitchFamily="18" charset="0"/>
                                </a:rPr>
                              </m:ctrlPr>
                            </m:fPr>
                            <m:num>
                              <m:r>
                                <a:rPr lang="en-US" sz="2400" b="0" i="1" smtClean="0">
                                  <a:latin typeface="Cambria Math"/>
                                </a:rPr>
                                <m:t>𝑘</m:t>
                              </m:r>
                            </m:num>
                            <m:den>
                              <m:r>
                                <a:rPr lang="en-US" sz="2400" b="0" i="1" smtClean="0">
                                  <a:latin typeface="Cambria Math"/>
                                </a:rPr>
                                <m:t>2</m:t>
                              </m:r>
                            </m:den>
                          </m:f>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a:rPr>
                                        <m:t>det</m:t>
                                      </m:r>
                                    </m:fName>
                                    <m:e>
                                      <m:sSub>
                                        <m:sSubPr>
                                          <m:ctrlPr>
                                            <a:rPr lang="en-US" sz="2400" b="0" i="1" smtClean="0">
                                              <a:latin typeface="Cambria Math" panose="02040503050406030204" pitchFamily="18" charset="0"/>
                                            </a:rPr>
                                          </m:ctrlPr>
                                        </m:sSubPr>
                                        <m:e>
                                          <m:r>
                                            <a:rPr lang="en-US" sz="2400" b="0" i="1" smtClean="0">
                                              <a:latin typeface="Cambria Math"/>
                                            </a:rPr>
                                            <m:t>𝑔</m:t>
                                          </m:r>
                                        </m:e>
                                        <m:sub>
                                          <m:r>
                                            <a:rPr lang="en-US" sz="2400" b="0" i="1" smtClean="0">
                                              <a:latin typeface="Cambria Math"/>
                                            </a:rPr>
                                            <m:t>𝑖𝑗</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m:rPr>
                                                  <m:sty m:val="p"/>
                                                </m:rPr>
                                                <a:rPr lang="en-US" sz="2400" b="0" i="0" smtClean="0">
                                                  <a:latin typeface="Cambria Math"/>
                                                </a:rPr>
                                                <m:t>Θ</m:t>
                                              </m:r>
                                            </m:e>
                                          </m:acc>
                                        </m:e>
                                      </m:d>
                                    </m:e>
                                  </m:func>
                                </m:num>
                                <m:den>
                                  <m:func>
                                    <m:funcPr>
                                      <m:ctrlPr>
                                        <a:rPr lang="en-US" sz="2400" i="1">
                                          <a:latin typeface="Cambria Math" panose="02040503050406030204" pitchFamily="18" charset="0"/>
                                        </a:rPr>
                                      </m:ctrlPr>
                                    </m:funcPr>
                                    <m:fName>
                                      <m:r>
                                        <m:rPr>
                                          <m:sty m:val="p"/>
                                        </m:rPr>
                                        <a:rPr lang="en-US" sz="2400">
                                          <a:latin typeface="Cambria Math"/>
                                        </a:rPr>
                                        <m:t>det</m:t>
                                      </m:r>
                                    </m:fName>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𝑔</m:t>
                                              </m:r>
                                            </m:e>
                                          </m:acc>
                                        </m:e>
                                        <m:sub>
                                          <m:r>
                                            <a:rPr lang="en-US" sz="2400" i="1">
                                              <a:latin typeface="Cambria Math"/>
                                            </a:rPr>
                                            <m:t>𝑖𝑗</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m:rPr>
                                                  <m:sty m:val="p"/>
                                                </m:rPr>
                                                <a:rPr lang="en-US" sz="2400">
                                                  <a:latin typeface="Cambria Math"/>
                                                </a:rPr>
                                                <m:t>Θ</m:t>
                                              </m:r>
                                            </m:e>
                                          </m:acc>
                                        </m:e>
                                      </m:d>
                                    </m:e>
                                  </m:func>
                                </m:den>
                              </m:f>
                            </m:e>
                          </m:d>
                        </m:e>
                        <m:sup>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a:rPr>
                                <m:t>2</m:t>
                              </m:r>
                            </m:den>
                          </m:f>
                        </m:sup>
                      </m:sSup>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840477" y="1501775"/>
                <a:ext cx="4344394" cy="120007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258416" y="3171873"/>
                <a:ext cx="4538999" cy="9963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𝐼</m:t>
                      </m:r>
                      <m:d>
                        <m:dPr>
                          <m:ctrlPr>
                            <a:rPr lang="en-US" sz="2400" b="0" i="1" smtClean="0">
                              <a:latin typeface="Cambria Math" panose="02040503050406030204" pitchFamily="18" charset="0"/>
                            </a:rPr>
                          </m:ctrlPr>
                        </m:dPr>
                        <m:e>
                          <m:r>
                            <m:rPr>
                              <m:sty m:val="p"/>
                            </m:rPr>
                            <a:rPr lang="en-US" sz="2400" b="0" i="0" smtClean="0">
                              <a:latin typeface="Cambria Math"/>
                            </a:rPr>
                            <m:t>Θ</m:t>
                          </m:r>
                        </m:e>
                      </m:d>
                      <m:r>
                        <a:rPr lang="en-US" sz="2400" b="0" i="1" smtClean="0">
                          <a:latin typeface="Cambria Math"/>
                        </a:rPr>
                        <m:t>=</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func>
                                <m:funcPr>
                                  <m:ctrlPr>
                                    <a:rPr lang="en-US" sz="2400" i="1">
                                      <a:latin typeface="Cambria Math" panose="02040503050406030204" pitchFamily="18" charset="0"/>
                                    </a:rPr>
                                  </m:ctrlPr>
                                </m:funcPr>
                                <m:fName>
                                  <m:r>
                                    <m:rPr>
                                      <m:sty m:val="p"/>
                                    </m:rPr>
                                    <a:rPr lang="en-US" sz="2400">
                                      <a:latin typeface="Cambria Math"/>
                                    </a:rPr>
                                    <m:t>det</m:t>
                                  </m:r>
                                </m:fName>
                                <m:e>
                                  <m:sSub>
                                    <m:sSubPr>
                                      <m:ctrlPr>
                                        <a:rPr lang="en-US" sz="2400" i="1">
                                          <a:latin typeface="Cambria Math" panose="02040503050406030204" pitchFamily="18" charset="0"/>
                                        </a:rPr>
                                      </m:ctrlPr>
                                    </m:sSubPr>
                                    <m:e>
                                      <m:r>
                                        <a:rPr lang="en-US" sz="2400" i="1">
                                          <a:latin typeface="Cambria Math"/>
                                        </a:rPr>
                                        <m:t>𝑔</m:t>
                                      </m:r>
                                    </m:e>
                                    <m:sub>
                                      <m:r>
                                        <a:rPr lang="en-US" sz="2400" i="1">
                                          <a:latin typeface="Cambria Math"/>
                                        </a:rPr>
                                        <m:t>𝑖𝑗</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m:rPr>
                                              <m:sty m:val="p"/>
                                            </m:rPr>
                                            <a:rPr lang="en-US" sz="2400">
                                              <a:latin typeface="Cambria Math"/>
                                            </a:rPr>
                                            <m:t>Θ</m:t>
                                          </m:r>
                                        </m:e>
                                      </m:acc>
                                    </m:e>
                                  </m:d>
                                </m:e>
                              </m:func>
                            </m:num>
                            <m:den>
                              <m:func>
                                <m:funcPr>
                                  <m:ctrlPr>
                                    <a:rPr lang="en-US" sz="2400" i="1">
                                      <a:latin typeface="Cambria Math" panose="02040503050406030204" pitchFamily="18" charset="0"/>
                                    </a:rPr>
                                  </m:ctrlPr>
                                </m:funcPr>
                                <m:fName>
                                  <m:r>
                                    <m:rPr>
                                      <m:sty m:val="p"/>
                                    </m:rPr>
                                    <a:rPr lang="en-US" sz="2400">
                                      <a:latin typeface="Cambria Math"/>
                                    </a:rPr>
                                    <m:t>det</m:t>
                                  </m:r>
                                </m:fName>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𝑔</m:t>
                                          </m:r>
                                        </m:e>
                                      </m:acc>
                                    </m:e>
                                    <m:sub>
                                      <m:r>
                                        <a:rPr lang="en-US" sz="2400" i="1">
                                          <a:latin typeface="Cambria Math"/>
                                        </a:rPr>
                                        <m:t>𝑖𝑗</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m:rPr>
                                              <m:sty m:val="p"/>
                                            </m:rPr>
                                            <a:rPr lang="en-US" sz="2400">
                                              <a:latin typeface="Cambria Math"/>
                                            </a:rPr>
                                            <m:t>Θ</m:t>
                                          </m:r>
                                        </m:e>
                                      </m:acc>
                                    </m:e>
                                  </m:d>
                                </m:e>
                              </m:func>
                            </m:den>
                          </m:f>
                        </m:e>
                      </m:d>
                      <m:r>
                        <a:rPr lang="en-US" sz="2400" b="0" i="1" smtClean="0">
                          <a:latin typeface="Cambria Math"/>
                        </a:rPr>
                        <m:t>→1,</m:t>
                      </m:r>
                      <m:r>
                        <m:rPr>
                          <m:sty m:val="p"/>
                        </m:rPr>
                        <a:rPr lang="en-US" sz="2400" b="0" i="0" smtClean="0">
                          <a:latin typeface="Cambria Math"/>
                        </a:rPr>
                        <m:t>N</m:t>
                      </m:r>
                      <m:r>
                        <a:rPr lang="en-US" sz="2400" b="0" i="1" smtClean="0">
                          <a:latin typeface="Cambria Math"/>
                        </a:rPr>
                        <m:t>→∞</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2258416" y="3171873"/>
                <a:ext cx="4538999" cy="99636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6924" y="4993986"/>
                <a:ext cx="8542338" cy="8532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𝑅</m:t>
                      </m:r>
                      <m:d>
                        <m:dPr>
                          <m:ctrlPr>
                            <a:rPr lang="en-US" sz="2400" b="0" i="1" smtClean="0">
                              <a:latin typeface="Cambria Math" panose="02040503050406030204" pitchFamily="18" charset="0"/>
                            </a:rPr>
                          </m:ctrlPr>
                        </m:dPr>
                        <m:e>
                          <m:r>
                            <m:rPr>
                              <m:nor/>
                            </m:rPr>
                            <a:rPr lang="en-US" sz="2400" b="0" i="0" smtClean="0">
                              <a:latin typeface="Lucida Calligraphy" pitchFamily="66" charset="0"/>
                              <a:ea typeface="Cambria Math" pitchFamily="18" charset="0"/>
                            </a:rPr>
                            <m:t>M</m:t>
                          </m:r>
                        </m:e>
                      </m:d>
                      <m:r>
                        <a:rPr lang="en-US" sz="2400" b="0" i="1" smtClean="0">
                          <a:latin typeface="Cambria Math"/>
                        </a:rPr>
                        <m:t>→</m:t>
                      </m:r>
                      <m:r>
                        <a:rPr lang="en-US" sz="2400" b="0" i="1" smtClean="0">
                          <a:latin typeface="Cambria Math"/>
                        </a:rPr>
                        <m:t>𝑀𝐷𝐿</m:t>
                      </m:r>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𝑝</m:t>
                          </m:r>
                          <m:d>
                            <m:dPr>
                              <m:ctrlPr>
                                <a:rPr lang="en-US" sz="2400" b="0" i="1" smtClean="0">
                                  <a:latin typeface="Cambria Math" panose="02040503050406030204" pitchFamily="18" charset="0"/>
                                </a:rPr>
                              </m:ctrlPr>
                            </m:dPr>
                            <m:e>
                              <m:r>
                                <a:rPr lang="en-US" sz="2400" b="0" i="1" smtClean="0">
                                  <a:latin typeface="Cambria Math"/>
                                </a:rPr>
                                <m:t>𝐸</m:t>
                              </m:r>
                            </m:e>
                            <m:e>
                              <m:acc>
                                <m:accPr>
                                  <m:chr m:val="̂"/>
                                  <m:ctrlPr>
                                    <a:rPr lang="en-US" sz="2400" b="0" i="1" smtClean="0">
                                      <a:latin typeface="Cambria Math" panose="02040503050406030204" pitchFamily="18" charset="0"/>
                                    </a:rPr>
                                  </m:ctrlPr>
                                </m:accPr>
                                <m:e>
                                  <m:r>
                                    <m:rPr>
                                      <m:sty m:val="p"/>
                                    </m:rPr>
                                    <a:rPr lang="en-US" sz="2400" b="0" i="0" smtClean="0">
                                      <a:latin typeface="Cambria Math"/>
                                    </a:rPr>
                                    <m:t>Θ</m:t>
                                  </m:r>
                                </m:e>
                              </m:acc>
                            </m:e>
                          </m:d>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𝑘</m:t>
                              </m:r>
                            </m:num>
                            <m:den>
                              <m:r>
                                <a:rPr lang="en-US" sz="2400" b="0" i="1" smtClean="0">
                                  <a:latin typeface="Cambria Math"/>
                                </a:rPr>
                                <m:t>2</m:t>
                              </m:r>
                            </m:den>
                          </m:f>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a:rPr>
                                        <m:t>𝑁</m:t>
                                      </m:r>
                                    </m:num>
                                    <m:den>
                                      <m:r>
                                        <a:rPr lang="en-US" sz="2400" b="0" i="1" smtClean="0">
                                          <a:latin typeface="Cambria Math"/>
                                        </a:rPr>
                                        <m:t>2</m:t>
                                      </m:r>
                                      <m:r>
                                        <a:rPr lang="en-US" sz="2400" b="0" i="1" smtClean="0">
                                          <a:latin typeface="Cambria Math"/>
                                        </a:rPr>
                                        <m:t>𝜋</m:t>
                                      </m:r>
                                    </m:den>
                                  </m:f>
                                </m:e>
                              </m:d>
                            </m:e>
                          </m:func>
                        </m:e>
                      </m:func>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m:t>
                          </m:r>
                          <m:rad>
                            <m:radPr>
                              <m:degHide m:val="on"/>
                              <m:ctrlPr>
                                <a:rPr lang="en-US" sz="2400" b="0" i="1" smtClean="0">
                                  <a:latin typeface="Cambria Math" panose="02040503050406030204" pitchFamily="18" charset="0"/>
                                </a:rPr>
                              </m:ctrlPr>
                            </m:radPr>
                            <m:deg/>
                            <m:e>
                              <m:func>
                                <m:funcPr>
                                  <m:ctrlPr>
                                    <a:rPr lang="en-US" sz="2400" b="0" i="1" smtClean="0">
                                      <a:latin typeface="Cambria Math" panose="02040503050406030204" pitchFamily="18" charset="0"/>
                                    </a:rPr>
                                  </m:ctrlPr>
                                </m:funcPr>
                                <m:fName>
                                  <m:r>
                                    <m:rPr>
                                      <m:sty m:val="p"/>
                                    </m:rPr>
                                    <a:rPr lang="en-US" sz="2400" b="0" i="0" smtClean="0">
                                      <a:latin typeface="Cambria Math"/>
                                    </a:rPr>
                                    <m:t>det</m:t>
                                  </m:r>
                                </m:fName>
                                <m:e>
                                  <m:sSub>
                                    <m:sSubPr>
                                      <m:ctrlPr>
                                        <a:rPr lang="en-US" sz="2400" b="0" i="1" smtClean="0">
                                          <a:latin typeface="Cambria Math" panose="02040503050406030204" pitchFamily="18" charset="0"/>
                                        </a:rPr>
                                      </m:ctrlPr>
                                    </m:sSubPr>
                                    <m:e>
                                      <m:r>
                                        <a:rPr lang="en-US" sz="2400" b="0" i="1" smtClean="0">
                                          <a:latin typeface="Cambria Math"/>
                                        </a:rPr>
                                        <m:t>𝑔</m:t>
                                      </m:r>
                                    </m:e>
                                    <m:sub>
                                      <m:r>
                                        <a:rPr lang="en-US" sz="2400" b="0" i="1" smtClean="0">
                                          <a:latin typeface="Cambria Math"/>
                                        </a:rPr>
                                        <m:t>𝑖𝑗</m:t>
                                      </m:r>
                                    </m:sub>
                                  </m:sSub>
                                  <m:r>
                                    <a:rPr lang="en-US" sz="2400" b="0" i="1" smtClean="0">
                                      <a:latin typeface="Cambria Math"/>
                                    </a:rPr>
                                    <m:t>(</m:t>
                                  </m:r>
                                  <m:r>
                                    <m:rPr>
                                      <m:sty m:val="p"/>
                                    </m:rPr>
                                    <a:rPr lang="en-US" sz="2400" b="0" i="0" smtClean="0">
                                      <a:latin typeface="Cambria Math"/>
                                    </a:rPr>
                                    <m:t>Θ</m:t>
                                  </m:r>
                                  <m:r>
                                    <a:rPr lang="en-US" sz="2400" b="0" i="1" smtClean="0">
                                      <a:latin typeface="Cambria Math"/>
                                    </a:rPr>
                                    <m:t>)</m:t>
                                  </m:r>
                                </m:e>
                              </m:func>
                            </m:e>
                          </m:rad>
                          <m:r>
                            <a:rPr lang="en-US" sz="2400" b="0" i="1" smtClean="0">
                              <a:latin typeface="Cambria Math"/>
                            </a:rPr>
                            <m:t>𝑑</m:t>
                          </m:r>
                          <m:r>
                            <m:rPr>
                              <m:sty m:val="p"/>
                            </m:rPr>
                            <a:rPr lang="en-US" sz="2400" b="0" i="0" smtClean="0">
                              <a:latin typeface="Cambria Math"/>
                            </a:rPr>
                            <m:t>Θ</m:t>
                          </m:r>
                        </m:e>
                      </m:func>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406924" y="4993986"/>
                <a:ext cx="8542338" cy="853247"/>
              </a:xfrm>
              <a:prstGeom prst="rect">
                <a:avLst/>
              </a:prstGeom>
              <a:blipFill rotWithShape="1">
                <a:blip r:embed="rId5"/>
                <a:stretch>
                  <a:fillRect/>
                </a:stretch>
              </a:blipFill>
            </p:spPr>
            <p:txBody>
              <a:bodyPr/>
              <a:lstStyle/>
              <a:p>
                <a:r>
                  <a:rPr lang="en-US">
                    <a:noFill/>
                  </a:rPr>
                  <a:t> </a:t>
                </a:r>
              </a:p>
            </p:txBody>
          </p:sp>
        </mc:Fallback>
      </mc:AlternateContent>
      <p:graphicFrame>
        <p:nvGraphicFramePr>
          <p:cNvPr id="11" name="Diagram 10"/>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766183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076817" y="5000006"/>
            <a:ext cx="4158574" cy="807396"/>
            <a:chOff x="3107985" y="5301574"/>
            <a:chExt cx="4158574" cy="807396"/>
          </a:xfrm>
        </p:grpSpPr>
        <p:sp>
          <p:nvSpPr>
            <p:cNvPr id="7" name="Rectangle 6"/>
            <p:cNvSpPr/>
            <p:nvPr/>
          </p:nvSpPr>
          <p:spPr>
            <a:xfrm>
              <a:off x="4756826" y="5301574"/>
              <a:ext cx="836578" cy="807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612859" y="5301574"/>
              <a:ext cx="836578" cy="807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429981" y="5301574"/>
              <a:ext cx="836578" cy="807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936457" y="5301574"/>
              <a:ext cx="836578" cy="807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07985" y="5301574"/>
              <a:ext cx="836578" cy="807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a:spLocks noGrp="1"/>
          </p:cNvSpPr>
          <p:nvPr>
            <p:ph type="title"/>
          </p:nvPr>
        </p:nvSpPr>
        <p:spPr>
          <a:xfrm>
            <a:off x="228600" y="73152"/>
            <a:ext cx="8153400" cy="896471"/>
          </a:xfrm>
        </p:spPr>
        <p:txBody>
          <a:bodyPr>
            <a:normAutofit/>
          </a:bodyPr>
          <a:lstStyle/>
          <a:p>
            <a:r>
              <a:rPr lang="en-US" dirty="0" smtClean="0"/>
              <a:t>MDL for </a:t>
            </a:r>
            <a:r>
              <a:rPr lang="en-US" dirty="0" err="1" smtClean="0"/>
              <a:t>sqWDE</a:t>
            </a:r>
            <a:r>
              <a:rPr lang="en-US" dirty="0" smtClean="0"/>
              <a:t> Level Selection</a:t>
            </a:r>
            <a:endParaRPr lang="en-US" dirty="0"/>
          </a:p>
        </p:txBody>
      </p:sp>
      <mc:AlternateContent xmlns:mc="http://schemas.openxmlformats.org/markup-compatibility/2006" xmlns:a14="http://schemas.microsoft.com/office/drawing/2010/main">
        <mc:Choice Requires="a14">
          <p:sp>
            <p:nvSpPr>
              <p:cNvPr id="3" name="Rectangle 2"/>
              <p:cNvSpPr>
                <a:spLocks noGrp="1"/>
              </p:cNvSpPr>
              <p:nvPr>
                <p:ph sz="quarter" idx="1"/>
              </p:nvPr>
            </p:nvSpPr>
            <p:spPr>
              <a:xfrm>
                <a:off x="381000" y="1579819"/>
                <a:ext cx="8385048" cy="4495800"/>
              </a:xfrm>
            </p:spPr>
            <p:txBody>
              <a:bodyPr>
                <a:normAutofit/>
              </a:bodyPr>
              <a:lstStyle/>
              <a:p>
                <a:r>
                  <a:rPr lang="en-US" dirty="0" smtClean="0"/>
                  <a:t>In the wavelet expansion of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a:rPr>
                          <m:t>𝑝</m:t>
                        </m:r>
                      </m:e>
                    </m:rad>
                  </m:oMath>
                </a14:m>
                <a:r>
                  <a:rPr lang="en-US" dirty="0" smtClean="0"/>
                  <a:t> we need to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oMath>
                </a14:m>
                <a:r>
                  <a:rPr lang="en-US" dirty="0" smtClean="0"/>
                  <a:t> (starting level)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1</m:t>
                        </m:r>
                      </m:sub>
                    </m:sSub>
                  </m:oMath>
                </a14:m>
                <a:r>
                  <a:rPr lang="en-US" dirty="0" smtClean="0"/>
                  <a:t> (ending level)</a:t>
                </a:r>
                <a:endParaRPr lang="en-US" baseline="-25000" dirty="0" smtClean="0">
                  <a:latin typeface="Times New Roman" pitchFamily="18" charset="0"/>
                  <a:cs typeface="Times New Roman" pitchFamily="18" charset="0"/>
                </a:endParaRPr>
              </a:p>
              <a:p>
                <a:pPr>
                  <a:buNone/>
                </a:pPr>
                <a:endParaRPr lang="en-US" dirty="0" smtClean="0"/>
              </a:p>
              <a:p>
                <a:endParaRPr lang="en-US" dirty="0" smtClean="0"/>
              </a:p>
              <a:p>
                <a:r>
                  <a:rPr lang="en-US" dirty="0" smtClean="0"/>
                  <a:t>Setting these values, determines the number of parameters </a:t>
                </a:r>
                <a14:m>
                  <m:oMath xmlns:m="http://schemas.openxmlformats.org/officeDocument/2006/math">
                    <m:r>
                      <a:rPr lang="en-US" b="0" i="1" smtClean="0">
                        <a:latin typeface="Cambria Math"/>
                      </a:rPr>
                      <m:t>𝑘</m:t>
                    </m:r>
                  </m:oMath>
                </a14:m>
                <a:r>
                  <a:rPr lang="en-US" dirty="0" smtClean="0"/>
                  <a:t>, i.e. the number of coefficients in the basis expansion</a:t>
                </a:r>
              </a:p>
              <a:p>
                <a:r>
                  <a:rPr lang="en-US" dirty="0" smtClean="0"/>
                  <a:t>Recall we have spherical manifold for space of </a:t>
                </a:r>
                <a:r>
                  <a:rPr lang="en-US" dirty="0" err="1" smtClean="0"/>
                  <a:t>sqWDE</a:t>
                </a:r>
                <a:r>
                  <a:rPr lang="en-US" dirty="0" smtClean="0"/>
                  <a:t>, whose dimension given by </a:t>
                </a:r>
                <a14:m>
                  <m:oMath xmlns:m="http://schemas.openxmlformats.org/officeDocument/2006/math">
                    <m:r>
                      <a:rPr lang="en-US" b="0" i="1" smtClean="0">
                        <a:latin typeface="Cambria Math"/>
                      </a:rPr>
                      <m:t>𝑘</m:t>
                    </m:r>
                    <m:r>
                      <a:rPr lang="en-US" b="0" i="1" smtClean="0">
                        <a:latin typeface="Cambria Math"/>
                      </a:rPr>
                      <m:t>−1</m:t>
                    </m:r>
                  </m:oMath>
                </a14:m>
                <a:endParaRPr lang="en-US" dirty="0" smtClean="0"/>
              </a:p>
            </p:txBody>
          </p:sp>
        </mc:Choice>
        <mc:Fallback xmlns="">
          <p:sp>
            <p:nvSpPr>
              <p:cNvPr id="3" name="Rectangle 2"/>
              <p:cNvSpPr>
                <a:spLocks noGrp="1" noRot="1" noChangeAspect="1" noMove="1" noResize="1" noEditPoints="1" noAdjustHandles="1" noChangeArrowheads="1" noChangeShapeType="1" noTextEdit="1"/>
              </p:cNvSpPr>
              <p:nvPr>
                <p:ph sz="quarter" idx="1"/>
              </p:nvPr>
            </p:nvSpPr>
            <p:spPr>
              <a:xfrm>
                <a:off x="381000" y="1579819"/>
                <a:ext cx="8385048" cy="4495800"/>
              </a:xfrm>
              <a:blipFill rotWithShape="1">
                <a:blip r:embed="rId4"/>
                <a:stretch>
                  <a:fillRect l="-1018" t="-949"/>
                </a:stretch>
              </a:blipFill>
            </p:spPr>
            <p:txBody>
              <a:bodyPr/>
              <a:lstStyle/>
              <a:p>
                <a:r>
                  <a:rPr lang="en-US">
                    <a:noFill/>
                  </a:rPr>
                  <a:t> </a:t>
                </a:r>
              </a:p>
            </p:txBody>
          </p:sp>
        </mc:Fallback>
      </mc:AlternateContent>
      <p:graphicFrame>
        <p:nvGraphicFramePr>
          <p:cNvPr id="165890" name="Object 2"/>
          <p:cNvGraphicFramePr>
            <a:graphicFrameLocks noChangeAspect="1"/>
          </p:cNvGraphicFramePr>
          <p:nvPr>
            <p:extLst/>
          </p:nvPr>
        </p:nvGraphicFramePr>
        <p:xfrm>
          <a:off x="1928813" y="2263775"/>
          <a:ext cx="5440362" cy="1019175"/>
        </p:xfrm>
        <a:graphic>
          <a:graphicData uri="http://schemas.openxmlformats.org/presentationml/2006/ole">
            <mc:AlternateContent xmlns:mc="http://schemas.openxmlformats.org/markup-compatibility/2006">
              <mc:Choice xmlns:v="urn:schemas-microsoft-com:vml" Requires="v">
                <p:oleObj spid="_x0000_s2080" name="Equation" r:id="rId5" imgW="2501640" imgH="469800" progId="Equation.3">
                  <p:embed/>
                </p:oleObj>
              </mc:Choice>
              <mc:Fallback>
                <p:oleObj name="Equation" r:id="rId5" imgW="2501640" imgH="469800" progId="Equation.3">
                  <p:embed/>
                  <p:pic>
                    <p:nvPicPr>
                      <p:cNvPr id="0" name=""/>
                      <p:cNvPicPr>
                        <a:picLocks noChangeAspect="1" noChangeArrowheads="1"/>
                      </p:cNvPicPr>
                      <p:nvPr/>
                    </p:nvPicPr>
                    <p:blipFill>
                      <a:blip r:embed="rId6"/>
                      <a:srcRect/>
                      <a:stretch>
                        <a:fillRect/>
                      </a:stretch>
                    </p:blipFill>
                    <p:spPr bwMode="auto">
                      <a:xfrm>
                        <a:off x="1928813" y="2263775"/>
                        <a:ext cx="5440362" cy="101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Diagram 17"/>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28" name="Group 27"/>
          <p:cNvGrpSpPr/>
          <p:nvPr/>
        </p:nvGrpSpPr>
        <p:grpSpPr>
          <a:xfrm>
            <a:off x="2076817" y="5000004"/>
            <a:ext cx="4153712" cy="807396"/>
            <a:chOff x="3107985" y="5301574"/>
            <a:chExt cx="4153712" cy="807396"/>
          </a:xfrm>
        </p:grpSpPr>
        <p:sp>
          <p:nvSpPr>
            <p:cNvPr id="29" name="Rectangle 28"/>
            <p:cNvSpPr/>
            <p:nvPr/>
          </p:nvSpPr>
          <p:spPr>
            <a:xfrm>
              <a:off x="4771416"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199432"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603131"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31148"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454299"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57998"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369336"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944563"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532758"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107985" y="5301574"/>
              <a:ext cx="403699" cy="807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900" name="Group 165899"/>
          <p:cNvGrpSpPr/>
          <p:nvPr/>
        </p:nvGrpSpPr>
        <p:grpSpPr>
          <a:xfrm>
            <a:off x="2081679" y="4996762"/>
            <a:ext cx="4153712" cy="807396"/>
            <a:chOff x="5282120" y="3547351"/>
            <a:chExt cx="4153712" cy="807396"/>
          </a:xfrm>
        </p:grpSpPr>
        <p:cxnSp>
          <p:nvCxnSpPr>
            <p:cNvPr id="40" name="Straight Connector 39"/>
            <p:cNvCxnSpPr>
              <a:endCxn id="48" idx="2"/>
            </p:cNvCxnSpPr>
            <p:nvPr/>
          </p:nvCxnSpPr>
          <p:spPr>
            <a:xfrm>
              <a:off x="9233982" y="3547351"/>
              <a:ext cx="1"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282120" y="3547351"/>
              <a:ext cx="4153712" cy="807396"/>
              <a:chOff x="3107985" y="5301574"/>
              <a:chExt cx="4153712" cy="807396"/>
            </a:xfrm>
          </p:grpSpPr>
          <p:sp>
            <p:nvSpPr>
              <p:cNvPr id="43" name="Rectangle 42"/>
              <p:cNvSpPr/>
              <p:nvPr/>
            </p:nvSpPr>
            <p:spPr>
              <a:xfrm>
                <a:off x="4771416"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199432"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603131"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031148"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54299"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857998"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369336"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944563"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532758"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107985" y="5301574"/>
                <a:ext cx="403699" cy="8073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4" name="Straight Connector 53"/>
            <p:cNvCxnSpPr>
              <a:stCxn id="47" idx="0"/>
              <a:endCxn id="47" idx="2"/>
            </p:cNvCxnSpPr>
            <p:nvPr/>
          </p:nvCxnSpPr>
          <p:spPr>
            <a:xfrm>
              <a:off x="8830284" y="3547351"/>
              <a:ext cx="0"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6" idx="0"/>
              <a:endCxn id="46" idx="2"/>
            </p:cNvCxnSpPr>
            <p:nvPr/>
          </p:nvCxnSpPr>
          <p:spPr>
            <a:xfrm>
              <a:off x="8407133" y="3547351"/>
              <a:ext cx="0"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5" idx="0"/>
              <a:endCxn id="45" idx="2"/>
            </p:cNvCxnSpPr>
            <p:nvPr/>
          </p:nvCxnSpPr>
          <p:spPr>
            <a:xfrm>
              <a:off x="7979116" y="3547351"/>
              <a:ext cx="0"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4" idx="0"/>
              <a:endCxn id="44" idx="2"/>
            </p:cNvCxnSpPr>
            <p:nvPr/>
          </p:nvCxnSpPr>
          <p:spPr>
            <a:xfrm>
              <a:off x="7575417" y="3547351"/>
              <a:ext cx="0"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3" idx="0"/>
            </p:cNvCxnSpPr>
            <p:nvPr/>
          </p:nvCxnSpPr>
          <p:spPr>
            <a:xfrm>
              <a:off x="7147401" y="3547351"/>
              <a:ext cx="0"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9" idx="0"/>
              <a:endCxn id="49" idx="2"/>
            </p:cNvCxnSpPr>
            <p:nvPr/>
          </p:nvCxnSpPr>
          <p:spPr>
            <a:xfrm>
              <a:off x="6745321" y="3547351"/>
              <a:ext cx="0"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0" idx="0"/>
              <a:endCxn id="50" idx="2"/>
            </p:cNvCxnSpPr>
            <p:nvPr/>
          </p:nvCxnSpPr>
          <p:spPr>
            <a:xfrm>
              <a:off x="6320548" y="3547351"/>
              <a:ext cx="0"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51" idx="0"/>
              <a:endCxn id="51" idx="2"/>
            </p:cNvCxnSpPr>
            <p:nvPr/>
          </p:nvCxnSpPr>
          <p:spPr>
            <a:xfrm>
              <a:off x="5908743" y="3547351"/>
              <a:ext cx="0"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2" idx="0"/>
              <a:endCxn id="52" idx="2"/>
            </p:cNvCxnSpPr>
            <p:nvPr/>
          </p:nvCxnSpPr>
          <p:spPr>
            <a:xfrm>
              <a:off x="5483970" y="3547351"/>
              <a:ext cx="0" cy="8073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5901" name="TextBox 165900"/>
              <p:cNvSpPr txBox="1"/>
              <p:nvPr/>
            </p:nvSpPr>
            <p:spPr>
              <a:xfrm>
                <a:off x="7054803" y="4996762"/>
                <a:ext cx="844847" cy="327718"/>
              </a:xfrm>
              <a:prstGeom prst="rect">
                <a:avLst/>
              </a:prstGeom>
              <a:noFill/>
            </p:spPr>
            <p:txBody>
              <a:bodyPr wrap="none" rtlCol="0">
                <a:spAutoFit/>
              </a:bodyPr>
              <a:lstStyle/>
              <a:p>
                <a:r>
                  <a:rPr lang="en-US" sz="1400" b="0" dirty="0" smtClean="0"/>
                  <a:t>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0" smtClean="0">
                            <a:latin typeface="Cambria Math"/>
                          </a:rPr>
                          <m:t>T</m:t>
                        </m:r>
                      </m:e>
                      <m:sub>
                        <m:sSub>
                          <m:sSubPr>
                            <m:ctrlPr>
                              <a:rPr lang="en-US" sz="1400" b="0" i="1" smtClean="0">
                                <a:latin typeface="Cambria Math" panose="02040503050406030204" pitchFamily="18" charset="0"/>
                              </a:rPr>
                            </m:ctrlPr>
                          </m:sSubPr>
                          <m:e>
                            <m:r>
                              <m:rPr>
                                <m:sty m:val="p"/>
                              </m:rPr>
                              <a:rPr lang="en-US" sz="1400" b="0" i="0" smtClean="0">
                                <a:latin typeface="Cambria Math"/>
                              </a:rPr>
                              <m:t>j</m:t>
                            </m:r>
                          </m:e>
                          <m:sub>
                            <m:r>
                              <a:rPr lang="en-US" sz="1400" b="0" i="0" smtClean="0">
                                <a:latin typeface="Cambria Math"/>
                              </a:rPr>
                              <m:t>0</m:t>
                            </m:r>
                          </m:sub>
                        </m:sSub>
                      </m:sub>
                    </m:sSub>
                    <m:r>
                      <a:rPr lang="en-US" sz="1400" b="0" i="1" smtClean="0">
                        <a:latin typeface="Cambria Math"/>
                      </a:rPr>
                      <m:t>=</m:t>
                    </m:r>
                    <m:sSub>
                      <m:sSubPr>
                        <m:ctrlPr>
                          <a:rPr lang="en-US" sz="1400" b="0" i="1" smtClean="0">
                            <a:latin typeface="Cambria Math" panose="02040503050406030204" pitchFamily="18" charset="0"/>
                          </a:rPr>
                        </m:ctrlPr>
                      </m:sSubPr>
                      <m:e>
                        <m:r>
                          <a:rPr lang="en-US" sz="1400" b="0" i="1" smtClean="0">
                            <a:latin typeface="Cambria Math"/>
                          </a:rPr>
                          <m:t>𝑘</m:t>
                        </m:r>
                      </m:e>
                      <m:sub>
                        <m:r>
                          <a:rPr lang="en-US" sz="1400" b="0" i="1" smtClean="0">
                            <a:latin typeface="Cambria Math"/>
                          </a:rPr>
                          <m:t>1</m:t>
                        </m:r>
                      </m:sub>
                    </m:sSub>
                  </m:oMath>
                </a14:m>
                <a:endParaRPr lang="en-US" sz="1400" dirty="0"/>
              </a:p>
            </p:txBody>
          </p:sp>
        </mc:Choice>
        <mc:Fallback xmlns="">
          <p:sp>
            <p:nvSpPr>
              <p:cNvPr id="165901" name="TextBox 165900"/>
              <p:cNvSpPr txBox="1">
                <a:spLocks noRot="1" noChangeAspect="1" noMove="1" noResize="1" noEditPoints="1" noAdjustHandles="1" noChangeArrowheads="1" noChangeShapeType="1" noTextEdit="1"/>
              </p:cNvSpPr>
              <p:nvPr/>
            </p:nvSpPr>
            <p:spPr>
              <a:xfrm>
                <a:off x="7054803" y="4996762"/>
                <a:ext cx="844847" cy="327718"/>
              </a:xfrm>
              <a:prstGeom prst="rect">
                <a:avLst/>
              </a:prstGeom>
              <a:blipFill rotWithShape="1">
                <a:blip r:embed="rId12"/>
                <a:stretch>
                  <a:fillRect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7089492" y="5325138"/>
                <a:ext cx="787203" cy="3250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00B050"/>
                              </a:solidFill>
                              <a:latin typeface="Cambria Math" panose="02040503050406030204" pitchFamily="18" charset="0"/>
                            </a:rPr>
                          </m:ctrlPr>
                        </m:sSubPr>
                        <m:e>
                          <m:r>
                            <m:rPr>
                              <m:sty m:val="p"/>
                            </m:rPr>
                            <a:rPr lang="en-US" sz="1400">
                              <a:solidFill>
                                <a:srgbClr val="00B050"/>
                              </a:solidFill>
                              <a:latin typeface="Cambria Math"/>
                            </a:rPr>
                            <m:t>T</m:t>
                          </m:r>
                        </m:e>
                        <m:sub>
                          <m:r>
                            <a:rPr lang="en-US" sz="1400" b="0" i="1" smtClean="0">
                              <a:solidFill>
                                <a:srgbClr val="00B050"/>
                              </a:solidFill>
                              <a:latin typeface="Cambria Math"/>
                            </a:rPr>
                            <m:t>𝑗</m:t>
                          </m:r>
                        </m:sub>
                      </m:sSub>
                      <m:r>
                        <a:rPr lang="en-US" sz="1400" b="0" i="1" smtClean="0">
                          <a:solidFill>
                            <a:srgbClr val="00B050"/>
                          </a:solidFill>
                          <a:latin typeface="Cambria Math"/>
                        </a:rPr>
                        <m:t>=</m:t>
                      </m:r>
                      <m:sSub>
                        <m:sSubPr>
                          <m:ctrlPr>
                            <a:rPr lang="en-US" sz="1400" b="0" i="1" smtClean="0">
                              <a:solidFill>
                                <a:srgbClr val="00B050"/>
                              </a:solidFill>
                              <a:latin typeface="Cambria Math" panose="02040503050406030204" pitchFamily="18" charset="0"/>
                            </a:rPr>
                          </m:ctrlPr>
                        </m:sSubPr>
                        <m:e>
                          <m:r>
                            <a:rPr lang="en-US" sz="1400" b="0" i="1" smtClean="0">
                              <a:solidFill>
                                <a:srgbClr val="00B050"/>
                              </a:solidFill>
                              <a:latin typeface="Cambria Math"/>
                            </a:rPr>
                            <m:t>𝑘</m:t>
                          </m:r>
                        </m:e>
                        <m:sub>
                          <m:r>
                            <a:rPr lang="en-US" sz="1400" b="0" i="1" smtClean="0">
                              <a:solidFill>
                                <a:srgbClr val="00B050"/>
                              </a:solidFill>
                              <a:latin typeface="Cambria Math"/>
                            </a:rPr>
                            <m:t>2</m:t>
                          </m:r>
                        </m:sub>
                      </m:sSub>
                    </m:oMath>
                  </m:oMathPara>
                </a14:m>
                <a:endParaRPr lang="en-US" sz="1400" dirty="0">
                  <a:solidFill>
                    <a:srgbClr val="00B050"/>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7089492" y="5325138"/>
                <a:ext cx="787203" cy="325089"/>
              </a:xfrm>
              <a:prstGeom prst="rect">
                <a:avLst/>
              </a:prstGeom>
              <a:blipFill rotWithShape="1">
                <a:blip r:embed="rId1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7054803" y="5653513"/>
                <a:ext cx="849015" cy="3277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accent6">
                                  <a:lumMod val="75000"/>
                                </a:schemeClr>
                              </a:solidFill>
                              <a:latin typeface="Cambria Math" panose="02040503050406030204" pitchFamily="18" charset="0"/>
                            </a:rPr>
                          </m:ctrlPr>
                        </m:sSubPr>
                        <m:e>
                          <m:r>
                            <m:rPr>
                              <m:sty m:val="p"/>
                            </m:rPr>
                            <a:rPr lang="en-US" sz="1400">
                              <a:solidFill>
                                <a:schemeClr val="accent6">
                                  <a:lumMod val="75000"/>
                                </a:schemeClr>
                              </a:solidFill>
                              <a:latin typeface="Cambria Math"/>
                            </a:rPr>
                            <m:t>T</m:t>
                          </m:r>
                        </m:e>
                        <m:sub>
                          <m:sSub>
                            <m:sSubPr>
                              <m:ctrlPr>
                                <a:rPr lang="en-US" sz="1400" i="1">
                                  <a:solidFill>
                                    <a:schemeClr val="accent6">
                                      <a:lumMod val="75000"/>
                                    </a:schemeClr>
                                  </a:solidFill>
                                  <a:latin typeface="Cambria Math" panose="02040503050406030204" pitchFamily="18" charset="0"/>
                                </a:rPr>
                              </m:ctrlPr>
                            </m:sSubPr>
                            <m:e>
                              <m:r>
                                <m:rPr>
                                  <m:sty m:val="p"/>
                                </m:rPr>
                                <a:rPr lang="en-US" sz="1400">
                                  <a:solidFill>
                                    <a:schemeClr val="accent6">
                                      <a:lumMod val="75000"/>
                                    </a:schemeClr>
                                  </a:solidFill>
                                  <a:latin typeface="Cambria Math"/>
                                </a:rPr>
                                <m:t>j</m:t>
                              </m:r>
                            </m:e>
                            <m:sub>
                              <m:r>
                                <a:rPr lang="en-US" sz="1400" b="0" i="0" smtClean="0">
                                  <a:solidFill>
                                    <a:schemeClr val="accent6">
                                      <a:lumMod val="75000"/>
                                    </a:schemeClr>
                                  </a:solidFill>
                                  <a:latin typeface="Cambria Math"/>
                                </a:rPr>
                                <m:t>1</m:t>
                              </m:r>
                            </m:sub>
                          </m:sSub>
                        </m:sub>
                      </m:sSub>
                      <m:r>
                        <a:rPr lang="en-US" sz="1400" b="0" i="1" smtClean="0">
                          <a:solidFill>
                            <a:schemeClr val="accent6">
                              <a:lumMod val="75000"/>
                            </a:schemeClr>
                          </a:solidFill>
                          <a:latin typeface="Cambria Math"/>
                        </a:rPr>
                        <m:t>=</m:t>
                      </m:r>
                      <m:sSub>
                        <m:sSubPr>
                          <m:ctrlPr>
                            <a:rPr lang="en-US" sz="1400" b="0" i="1" smtClean="0">
                              <a:solidFill>
                                <a:schemeClr val="accent6">
                                  <a:lumMod val="75000"/>
                                </a:schemeClr>
                              </a:solidFill>
                              <a:latin typeface="Cambria Math" panose="02040503050406030204" pitchFamily="18" charset="0"/>
                            </a:rPr>
                          </m:ctrlPr>
                        </m:sSubPr>
                        <m:e>
                          <m:r>
                            <a:rPr lang="en-US" sz="1400" b="0" i="1" smtClean="0">
                              <a:solidFill>
                                <a:schemeClr val="accent6">
                                  <a:lumMod val="75000"/>
                                </a:schemeClr>
                              </a:solidFill>
                              <a:latin typeface="Cambria Math"/>
                            </a:rPr>
                            <m:t>𝑘</m:t>
                          </m:r>
                        </m:e>
                        <m:sub>
                          <m:r>
                            <a:rPr lang="en-US" sz="1400" b="0" i="1" smtClean="0">
                              <a:solidFill>
                                <a:schemeClr val="accent6">
                                  <a:lumMod val="75000"/>
                                </a:schemeClr>
                              </a:solidFill>
                              <a:latin typeface="Cambria Math"/>
                            </a:rPr>
                            <m:t>3</m:t>
                          </m:r>
                        </m:sub>
                      </m:sSub>
                    </m:oMath>
                  </m:oMathPara>
                </a14:m>
                <a:endParaRPr lang="en-US" sz="1400" dirty="0">
                  <a:solidFill>
                    <a:schemeClr val="accent6">
                      <a:lumMod val="75000"/>
                    </a:schemeClr>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7054803" y="5653513"/>
                <a:ext cx="849015" cy="327718"/>
              </a:xfrm>
              <a:prstGeom prst="rect">
                <a:avLst/>
              </a:prstGeom>
              <a:blipFill rotWithShape="1">
                <a:blip r:embed="rId14"/>
                <a:stretch>
                  <a:fillRect b="-3704"/>
                </a:stretch>
              </a:blipFill>
            </p:spPr>
            <p:txBody>
              <a:bodyPr/>
              <a:lstStyle/>
              <a:p>
                <a:r>
                  <a:rPr lang="en-US">
                    <a:noFill/>
                  </a:rPr>
                  <a:t> </a:t>
                </a:r>
              </a:p>
            </p:txBody>
          </p:sp>
        </mc:Fallback>
      </mc:AlternateContent>
      <p:cxnSp>
        <p:nvCxnSpPr>
          <p:cNvPr id="5" name="Straight Arrow Connector 4"/>
          <p:cNvCxnSpPr/>
          <p:nvPr/>
        </p:nvCxnSpPr>
        <p:spPr>
          <a:xfrm>
            <a:off x="1303470" y="5807402"/>
            <a:ext cx="5632315" cy="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3076603" y="6055223"/>
                <a:ext cx="2495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𝑘</m:t>
                      </m:r>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𝑘</m:t>
                          </m:r>
                        </m:e>
                        <m:sub>
                          <m:r>
                            <a:rPr lang="en-US" sz="2400" b="0" i="1" smtClean="0">
                              <a:latin typeface="Cambria Math"/>
                            </a:rPr>
                            <m:t>1</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𝑘</m:t>
                          </m:r>
                        </m:e>
                        <m:sub>
                          <m:r>
                            <a:rPr lang="en-US" sz="2400" b="0" i="1" smtClean="0">
                              <a:latin typeface="Cambria Math"/>
                            </a:rPr>
                            <m:t>2</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𝑘</m:t>
                          </m:r>
                        </m:e>
                        <m:sub>
                          <m:r>
                            <a:rPr lang="en-US" sz="2400" b="0" i="1" smtClean="0">
                              <a:latin typeface="Cambria Math"/>
                            </a:rPr>
                            <m:t>3</m:t>
                          </m:r>
                        </m:sub>
                      </m:sSub>
                    </m:oMath>
                  </m:oMathPara>
                </a14:m>
                <a:endParaRPr lang="en-US" sz="2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3076603" y="6055223"/>
                <a:ext cx="2495298" cy="461665"/>
              </a:xfrm>
              <a:prstGeom prst="rect">
                <a:avLst/>
              </a:prstGeom>
              <a:blipFill rotWithShape="1">
                <a:blip r:embed="rId15"/>
                <a:stretch>
                  <a:fillRect/>
                </a:stretch>
              </a:blipFill>
            </p:spPr>
            <p:txBody>
              <a:bodyPr/>
              <a:lstStyle/>
              <a:p>
                <a:r>
                  <a:rPr lang="en-US">
                    <a:noFill/>
                  </a:rPr>
                  <a:t> </a:t>
                </a:r>
              </a:p>
            </p:txBody>
          </p:sp>
        </mc:Fallback>
      </mc:AlternateContent>
      <p:sp>
        <p:nvSpPr>
          <p:cNvPr id="8" name="Multiply 7"/>
          <p:cNvSpPr/>
          <p:nvPr/>
        </p:nvSpPr>
        <p:spPr>
          <a:xfrm>
            <a:off x="3633243"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Multiply 10"/>
          <p:cNvSpPr/>
          <p:nvPr/>
        </p:nvSpPr>
        <p:spPr>
          <a:xfrm>
            <a:off x="3848872"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Multiply 11"/>
          <p:cNvSpPr/>
          <p:nvPr/>
        </p:nvSpPr>
        <p:spPr>
          <a:xfrm>
            <a:off x="4012622"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Multiply 12"/>
          <p:cNvSpPr/>
          <p:nvPr/>
        </p:nvSpPr>
        <p:spPr>
          <a:xfrm>
            <a:off x="3467873"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Multiply 13"/>
          <p:cNvSpPr/>
          <p:nvPr/>
        </p:nvSpPr>
        <p:spPr>
          <a:xfrm>
            <a:off x="3741867"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Multiply 14"/>
          <p:cNvSpPr/>
          <p:nvPr/>
        </p:nvSpPr>
        <p:spPr>
          <a:xfrm>
            <a:off x="4143947"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Multiply 15"/>
          <p:cNvSpPr/>
          <p:nvPr/>
        </p:nvSpPr>
        <p:spPr>
          <a:xfrm>
            <a:off x="3093358"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Multiply 16"/>
          <p:cNvSpPr/>
          <p:nvPr/>
        </p:nvSpPr>
        <p:spPr>
          <a:xfrm>
            <a:off x="2675068"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Multiply 18"/>
          <p:cNvSpPr/>
          <p:nvPr/>
        </p:nvSpPr>
        <p:spPr>
          <a:xfrm>
            <a:off x="2441604"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Multiply 19"/>
          <p:cNvSpPr/>
          <p:nvPr/>
        </p:nvSpPr>
        <p:spPr>
          <a:xfrm>
            <a:off x="4508733"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Multiply 20"/>
          <p:cNvSpPr/>
          <p:nvPr/>
        </p:nvSpPr>
        <p:spPr>
          <a:xfrm>
            <a:off x="4892975"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Multiply 21"/>
          <p:cNvSpPr/>
          <p:nvPr/>
        </p:nvSpPr>
        <p:spPr>
          <a:xfrm>
            <a:off x="5009707"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Multiply 22"/>
          <p:cNvSpPr/>
          <p:nvPr/>
        </p:nvSpPr>
        <p:spPr>
          <a:xfrm>
            <a:off x="6089477"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6" name="Multiply 85"/>
          <p:cNvSpPr/>
          <p:nvPr/>
        </p:nvSpPr>
        <p:spPr>
          <a:xfrm>
            <a:off x="2093026" y="5724717"/>
            <a:ext cx="107005" cy="16537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4428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6589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26"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80">
                                          <p:stCondLst>
                                            <p:cond delay="0"/>
                                          </p:stCondLst>
                                        </p:cTn>
                                        <p:tgtEl>
                                          <p:spTgt spid="8"/>
                                        </p:tgtEl>
                                      </p:cBhvr>
                                    </p:animEffect>
                                    <p:anim calcmode="lin" valueType="num">
                                      <p:cBhvr>
                                        <p:cTn id="2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2" dur="26">
                                          <p:stCondLst>
                                            <p:cond delay="650"/>
                                          </p:stCondLst>
                                        </p:cTn>
                                        <p:tgtEl>
                                          <p:spTgt spid="8"/>
                                        </p:tgtEl>
                                      </p:cBhvr>
                                      <p:to x="100000" y="60000"/>
                                    </p:animScale>
                                    <p:animScale>
                                      <p:cBhvr>
                                        <p:cTn id="33" dur="166" decel="50000">
                                          <p:stCondLst>
                                            <p:cond delay="676"/>
                                          </p:stCondLst>
                                        </p:cTn>
                                        <p:tgtEl>
                                          <p:spTgt spid="8"/>
                                        </p:tgtEl>
                                      </p:cBhvr>
                                      <p:to x="100000" y="100000"/>
                                    </p:animScale>
                                    <p:animScale>
                                      <p:cBhvr>
                                        <p:cTn id="34" dur="26">
                                          <p:stCondLst>
                                            <p:cond delay="1312"/>
                                          </p:stCondLst>
                                        </p:cTn>
                                        <p:tgtEl>
                                          <p:spTgt spid="8"/>
                                        </p:tgtEl>
                                      </p:cBhvr>
                                      <p:to x="100000" y="80000"/>
                                    </p:animScale>
                                    <p:animScale>
                                      <p:cBhvr>
                                        <p:cTn id="35" dur="166" decel="50000">
                                          <p:stCondLst>
                                            <p:cond delay="1338"/>
                                          </p:stCondLst>
                                        </p:cTn>
                                        <p:tgtEl>
                                          <p:spTgt spid="8"/>
                                        </p:tgtEl>
                                      </p:cBhvr>
                                      <p:to x="100000" y="100000"/>
                                    </p:animScale>
                                    <p:animScale>
                                      <p:cBhvr>
                                        <p:cTn id="36" dur="26">
                                          <p:stCondLst>
                                            <p:cond delay="1642"/>
                                          </p:stCondLst>
                                        </p:cTn>
                                        <p:tgtEl>
                                          <p:spTgt spid="8"/>
                                        </p:tgtEl>
                                      </p:cBhvr>
                                      <p:to x="100000" y="90000"/>
                                    </p:animScale>
                                    <p:animScale>
                                      <p:cBhvr>
                                        <p:cTn id="37" dur="166" decel="50000">
                                          <p:stCondLst>
                                            <p:cond delay="1668"/>
                                          </p:stCondLst>
                                        </p:cTn>
                                        <p:tgtEl>
                                          <p:spTgt spid="8"/>
                                        </p:tgtEl>
                                      </p:cBhvr>
                                      <p:to x="100000" y="100000"/>
                                    </p:animScale>
                                    <p:animScale>
                                      <p:cBhvr>
                                        <p:cTn id="38" dur="26">
                                          <p:stCondLst>
                                            <p:cond delay="1808"/>
                                          </p:stCondLst>
                                        </p:cTn>
                                        <p:tgtEl>
                                          <p:spTgt spid="8"/>
                                        </p:tgtEl>
                                      </p:cBhvr>
                                      <p:to x="100000" y="95000"/>
                                    </p:animScale>
                                    <p:animScale>
                                      <p:cBhvr>
                                        <p:cTn id="39" dur="166" decel="50000">
                                          <p:stCondLst>
                                            <p:cond delay="1834"/>
                                          </p:stCondLst>
                                        </p:cTn>
                                        <p:tgtEl>
                                          <p:spTgt spid="8"/>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80">
                                          <p:stCondLst>
                                            <p:cond delay="0"/>
                                          </p:stCondLst>
                                        </p:cTn>
                                        <p:tgtEl>
                                          <p:spTgt spid="11"/>
                                        </p:tgtEl>
                                      </p:cBhvr>
                                    </p:animEffect>
                                    <p:anim calcmode="lin" valueType="num">
                                      <p:cBhvr>
                                        <p:cTn id="4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8" dur="26">
                                          <p:stCondLst>
                                            <p:cond delay="650"/>
                                          </p:stCondLst>
                                        </p:cTn>
                                        <p:tgtEl>
                                          <p:spTgt spid="11"/>
                                        </p:tgtEl>
                                      </p:cBhvr>
                                      <p:to x="100000" y="60000"/>
                                    </p:animScale>
                                    <p:animScale>
                                      <p:cBhvr>
                                        <p:cTn id="49" dur="166" decel="50000">
                                          <p:stCondLst>
                                            <p:cond delay="676"/>
                                          </p:stCondLst>
                                        </p:cTn>
                                        <p:tgtEl>
                                          <p:spTgt spid="11"/>
                                        </p:tgtEl>
                                      </p:cBhvr>
                                      <p:to x="100000" y="100000"/>
                                    </p:animScale>
                                    <p:animScale>
                                      <p:cBhvr>
                                        <p:cTn id="50" dur="26">
                                          <p:stCondLst>
                                            <p:cond delay="1312"/>
                                          </p:stCondLst>
                                        </p:cTn>
                                        <p:tgtEl>
                                          <p:spTgt spid="11"/>
                                        </p:tgtEl>
                                      </p:cBhvr>
                                      <p:to x="100000" y="80000"/>
                                    </p:animScale>
                                    <p:animScale>
                                      <p:cBhvr>
                                        <p:cTn id="51" dur="166" decel="50000">
                                          <p:stCondLst>
                                            <p:cond delay="1338"/>
                                          </p:stCondLst>
                                        </p:cTn>
                                        <p:tgtEl>
                                          <p:spTgt spid="11"/>
                                        </p:tgtEl>
                                      </p:cBhvr>
                                      <p:to x="100000" y="100000"/>
                                    </p:animScale>
                                    <p:animScale>
                                      <p:cBhvr>
                                        <p:cTn id="52" dur="26">
                                          <p:stCondLst>
                                            <p:cond delay="1642"/>
                                          </p:stCondLst>
                                        </p:cTn>
                                        <p:tgtEl>
                                          <p:spTgt spid="11"/>
                                        </p:tgtEl>
                                      </p:cBhvr>
                                      <p:to x="100000" y="90000"/>
                                    </p:animScale>
                                    <p:animScale>
                                      <p:cBhvr>
                                        <p:cTn id="53" dur="166" decel="50000">
                                          <p:stCondLst>
                                            <p:cond delay="1668"/>
                                          </p:stCondLst>
                                        </p:cTn>
                                        <p:tgtEl>
                                          <p:spTgt spid="11"/>
                                        </p:tgtEl>
                                      </p:cBhvr>
                                      <p:to x="100000" y="100000"/>
                                    </p:animScale>
                                    <p:animScale>
                                      <p:cBhvr>
                                        <p:cTn id="54" dur="26">
                                          <p:stCondLst>
                                            <p:cond delay="1808"/>
                                          </p:stCondLst>
                                        </p:cTn>
                                        <p:tgtEl>
                                          <p:spTgt spid="11"/>
                                        </p:tgtEl>
                                      </p:cBhvr>
                                      <p:to x="100000" y="95000"/>
                                    </p:animScale>
                                    <p:animScale>
                                      <p:cBhvr>
                                        <p:cTn id="55" dur="166" decel="50000">
                                          <p:stCondLst>
                                            <p:cond delay="1834"/>
                                          </p:stCondLst>
                                        </p:cTn>
                                        <p:tgtEl>
                                          <p:spTgt spid="11"/>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80">
                                          <p:stCondLst>
                                            <p:cond delay="0"/>
                                          </p:stCondLst>
                                        </p:cTn>
                                        <p:tgtEl>
                                          <p:spTgt spid="12"/>
                                        </p:tgtEl>
                                      </p:cBhvr>
                                    </p:animEffect>
                                    <p:anim calcmode="lin" valueType="num">
                                      <p:cBhvr>
                                        <p:cTn id="5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4" dur="26">
                                          <p:stCondLst>
                                            <p:cond delay="650"/>
                                          </p:stCondLst>
                                        </p:cTn>
                                        <p:tgtEl>
                                          <p:spTgt spid="12"/>
                                        </p:tgtEl>
                                      </p:cBhvr>
                                      <p:to x="100000" y="60000"/>
                                    </p:animScale>
                                    <p:animScale>
                                      <p:cBhvr>
                                        <p:cTn id="65" dur="166" decel="50000">
                                          <p:stCondLst>
                                            <p:cond delay="676"/>
                                          </p:stCondLst>
                                        </p:cTn>
                                        <p:tgtEl>
                                          <p:spTgt spid="12"/>
                                        </p:tgtEl>
                                      </p:cBhvr>
                                      <p:to x="100000" y="100000"/>
                                    </p:animScale>
                                    <p:animScale>
                                      <p:cBhvr>
                                        <p:cTn id="66" dur="26">
                                          <p:stCondLst>
                                            <p:cond delay="1312"/>
                                          </p:stCondLst>
                                        </p:cTn>
                                        <p:tgtEl>
                                          <p:spTgt spid="12"/>
                                        </p:tgtEl>
                                      </p:cBhvr>
                                      <p:to x="100000" y="80000"/>
                                    </p:animScale>
                                    <p:animScale>
                                      <p:cBhvr>
                                        <p:cTn id="67" dur="166" decel="50000">
                                          <p:stCondLst>
                                            <p:cond delay="1338"/>
                                          </p:stCondLst>
                                        </p:cTn>
                                        <p:tgtEl>
                                          <p:spTgt spid="12"/>
                                        </p:tgtEl>
                                      </p:cBhvr>
                                      <p:to x="100000" y="100000"/>
                                    </p:animScale>
                                    <p:animScale>
                                      <p:cBhvr>
                                        <p:cTn id="68" dur="26">
                                          <p:stCondLst>
                                            <p:cond delay="1642"/>
                                          </p:stCondLst>
                                        </p:cTn>
                                        <p:tgtEl>
                                          <p:spTgt spid="12"/>
                                        </p:tgtEl>
                                      </p:cBhvr>
                                      <p:to x="100000" y="90000"/>
                                    </p:animScale>
                                    <p:animScale>
                                      <p:cBhvr>
                                        <p:cTn id="69" dur="166" decel="50000">
                                          <p:stCondLst>
                                            <p:cond delay="1668"/>
                                          </p:stCondLst>
                                        </p:cTn>
                                        <p:tgtEl>
                                          <p:spTgt spid="12"/>
                                        </p:tgtEl>
                                      </p:cBhvr>
                                      <p:to x="100000" y="100000"/>
                                    </p:animScale>
                                    <p:animScale>
                                      <p:cBhvr>
                                        <p:cTn id="70" dur="26">
                                          <p:stCondLst>
                                            <p:cond delay="1808"/>
                                          </p:stCondLst>
                                        </p:cTn>
                                        <p:tgtEl>
                                          <p:spTgt spid="12"/>
                                        </p:tgtEl>
                                      </p:cBhvr>
                                      <p:to x="100000" y="95000"/>
                                    </p:animScale>
                                    <p:animScale>
                                      <p:cBhvr>
                                        <p:cTn id="71" dur="166" decel="50000">
                                          <p:stCondLst>
                                            <p:cond delay="1834"/>
                                          </p:stCondLst>
                                        </p:cTn>
                                        <p:tgtEl>
                                          <p:spTgt spid="12"/>
                                        </p:tgtEl>
                                      </p:cBhvr>
                                      <p:to x="100000" y="100000"/>
                                    </p:animScale>
                                  </p:childTnLst>
                                </p:cTn>
                              </p:par>
                              <p:par>
                                <p:cTn id="72" presetID="26"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down)">
                                      <p:cBhvr>
                                        <p:cTn id="74" dur="580">
                                          <p:stCondLst>
                                            <p:cond delay="0"/>
                                          </p:stCondLst>
                                        </p:cTn>
                                        <p:tgtEl>
                                          <p:spTgt spid="13"/>
                                        </p:tgtEl>
                                      </p:cBhvr>
                                    </p:animEffect>
                                    <p:anim calcmode="lin" valueType="num">
                                      <p:cBhvr>
                                        <p:cTn id="75"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0" dur="26">
                                          <p:stCondLst>
                                            <p:cond delay="650"/>
                                          </p:stCondLst>
                                        </p:cTn>
                                        <p:tgtEl>
                                          <p:spTgt spid="13"/>
                                        </p:tgtEl>
                                      </p:cBhvr>
                                      <p:to x="100000" y="60000"/>
                                    </p:animScale>
                                    <p:animScale>
                                      <p:cBhvr>
                                        <p:cTn id="81" dur="166" decel="50000">
                                          <p:stCondLst>
                                            <p:cond delay="676"/>
                                          </p:stCondLst>
                                        </p:cTn>
                                        <p:tgtEl>
                                          <p:spTgt spid="13"/>
                                        </p:tgtEl>
                                      </p:cBhvr>
                                      <p:to x="100000" y="100000"/>
                                    </p:animScale>
                                    <p:animScale>
                                      <p:cBhvr>
                                        <p:cTn id="82" dur="26">
                                          <p:stCondLst>
                                            <p:cond delay="1312"/>
                                          </p:stCondLst>
                                        </p:cTn>
                                        <p:tgtEl>
                                          <p:spTgt spid="13"/>
                                        </p:tgtEl>
                                      </p:cBhvr>
                                      <p:to x="100000" y="80000"/>
                                    </p:animScale>
                                    <p:animScale>
                                      <p:cBhvr>
                                        <p:cTn id="83" dur="166" decel="50000">
                                          <p:stCondLst>
                                            <p:cond delay="1338"/>
                                          </p:stCondLst>
                                        </p:cTn>
                                        <p:tgtEl>
                                          <p:spTgt spid="13"/>
                                        </p:tgtEl>
                                      </p:cBhvr>
                                      <p:to x="100000" y="100000"/>
                                    </p:animScale>
                                    <p:animScale>
                                      <p:cBhvr>
                                        <p:cTn id="84" dur="26">
                                          <p:stCondLst>
                                            <p:cond delay="1642"/>
                                          </p:stCondLst>
                                        </p:cTn>
                                        <p:tgtEl>
                                          <p:spTgt spid="13"/>
                                        </p:tgtEl>
                                      </p:cBhvr>
                                      <p:to x="100000" y="90000"/>
                                    </p:animScale>
                                    <p:animScale>
                                      <p:cBhvr>
                                        <p:cTn id="85" dur="166" decel="50000">
                                          <p:stCondLst>
                                            <p:cond delay="1668"/>
                                          </p:stCondLst>
                                        </p:cTn>
                                        <p:tgtEl>
                                          <p:spTgt spid="13"/>
                                        </p:tgtEl>
                                      </p:cBhvr>
                                      <p:to x="100000" y="100000"/>
                                    </p:animScale>
                                    <p:animScale>
                                      <p:cBhvr>
                                        <p:cTn id="86" dur="26">
                                          <p:stCondLst>
                                            <p:cond delay="1808"/>
                                          </p:stCondLst>
                                        </p:cTn>
                                        <p:tgtEl>
                                          <p:spTgt spid="13"/>
                                        </p:tgtEl>
                                      </p:cBhvr>
                                      <p:to x="100000" y="95000"/>
                                    </p:animScale>
                                    <p:animScale>
                                      <p:cBhvr>
                                        <p:cTn id="87" dur="166" decel="50000">
                                          <p:stCondLst>
                                            <p:cond delay="1834"/>
                                          </p:stCondLst>
                                        </p:cTn>
                                        <p:tgtEl>
                                          <p:spTgt spid="13"/>
                                        </p:tgtEl>
                                      </p:cBhvr>
                                      <p:to x="100000" y="100000"/>
                                    </p:animScale>
                                  </p:childTnLst>
                                </p:cTn>
                              </p:par>
                              <p:par>
                                <p:cTn id="88" presetID="26" presetClass="entr" presetSubtype="0" fill="hold" grpId="0"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wipe(down)">
                                      <p:cBhvr>
                                        <p:cTn id="90" dur="580">
                                          <p:stCondLst>
                                            <p:cond delay="0"/>
                                          </p:stCondLst>
                                        </p:cTn>
                                        <p:tgtEl>
                                          <p:spTgt spid="14"/>
                                        </p:tgtEl>
                                      </p:cBhvr>
                                    </p:animEffect>
                                    <p:anim calcmode="lin" valueType="num">
                                      <p:cBhvr>
                                        <p:cTn id="9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6" dur="26">
                                          <p:stCondLst>
                                            <p:cond delay="650"/>
                                          </p:stCondLst>
                                        </p:cTn>
                                        <p:tgtEl>
                                          <p:spTgt spid="14"/>
                                        </p:tgtEl>
                                      </p:cBhvr>
                                      <p:to x="100000" y="60000"/>
                                    </p:animScale>
                                    <p:animScale>
                                      <p:cBhvr>
                                        <p:cTn id="97" dur="166" decel="50000">
                                          <p:stCondLst>
                                            <p:cond delay="676"/>
                                          </p:stCondLst>
                                        </p:cTn>
                                        <p:tgtEl>
                                          <p:spTgt spid="14"/>
                                        </p:tgtEl>
                                      </p:cBhvr>
                                      <p:to x="100000" y="100000"/>
                                    </p:animScale>
                                    <p:animScale>
                                      <p:cBhvr>
                                        <p:cTn id="98" dur="26">
                                          <p:stCondLst>
                                            <p:cond delay="1312"/>
                                          </p:stCondLst>
                                        </p:cTn>
                                        <p:tgtEl>
                                          <p:spTgt spid="14"/>
                                        </p:tgtEl>
                                      </p:cBhvr>
                                      <p:to x="100000" y="80000"/>
                                    </p:animScale>
                                    <p:animScale>
                                      <p:cBhvr>
                                        <p:cTn id="99" dur="166" decel="50000">
                                          <p:stCondLst>
                                            <p:cond delay="1338"/>
                                          </p:stCondLst>
                                        </p:cTn>
                                        <p:tgtEl>
                                          <p:spTgt spid="14"/>
                                        </p:tgtEl>
                                      </p:cBhvr>
                                      <p:to x="100000" y="100000"/>
                                    </p:animScale>
                                    <p:animScale>
                                      <p:cBhvr>
                                        <p:cTn id="100" dur="26">
                                          <p:stCondLst>
                                            <p:cond delay="1642"/>
                                          </p:stCondLst>
                                        </p:cTn>
                                        <p:tgtEl>
                                          <p:spTgt spid="14"/>
                                        </p:tgtEl>
                                      </p:cBhvr>
                                      <p:to x="100000" y="90000"/>
                                    </p:animScale>
                                    <p:animScale>
                                      <p:cBhvr>
                                        <p:cTn id="101" dur="166" decel="50000">
                                          <p:stCondLst>
                                            <p:cond delay="1668"/>
                                          </p:stCondLst>
                                        </p:cTn>
                                        <p:tgtEl>
                                          <p:spTgt spid="14"/>
                                        </p:tgtEl>
                                      </p:cBhvr>
                                      <p:to x="100000" y="100000"/>
                                    </p:animScale>
                                    <p:animScale>
                                      <p:cBhvr>
                                        <p:cTn id="102" dur="26">
                                          <p:stCondLst>
                                            <p:cond delay="1808"/>
                                          </p:stCondLst>
                                        </p:cTn>
                                        <p:tgtEl>
                                          <p:spTgt spid="14"/>
                                        </p:tgtEl>
                                      </p:cBhvr>
                                      <p:to x="100000" y="95000"/>
                                    </p:animScale>
                                    <p:animScale>
                                      <p:cBhvr>
                                        <p:cTn id="103" dur="166" decel="50000">
                                          <p:stCondLst>
                                            <p:cond delay="1834"/>
                                          </p:stCondLst>
                                        </p:cTn>
                                        <p:tgtEl>
                                          <p:spTgt spid="14"/>
                                        </p:tgtEl>
                                      </p:cBhvr>
                                      <p:to x="100000" y="100000"/>
                                    </p:animScale>
                                  </p:childTnLst>
                                </p:cTn>
                              </p:par>
                              <p:par>
                                <p:cTn id="104" presetID="26" presetClass="entr" presetSubtype="0" fill="hold" grpId="0" nodeType="withEffect">
                                  <p:stCondLst>
                                    <p:cond delay="0"/>
                                  </p:stCondLst>
                                  <p:childTnLst>
                                    <p:set>
                                      <p:cBhvr>
                                        <p:cTn id="105" dur="1" fill="hold">
                                          <p:stCondLst>
                                            <p:cond delay="0"/>
                                          </p:stCondLst>
                                        </p:cTn>
                                        <p:tgtEl>
                                          <p:spTgt spid="15"/>
                                        </p:tgtEl>
                                        <p:attrNameLst>
                                          <p:attrName>style.visibility</p:attrName>
                                        </p:attrNameLst>
                                      </p:cBhvr>
                                      <p:to>
                                        <p:strVal val="visible"/>
                                      </p:to>
                                    </p:set>
                                    <p:animEffect transition="in" filter="wipe(down)">
                                      <p:cBhvr>
                                        <p:cTn id="106" dur="580">
                                          <p:stCondLst>
                                            <p:cond delay="0"/>
                                          </p:stCondLst>
                                        </p:cTn>
                                        <p:tgtEl>
                                          <p:spTgt spid="15"/>
                                        </p:tgtEl>
                                      </p:cBhvr>
                                    </p:animEffect>
                                    <p:anim calcmode="lin" valueType="num">
                                      <p:cBhvr>
                                        <p:cTn id="10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12" dur="26">
                                          <p:stCondLst>
                                            <p:cond delay="650"/>
                                          </p:stCondLst>
                                        </p:cTn>
                                        <p:tgtEl>
                                          <p:spTgt spid="15"/>
                                        </p:tgtEl>
                                      </p:cBhvr>
                                      <p:to x="100000" y="60000"/>
                                    </p:animScale>
                                    <p:animScale>
                                      <p:cBhvr>
                                        <p:cTn id="113" dur="166" decel="50000">
                                          <p:stCondLst>
                                            <p:cond delay="676"/>
                                          </p:stCondLst>
                                        </p:cTn>
                                        <p:tgtEl>
                                          <p:spTgt spid="15"/>
                                        </p:tgtEl>
                                      </p:cBhvr>
                                      <p:to x="100000" y="100000"/>
                                    </p:animScale>
                                    <p:animScale>
                                      <p:cBhvr>
                                        <p:cTn id="114" dur="26">
                                          <p:stCondLst>
                                            <p:cond delay="1312"/>
                                          </p:stCondLst>
                                        </p:cTn>
                                        <p:tgtEl>
                                          <p:spTgt spid="15"/>
                                        </p:tgtEl>
                                      </p:cBhvr>
                                      <p:to x="100000" y="80000"/>
                                    </p:animScale>
                                    <p:animScale>
                                      <p:cBhvr>
                                        <p:cTn id="115" dur="166" decel="50000">
                                          <p:stCondLst>
                                            <p:cond delay="1338"/>
                                          </p:stCondLst>
                                        </p:cTn>
                                        <p:tgtEl>
                                          <p:spTgt spid="15"/>
                                        </p:tgtEl>
                                      </p:cBhvr>
                                      <p:to x="100000" y="100000"/>
                                    </p:animScale>
                                    <p:animScale>
                                      <p:cBhvr>
                                        <p:cTn id="116" dur="26">
                                          <p:stCondLst>
                                            <p:cond delay="1642"/>
                                          </p:stCondLst>
                                        </p:cTn>
                                        <p:tgtEl>
                                          <p:spTgt spid="15"/>
                                        </p:tgtEl>
                                      </p:cBhvr>
                                      <p:to x="100000" y="90000"/>
                                    </p:animScale>
                                    <p:animScale>
                                      <p:cBhvr>
                                        <p:cTn id="117" dur="166" decel="50000">
                                          <p:stCondLst>
                                            <p:cond delay="1668"/>
                                          </p:stCondLst>
                                        </p:cTn>
                                        <p:tgtEl>
                                          <p:spTgt spid="15"/>
                                        </p:tgtEl>
                                      </p:cBhvr>
                                      <p:to x="100000" y="100000"/>
                                    </p:animScale>
                                    <p:animScale>
                                      <p:cBhvr>
                                        <p:cTn id="118" dur="26">
                                          <p:stCondLst>
                                            <p:cond delay="1808"/>
                                          </p:stCondLst>
                                        </p:cTn>
                                        <p:tgtEl>
                                          <p:spTgt spid="15"/>
                                        </p:tgtEl>
                                      </p:cBhvr>
                                      <p:to x="100000" y="95000"/>
                                    </p:animScale>
                                    <p:animScale>
                                      <p:cBhvr>
                                        <p:cTn id="119" dur="166" decel="50000">
                                          <p:stCondLst>
                                            <p:cond delay="1834"/>
                                          </p:stCondLst>
                                        </p:cTn>
                                        <p:tgtEl>
                                          <p:spTgt spid="15"/>
                                        </p:tgtEl>
                                      </p:cBhvr>
                                      <p:to x="100000" y="100000"/>
                                    </p:animScale>
                                  </p:childTnLst>
                                </p:cTn>
                              </p:par>
                              <p:par>
                                <p:cTn id="120" presetID="26" presetClass="entr" presetSubtype="0" fill="hold" grpId="0" nodeType="with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down)">
                                      <p:cBhvr>
                                        <p:cTn id="122" dur="580">
                                          <p:stCondLst>
                                            <p:cond delay="0"/>
                                          </p:stCondLst>
                                        </p:cTn>
                                        <p:tgtEl>
                                          <p:spTgt spid="16"/>
                                        </p:tgtEl>
                                      </p:cBhvr>
                                    </p:animEffect>
                                    <p:anim calcmode="lin" valueType="num">
                                      <p:cBhvr>
                                        <p:cTn id="123"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4"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25"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26"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7"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28" dur="26">
                                          <p:stCondLst>
                                            <p:cond delay="650"/>
                                          </p:stCondLst>
                                        </p:cTn>
                                        <p:tgtEl>
                                          <p:spTgt spid="16"/>
                                        </p:tgtEl>
                                      </p:cBhvr>
                                      <p:to x="100000" y="60000"/>
                                    </p:animScale>
                                    <p:animScale>
                                      <p:cBhvr>
                                        <p:cTn id="129" dur="166" decel="50000">
                                          <p:stCondLst>
                                            <p:cond delay="676"/>
                                          </p:stCondLst>
                                        </p:cTn>
                                        <p:tgtEl>
                                          <p:spTgt spid="16"/>
                                        </p:tgtEl>
                                      </p:cBhvr>
                                      <p:to x="100000" y="100000"/>
                                    </p:animScale>
                                    <p:animScale>
                                      <p:cBhvr>
                                        <p:cTn id="130" dur="26">
                                          <p:stCondLst>
                                            <p:cond delay="1312"/>
                                          </p:stCondLst>
                                        </p:cTn>
                                        <p:tgtEl>
                                          <p:spTgt spid="16"/>
                                        </p:tgtEl>
                                      </p:cBhvr>
                                      <p:to x="100000" y="80000"/>
                                    </p:animScale>
                                    <p:animScale>
                                      <p:cBhvr>
                                        <p:cTn id="131" dur="166" decel="50000">
                                          <p:stCondLst>
                                            <p:cond delay="1338"/>
                                          </p:stCondLst>
                                        </p:cTn>
                                        <p:tgtEl>
                                          <p:spTgt spid="16"/>
                                        </p:tgtEl>
                                      </p:cBhvr>
                                      <p:to x="100000" y="100000"/>
                                    </p:animScale>
                                    <p:animScale>
                                      <p:cBhvr>
                                        <p:cTn id="132" dur="26">
                                          <p:stCondLst>
                                            <p:cond delay="1642"/>
                                          </p:stCondLst>
                                        </p:cTn>
                                        <p:tgtEl>
                                          <p:spTgt spid="16"/>
                                        </p:tgtEl>
                                      </p:cBhvr>
                                      <p:to x="100000" y="90000"/>
                                    </p:animScale>
                                    <p:animScale>
                                      <p:cBhvr>
                                        <p:cTn id="133" dur="166" decel="50000">
                                          <p:stCondLst>
                                            <p:cond delay="1668"/>
                                          </p:stCondLst>
                                        </p:cTn>
                                        <p:tgtEl>
                                          <p:spTgt spid="16"/>
                                        </p:tgtEl>
                                      </p:cBhvr>
                                      <p:to x="100000" y="100000"/>
                                    </p:animScale>
                                    <p:animScale>
                                      <p:cBhvr>
                                        <p:cTn id="134" dur="26">
                                          <p:stCondLst>
                                            <p:cond delay="1808"/>
                                          </p:stCondLst>
                                        </p:cTn>
                                        <p:tgtEl>
                                          <p:spTgt spid="16"/>
                                        </p:tgtEl>
                                      </p:cBhvr>
                                      <p:to x="100000" y="95000"/>
                                    </p:animScale>
                                    <p:animScale>
                                      <p:cBhvr>
                                        <p:cTn id="135" dur="166" decel="50000">
                                          <p:stCondLst>
                                            <p:cond delay="1834"/>
                                          </p:stCondLst>
                                        </p:cTn>
                                        <p:tgtEl>
                                          <p:spTgt spid="16"/>
                                        </p:tgtEl>
                                      </p:cBhvr>
                                      <p:to x="100000" y="100000"/>
                                    </p:animScale>
                                  </p:childTnLst>
                                </p:cTn>
                              </p:par>
                              <p:par>
                                <p:cTn id="136" presetID="26" presetClass="entr" presetSubtype="0" fill="hold" grpId="0" nodeType="withEffect">
                                  <p:stCondLst>
                                    <p:cond delay="0"/>
                                  </p:stCondLst>
                                  <p:childTnLst>
                                    <p:set>
                                      <p:cBhvr>
                                        <p:cTn id="137" dur="1" fill="hold">
                                          <p:stCondLst>
                                            <p:cond delay="0"/>
                                          </p:stCondLst>
                                        </p:cTn>
                                        <p:tgtEl>
                                          <p:spTgt spid="17"/>
                                        </p:tgtEl>
                                        <p:attrNameLst>
                                          <p:attrName>style.visibility</p:attrName>
                                        </p:attrNameLst>
                                      </p:cBhvr>
                                      <p:to>
                                        <p:strVal val="visible"/>
                                      </p:to>
                                    </p:set>
                                    <p:animEffect transition="in" filter="wipe(down)">
                                      <p:cBhvr>
                                        <p:cTn id="138" dur="580">
                                          <p:stCondLst>
                                            <p:cond delay="0"/>
                                          </p:stCondLst>
                                        </p:cTn>
                                        <p:tgtEl>
                                          <p:spTgt spid="17"/>
                                        </p:tgtEl>
                                      </p:cBhvr>
                                    </p:animEffect>
                                    <p:anim calcmode="lin" valueType="num">
                                      <p:cBhvr>
                                        <p:cTn id="139"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44" dur="26">
                                          <p:stCondLst>
                                            <p:cond delay="650"/>
                                          </p:stCondLst>
                                        </p:cTn>
                                        <p:tgtEl>
                                          <p:spTgt spid="17"/>
                                        </p:tgtEl>
                                      </p:cBhvr>
                                      <p:to x="100000" y="60000"/>
                                    </p:animScale>
                                    <p:animScale>
                                      <p:cBhvr>
                                        <p:cTn id="145" dur="166" decel="50000">
                                          <p:stCondLst>
                                            <p:cond delay="676"/>
                                          </p:stCondLst>
                                        </p:cTn>
                                        <p:tgtEl>
                                          <p:spTgt spid="17"/>
                                        </p:tgtEl>
                                      </p:cBhvr>
                                      <p:to x="100000" y="100000"/>
                                    </p:animScale>
                                    <p:animScale>
                                      <p:cBhvr>
                                        <p:cTn id="146" dur="26">
                                          <p:stCondLst>
                                            <p:cond delay="1312"/>
                                          </p:stCondLst>
                                        </p:cTn>
                                        <p:tgtEl>
                                          <p:spTgt spid="17"/>
                                        </p:tgtEl>
                                      </p:cBhvr>
                                      <p:to x="100000" y="80000"/>
                                    </p:animScale>
                                    <p:animScale>
                                      <p:cBhvr>
                                        <p:cTn id="147" dur="166" decel="50000">
                                          <p:stCondLst>
                                            <p:cond delay="1338"/>
                                          </p:stCondLst>
                                        </p:cTn>
                                        <p:tgtEl>
                                          <p:spTgt spid="17"/>
                                        </p:tgtEl>
                                      </p:cBhvr>
                                      <p:to x="100000" y="100000"/>
                                    </p:animScale>
                                    <p:animScale>
                                      <p:cBhvr>
                                        <p:cTn id="148" dur="26">
                                          <p:stCondLst>
                                            <p:cond delay="1642"/>
                                          </p:stCondLst>
                                        </p:cTn>
                                        <p:tgtEl>
                                          <p:spTgt spid="17"/>
                                        </p:tgtEl>
                                      </p:cBhvr>
                                      <p:to x="100000" y="90000"/>
                                    </p:animScale>
                                    <p:animScale>
                                      <p:cBhvr>
                                        <p:cTn id="149" dur="166" decel="50000">
                                          <p:stCondLst>
                                            <p:cond delay="1668"/>
                                          </p:stCondLst>
                                        </p:cTn>
                                        <p:tgtEl>
                                          <p:spTgt spid="17"/>
                                        </p:tgtEl>
                                      </p:cBhvr>
                                      <p:to x="100000" y="100000"/>
                                    </p:animScale>
                                    <p:animScale>
                                      <p:cBhvr>
                                        <p:cTn id="150" dur="26">
                                          <p:stCondLst>
                                            <p:cond delay="1808"/>
                                          </p:stCondLst>
                                        </p:cTn>
                                        <p:tgtEl>
                                          <p:spTgt spid="17"/>
                                        </p:tgtEl>
                                      </p:cBhvr>
                                      <p:to x="100000" y="95000"/>
                                    </p:animScale>
                                    <p:animScale>
                                      <p:cBhvr>
                                        <p:cTn id="151" dur="166" decel="50000">
                                          <p:stCondLst>
                                            <p:cond delay="1834"/>
                                          </p:stCondLst>
                                        </p:cTn>
                                        <p:tgtEl>
                                          <p:spTgt spid="17"/>
                                        </p:tgtEl>
                                      </p:cBhvr>
                                      <p:to x="100000" y="100000"/>
                                    </p:animScale>
                                  </p:childTnLst>
                                </p:cTn>
                              </p:par>
                              <p:par>
                                <p:cTn id="152" presetID="26" presetClass="entr" presetSubtype="0" fill="hold" grpId="0" nodeType="withEffect">
                                  <p:stCondLst>
                                    <p:cond delay="0"/>
                                  </p:stCondLst>
                                  <p:childTnLst>
                                    <p:set>
                                      <p:cBhvr>
                                        <p:cTn id="153" dur="1" fill="hold">
                                          <p:stCondLst>
                                            <p:cond delay="0"/>
                                          </p:stCondLst>
                                        </p:cTn>
                                        <p:tgtEl>
                                          <p:spTgt spid="19"/>
                                        </p:tgtEl>
                                        <p:attrNameLst>
                                          <p:attrName>style.visibility</p:attrName>
                                        </p:attrNameLst>
                                      </p:cBhvr>
                                      <p:to>
                                        <p:strVal val="visible"/>
                                      </p:to>
                                    </p:set>
                                    <p:animEffect transition="in" filter="wipe(down)">
                                      <p:cBhvr>
                                        <p:cTn id="154" dur="580">
                                          <p:stCondLst>
                                            <p:cond delay="0"/>
                                          </p:stCondLst>
                                        </p:cTn>
                                        <p:tgtEl>
                                          <p:spTgt spid="19"/>
                                        </p:tgtEl>
                                      </p:cBhvr>
                                    </p:animEffect>
                                    <p:anim calcmode="lin" valueType="num">
                                      <p:cBhvr>
                                        <p:cTn id="155"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56"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57"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58"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59"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60" dur="26">
                                          <p:stCondLst>
                                            <p:cond delay="650"/>
                                          </p:stCondLst>
                                        </p:cTn>
                                        <p:tgtEl>
                                          <p:spTgt spid="19"/>
                                        </p:tgtEl>
                                      </p:cBhvr>
                                      <p:to x="100000" y="60000"/>
                                    </p:animScale>
                                    <p:animScale>
                                      <p:cBhvr>
                                        <p:cTn id="161" dur="166" decel="50000">
                                          <p:stCondLst>
                                            <p:cond delay="676"/>
                                          </p:stCondLst>
                                        </p:cTn>
                                        <p:tgtEl>
                                          <p:spTgt spid="19"/>
                                        </p:tgtEl>
                                      </p:cBhvr>
                                      <p:to x="100000" y="100000"/>
                                    </p:animScale>
                                    <p:animScale>
                                      <p:cBhvr>
                                        <p:cTn id="162" dur="26">
                                          <p:stCondLst>
                                            <p:cond delay="1312"/>
                                          </p:stCondLst>
                                        </p:cTn>
                                        <p:tgtEl>
                                          <p:spTgt spid="19"/>
                                        </p:tgtEl>
                                      </p:cBhvr>
                                      <p:to x="100000" y="80000"/>
                                    </p:animScale>
                                    <p:animScale>
                                      <p:cBhvr>
                                        <p:cTn id="163" dur="166" decel="50000">
                                          <p:stCondLst>
                                            <p:cond delay="1338"/>
                                          </p:stCondLst>
                                        </p:cTn>
                                        <p:tgtEl>
                                          <p:spTgt spid="19"/>
                                        </p:tgtEl>
                                      </p:cBhvr>
                                      <p:to x="100000" y="100000"/>
                                    </p:animScale>
                                    <p:animScale>
                                      <p:cBhvr>
                                        <p:cTn id="164" dur="26">
                                          <p:stCondLst>
                                            <p:cond delay="1642"/>
                                          </p:stCondLst>
                                        </p:cTn>
                                        <p:tgtEl>
                                          <p:spTgt spid="19"/>
                                        </p:tgtEl>
                                      </p:cBhvr>
                                      <p:to x="100000" y="90000"/>
                                    </p:animScale>
                                    <p:animScale>
                                      <p:cBhvr>
                                        <p:cTn id="165" dur="166" decel="50000">
                                          <p:stCondLst>
                                            <p:cond delay="1668"/>
                                          </p:stCondLst>
                                        </p:cTn>
                                        <p:tgtEl>
                                          <p:spTgt spid="19"/>
                                        </p:tgtEl>
                                      </p:cBhvr>
                                      <p:to x="100000" y="100000"/>
                                    </p:animScale>
                                    <p:animScale>
                                      <p:cBhvr>
                                        <p:cTn id="166" dur="26">
                                          <p:stCondLst>
                                            <p:cond delay="1808"/>
                                          </p:stCondLst>
                                        </p:cTn>
                                        <p:tgtEl>
                                          <p:spTgt spid="19"/>
                                        </p:tgtEl>
                                      </p:cBhvr>
                                      <p:to x="100000" y="95000"/>
                                    </p:animScale>
                                    <p:animScale>
                                      <p:cBhvr>
                                        <p:cTn id="167" dur="166" decel="50000">
                                          <p:stCondLst>
                                            <p:cond delay="1834"/>
                                          </p:stCondLst>
                                        </p:cTn>
                                        <p:tgtEl>
                                          <p:spTgt spid="19"/>
                                        </p:tgtEl>
                                      </p:cBhvr>
                                      <p:to x="100000" y="100000"/>
                                    </p:animScale>
                                  </p:childTnLst>
                                </p:cTn>
                              </p:par>
                              <p:par>
                                <p:cTn id="168" presetID="26" presetClass="entr" presetSubtype="0" fill="hold" grpId="0" nodeType="withEffect">
                                  <p:stCondLst>
                                    <p:cond delay="0"/>
                                  </p:stCondLst>
                                  <p:childTnLst>
                                    <p:set>
                                      <p:cBhvr>
                                        <p:cTn id="169" dur="1" fill="hold">
                                          <p:stCondLst>
                                            <p:cond delay="0"/>
                                          </p:stCondLst>
                                        </p:cTn>
                                        <p:tgtEl>
                                          <p:spTgt spid="20"/>
                                        </p:tgtEl>
                                        <p:attrNameLst>
                                          <p:attrName>style.visibility</p:attrName>
                                        </p:attrNameLst>
                                      </p:cBhvr>
                                      <p:to>
                                        <p:strVal val="visible"/>
                                      </p:to>
                                    </p:set>
                                    <p:animEffect transition="in" filter="wipe(down)">
                                      <p:cBhvr>
                                        <p:cTn id="170" dur="580">
                                          <p:stCondLst>
                                            <p:cond delay="0"/>
                                          </p:stCondLst>
                                        </p:cTn>
                                        <p:tgtEl>
                                          <p:spTgt spid="20"/>
                                        </p:tgtEl>
                                      </p:cBhvr>
                                    </p:animEffect>
                                    <p:anim calcmode="lin" valueType="num">
                                      <p:cBhvr>
                                        <p:cTn id="171"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72"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73"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74"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75"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76" dur="26">
                                          <p:stCondLst>
                                            <p:cond delay="650"/>
                                          </p:stCondLst>
                                        </p:cTn>
                                        <p:tgtEl>
                                          <p:spTgt spid="20"/>
                                        </p:tgtEl>
                                      </p:cBhvr>
                                      <p:to x="100000" y="60000"/>
                                    </p:animScale>
                                    <p:animScale>
                                      <p:cBhvr>
                                        <p:cTn id="177" dur="166" decel="50000">
                                          <p:stCondLst>
                                            <p:cond delay="676"/>
                                          </p:stCondLst>
                                        </p:cTn>
                                        <p:tgtEl>
                                          <p:spTgt spid="20"/>
                                        </p:tgtEl>
                                      </p:cBhvr>
                                      <p:to x="100000" y="100000"/>
                                    </p:animScale>
                                    <p:animScale>
                                      <p:cBhvr>
                                        <p:cTn id="178" dur="26">
                                          <p:stCondLst>
                                            <p:cond delay="1312"/>
                                          </p:stCondLst>
                                        </p:cTn>
                                        <p:tgtEl>
                                          <p:spTgt spid="20"/>
                                        </p:tgtEl>
                                      </p:cBhvr>
                                      <p:to x="100000" y="80000"/>
                                    </p:animScale>
                                    <p:animScale>
                                      <p:cBhvr>
                                        <p:cTn id="179" dur="166" decel="50000">
                                          <p:stCondLst>
                                            <p:cond delay="1338"/>
                                          </p:stCondLst>
                                        </p:cTn>
                                        <p:tgtEl>
                                          <p:spTgt spid="20"/>
                                        </p:tgtEl>
                                      </p:cBhvr>
                                      <p:to x="100000" y="100000"/>
                                    </p:animScale>
                                    <p:animScale>
                                      <p:cBhvr>
                                        <p:cTn id="180" dur="26">
                                          <p:stCondLst>
                                            <p:cond delay="1642"/>
                                          </p:stCondLst>
                                        </p:cTn>
                                        <p:tgtEl>
                                          <p:spTgt spid="20"/>
                                        </p:tgtEl>
                                      </p:cBhvr>
                                      <p:to x="100000" y="90000"/>
                                    </p:animScale>
                                    <p:animScale>
                                      <p:cBhvr>
                                        <p:cTn id="181" dur="166" decel="50000">
                                          <p:stCondLst>
                                            <p:cond delay="1668"/>
                                          </p:stCondLst>
                                        </p:cTn>
                                        <p:tgtEl>
                                          <p:spTgt spid="20"/>
                                        </p:tgtEl>
                                      </p:cBhvr>
                                      <p:to x="100000" y="100000"/>
                                    </p:animScale>
                                    <p:animScale>
                                      <p:cBhvr>
                                        <p:cTn id="182" dur="26">
                                          <p:stCondLst>
                                            <p:cond delay="1808"/>
                                          </p:stCondLst>
                                        </p:cTn>
                                        <p:tgtEl>
                                          <p:spTgt spid="20"/>
                                        </p:tgtEl>
                                      </p:cBhvr>
                                      <p:to x="100000" y="95000"/>
                                    </p:animScale>
                                    <p:animScale>
                                      <p:cBhvr>
                                        <p:cTn id="183" dur="166" decel="50000">
                                          <p:stCondLst>
                                            <p:cond delay="1834"/>
                                          </p:stCondLst>
                                        </p:cTn>
                                        <p:tgtEl>
                                          <p:spTgt spid="20"/>
                                        </p:tgtEl>
                                      </p:cBhvr>
                                      <p:to x="100000" y="100000"/>
                                    </p:animScale>
                                  </p:childTnLst>
                                </p:cTn>
                              </p:par>
                              <p:par>
                                <p:cTn id="184" presetID="26" presetClass="entr" presetSubtype="0" fill="hold" grpId="0" nodeType="withEffect">
                                  <p:stCondLst>
                                    <p:cond delay="0"/>
                                  </p:stCondLst>
                                  <p:childTnLst>
                                    <p:set>
                                      <p:cBhvr>
                                        <p:cTn id="185" dur="1" fill="hold">
                                          <p:stCondLst>
                                            <p:cond delay="0"/>
                                          </p:stCondLst>
                                        </p:cTn>
                                        <p:tgtEl>
                                          <p:spTgt spid="21"/>
                                        </p:tgtEl>
                                        <p:attrNameLst>
                                          <p:attrName>style.visibility</p:attrName>
                                        </p:attrNameLst>
                                      </p:cBhvr>
                                      <p:to>
                                        <p:strVal val="visible"/>
                                      </p:to>
                                    </p:set>
                                    <p:animEffect transition="in" filter="wipe(down)">
                                      <p:cBhvr>
                                        <p:cTn id="186" dur="580">
                                          <p:stCondLst>
                                            <p:cond delay="0"/>
                                          </p:stCondLst>
                                        </p:cTn>
                                        <p:tgtEl>
                                          <p:spTgt spid="21"/>
                                        </p:tgtEl>
                                      </p:cBhvr>
                                    </p:animEffect>
                                    <p:anim calcmode="lin" valueType="num">
                                      <p:cBhvr>
                                        <p:cTn id="187"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88"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89"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90"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91"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92" dur="26">
                                          <p:stCondLst>
                                            <p:cond delay="650"/>
                                          </p:stCondLst>
                                        </p:cTn>
                                        <p:tgtEl>
                                          <p:spTgt spid="21"/>
                                        </p:tgtEl>
                                      </p:cBhvr>
                                      <p:to x="100000" y="60000"/>
                                    </p:animScale>
                                    <p:animScale>
                                      <p:cBhvr>
                                        <p:cTn id="193" dur="166" decel="50000">
                                          <p:stCondLst>
                                            <p:cond delay="676"/>
                                          </p:stCondLst>
                                        </p:cTn>
                                        <p:tgtEl>
                                          <p:spTgt spid="21"/>
                                        </p:tgtEl>
                                      </p:cBhvr>
                                      <p:to x="100000" y="100000"/>
                                    </p:animScale>
                                    <p:animScale>
                                      <p:cBhvr>
                                        <p:cTn id="194" dur="26">
                                          <p:stCondLst>
                                            <p:cond delay="1312"/>
                                          </p:stCondLst>
                                        </p:cTn>
                                        <p:tgtEl>
                                          <p:spTgt spid="21"/>
                                        </p:tgtEl>
                                      </p:cBhvr>
                                      <p:to x="100000" y="80000"/>
                                    </p:animScale>
                                    <p:animScale>
                                      <p:cBhvr>
                                        <p:cTn id="195" dur="166" decel="50000">
                                          <p:stCondLst>
                                            <p:cond delay="1338"/>
                                          </p:stCondLst>
                                        </p:cTn>
                                        <p:tgtEl>
                                          <p:spTgt spid="21"/>
                                        </p:tgtEl>
                                      </p:cBhvr>
                                      <p:to x="100000" y="100000"/>
                                    </p:animScale>
                                    <p:animScale>
                                      <p:cBhvr>
                                        <p:cTn id="196" dur="26">
                                          <p:stCondLst>
                                            <p:cond delay="1642"/>
                                          </p:stCondLst>
                                        </p:cTn>
                                        <p:tgtEl>
                                          <p:spTgt spid="21"/>
                                        </p:tgtEl>
                                      </p:cBhvr>
                                      <p:to x="100000" y="90000"/>
                                    </p:animScale>
                                    <p:animScale>
                                      <p:cBhvr>
                                        <p:cTn id="197" dur="166" decel="50000">
                                          <p:stCondLst>
                                            <p:cond delay="1668"/>
                                          </p:stCondLst>
                                        </p:cTn>
                                        <p:tgtEl>
                                          <p:spTgt spid="21"/>
                                        </p:tgtEl>
                                      </p:cBhvr>
                                      <p:to x="100000" y="100000"/>
                                    </p:animScale>
                                    <p:animScale>
                                      <p:cBhvr>
                                        <p:cTn id="198" dur="26">
                                          <p:stCondLst>
                                            <p:cond delay="1808"/>
                                          </p:stCondLst>
                                        </p:cTn>
                                        <p:tgtEl>
                                          <p:spTgt spid="21"/>
                                        </p:tgtEl>
                                      </p:cBhvr>
                                      <p:to x="100000" y="95000"/>
                                    </p:animScale>
                                    <p:animScale>
                                      <p:cBhvr>
                                        <p:cTn id="199" dur="166" decel="50000">
                                          <p:stCondLst>
                                            <p:cond delay="1834"/>
                                          </p:stCondLst>
                                        </p:cTn>
                                        <p:tgtEl>
                                          <p:spTgt spid="21"/>
                                        </p:tgtEl>
                                      </p:cBhvr>
                                      <p:to x="100000" y="100000"/>
                                    </p:animScale>
                                  </p:childTnLst>
                                </p:cTn>
                              </p:par>
                              <p:par>
                                <p:cTn id="200" presetID="26" presetClass="entr" presetSubtype="0" fill="hold" grpId="0" nodeType="withEffect">
                                  <p:stCondLst>
                                    <p:cond delay="0"/>
                                  </p:stCondLst>
                                  <p:childTnLst>
                                    <p:set>
                                      <p:cBhvr>
                                        <p:cTn id="201" dur="1" fill="hold">
                                          <p:stCondLst>
                                            <p:cond delay="0"/>
                                          </p:stCondLst>
                                        </p:cTn>
                                        <p:tgtEl>
                                          <p:spTgt spid="22"/>
                                        </p:tgtEl>
                                        <p:attrNameLst>
                                          <p:attrName>style.visibility</p:attrName>
                                        </p:attrNameLst>
                                      </p:cBhvr>
                                      <p:to>
                                        <p:strVal val="visible"/>
                                      </p:to>
                                    </p:set>
                                    <p:animEffect transition="in" filter="wipe(down)">
                                      <p:cBhvr>
                                        <p:cTn id="202" dur="580">
                                          <p:stCondLst>
                                            <p:cond delay="0"/>
                                          </p:stCondLst>
                                        </p:cTn>
                                        <p:tgtEl>
                                          <p:spTgt spid="22"/>
                                        </p:tgtEl>
                                      </p:cBhvr>
                                    </p:animEffect>
                                    <p:anim calcmode="lin" valueType="num">
                                      <p:cBhvr>
                                        <p:cTn id="203"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04"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05"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06"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07"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08" dur="26">
                                          <p:stCondLst>
                                            <p:cond delay="650"/>
                                          </p:stCondLst>
                                        </p:cTn>
                                        <p:tgtEl>
                                          <p:spTgt spid="22"/>
                                        </p:tgtEl>
                                      </p:cBhvr>
                                      <p:to x="100000" y="60000"/>
                                    </p:animScale>
                                    <p:animScale>
                                      <p:cBhvr>
                                        <p:cTn id="209" dur="166" decel="50000">
                                          <p:stCondLst>
                                            <p:cond delay="676"/>
                                          </p:stCondLst>
                                        </p:cTn>
                                        <p:tgtEl>
                                          <p:spTgt spid="22"/>
                                        </p:tgtEl>
                                      </p:cBhvr>
                                      <p:to x="100000" y="100000"/>
                                    </p:animScale>
                                    <p:animScale>
                                      <p:cBhvr>
                                        <p:cTn id="210" dur="26">
                                          <p:stCondLst>
                                            <p:cond delay="1312"/>
                                          </p:stCondLst>
                                        </p:cTn>
                                        <p:tgtEl>
                                          <p:spTgt spid="22"/>
                                        </p:tgtEl>
                                      </p:cBhvr>
                                      <p:to x="100000" y="80000"/>
                                    </p:animScale>
                                    <p:animScale>
                                      <p:cBhvr>
                                        <p:cTn id="211" dur="166" decel="50000">
                                          <p:stCondLst>
                                            <p:cond delay="1338"/>
                                          </p:stCondLst>
                                        </p:cTn>
                                        <p:tgtEl>
                                          <p:spTgt spid="22"/>
                                        </p:tgtEl>
                                      </p:cBhvr>
                                      <p:to x="100000" y="100000"/>
                                    </p:animScale>
                                    <p:animScale>
                                      <p:cBhvr>
                                        <p:cTn id="212" dur="26">
                                          <p:stCondLst>
                                            <p:cond delay="1642"/>
                                          </p:stCondLst>
                                        </p:cTn>
                                        <p:tgtEl>
                                          <p:spTgt spid="22"/>
                                        </p:tgtEl>
                                      </p:cBhvr>
                                      <p:to x="100000" y="90000"/>
                                    </p:animScale>
                                    <p:animScale>
                                      <p:cBhvr>
                                        <p:cTn id="213" dur="166" decel="50000">
                                          <p:stCondLst>
                                            <p:cond delay="1668"/>
                                          </p:stCondLst>
                                        </p:cTn>
                                        <p:tgtEl>
                                          <p:spTgt spid="22"/>
                                        </p:tgtEl>
                                      </p:cBhvr>
                                      <p:to x="100000" y="100000"/>
                                    </p:animScale>
                                    <p:animScale>
                                      <p:cBhvr>
                                        <p:cTn id="214" dur="26">
                                          <p:stCondLst>
                                            <p:cond delay="1808"/>
                                          </p:stCondLst>
                                        </p:cTn>
                                        <p:tgtEl>
                                          <p:spTgt spid="22"/>
                                        </p:tgtEl>
                                      </p:cBhvr>
                                      <p:to x="100000" y="95000"/>
                                    </p:animScale>
                                    <p:animScale>
                                      <p:cBhvr>
                                        <p:cTn id="215" dur="166" decel="50000">
                                          <p:stCondLst>
                                            <p:cond delay="1834"/>
                                          </p:stCondLst>
                                        </p:cTn>
                                        <p:tgtEl>
                                          <p:spTgt spid="22"/>
                                        </p:tgtEl>
                                      </p:cBhvr>
                                      <p:to x="100000" y="100000"/>
                                    </p:animScale>
                                  </p:childTnLst>
                                </p:cTn>
                              </p:par>
                              <p:par>
                                <p:cTn id="216" presetID="26" presetClass="entr" presetSubtype="0" fill="hold" grpId="0" nodeType="withEffect">
                                  <p:stCondLst>
                                    <p:cond delay="0"/>
                                  </p:stCondLst>
                                  <p:childTnLst>
                                    <p:set>
                                      <p:cBhvr>
                                        <p:cTn id="217" dur="1" fill="hold">
                                          <p:stCondLst>
                                            <p:cond delay="0"/>
                                          </p:stCondLst>
                                        </p:cTn>
                                        <p:tgtEl>
                                          <p:spTgt spid="23"/>
                                        </p:tgtEl>
                                        <p:attrNameLst>
                                          <p:attrName>style.visibility</p:attrName>
                                        </p:attrNameLst>
                                      </p:cBhvr>
                                      <p:to>
                                        <p:strVal val="visible"/>
                                      </p:to>
                                    </p:set>
                                    <p:animEffect transition="in" filter="wipe(down)">
                                      <p:cBhvr>
                                        <p:cTn id="218" dur="580">
                                          <p:stCondLst>
                                            <p:cond delay="0"/>
                                          </p:stCondLst>
                                        </p:cTn>
                                        <p:tgtEl>
                                          <p:spTgt spid="23"/>
                                        </p:tgtEl>
                                      </p:cBhvr>
                                    </p:animEffect>
                                    <p:anim calcmode="lin" valueType="num">
                                      <p:cBhvr>
                                        <p:cTn id="219"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20"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21"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22"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23"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24" dur="26">
                                          <p:stCondLst>
                                            <p:cond delay="650"/>
                                          </p:stCondLst>
                                        </p:cTn>
                                        <p:tgtEl>
                                          <p:spTgt spid="23"/>
                                        </p:tgtEl>
                                      </p:cBhvr>
                                      <p:to x="100000" y="60000"/>
                                    </p:animScale>
                                    <p:animScale>
                                      <p:cBhvr>
                                        <p:cTn id="225" dur="166" decel="50000">
                                          <p:stCondLst>
                                            <p:cond delay="676"/>
                                          </p:stCondLst>
                                        </p:cTn>
                                        <p:tgtEl>
                                          <p:spTgt spid="23"/>
                                        </p:tgtEl>
                                      </p:cBhvr>
                                      <p:to x="100000" y="100000"/>
                                    </p:animScale>
                                    <p:animScale>
                                      <p:cBhvr>
                                        <p:cTn id="226" dur="26">
                                          <p:stCondLst>
                                            <p:cond delay="1312"/>
                                          </p:stCondLst>
                                        </p:cTn>
                                        <p:tgtEl>
                                          <p:spTgt spid="23"/>
                                        </p:tgtEl>
                                      </p:cBhvr>
                                      <p:to x="100000" y="80000"/>
                                    </p:animScale>
                                    <p:animScale>
                                      <p:cBhvr>
                                        <p:cTn id="227" dur="166" decel="50000">
                                          <p:stCondLst>
                                            <p:cond delay="1338"/>
                                          </p:stCondLst>
                                        </p:cTn>
                                        <p:tgtEl>
                                          <p:spTgt spid="23"/>
                                        </p:tgtEl>
                                      </p:cBhvr>
                                      <p:to x="100000" y="100000"/>
                                    </p:animScale>
                                    <p:animScale>
                                      <p:cBhvr>
                                        <p:cTn id="228" dur="26">
                                          <p:stCondLst>
                                            <p:cond delay="1642"/>
                                          </p:stCondLst>
                                        </p:cTn>
                                        <p:tgtEl>
                                          <p:spTgt spid="23"/>
                                        </p:tgtEl>
                                      </p:cBhvr>
                                      <p:to x="100000" y="90000"/>
                                    </p:animScale>
                                    <p:animScale>
                                      <p:cBhvr>
                                        <p:cTn id="229" dur="166" decel="50000">
                                          <p:stCondLst>
                                            <p:cond delay="1668"/>
                                          </p:stCondLst>
                                        </p:cTn>
                                        <p:tgtEl>
                                          <p:spTgt spid="23"/>
                                        </p:tgtEl>
                                      </p:cBhvr>
                                      <p:to x="100000" y="100000"/>
                                    </p:animScale>
                                    <p:animScale>
                                      <p:cBhvr>
                                        <p:cTn id="230" dur="26">
                                          <p:stCondLst>
                                            <p:cond delay="1808"/>
                                          </p:stCondLst>
                                        </p:cTn>
                                        <p:tgtEl>
                                          <p:spTgt spid="23"/>
                                        </p:tgtEl>
                                      </p:cBhvr>
                                      <p:to x="100000" y="95000"/>
                                    </p:animScale>
                                    <p:animScale>
                                      <p:cBhvr>
                                        <p:cTn id="231" dur="166" decel="50000">
                                          <p:stCondLst>
                                            <p:cond delay="1834"/>
                                          </p:stCondLst>
                                        </p:cTn>
                                        <p:tgtEl>
                                          <p:spTgt spid="23"/>
                                        </p:tgtEl>
                                      </p:cBhvr>
                                      <p:to x="100000" y="100000"/>
                                    </p:animScale>
                                  </p:childTnLst>
                                </p:cTn>
                              </p:par>
                              <p:par>
                                <p:cTn id="232" presetID="26" presetClass="entr" presetSubtype="0" fill="hold" grpId="0" nodeType="withEffect">
                                  <p:stCondLst>
                                    <p:cond delay="0"/>
                                  </p:stCondLst>
                                  <p:childTnLst>
                                    <p:set>
                                      <p:cBhvr>
                                        <p:cTn id="233" dur="1" fill="hold">
                                          <p:stCondLst>
                                            <p:cond delay="0"/>
                                          </p:stCondLst>
                                        </p:cTn>
                                        <p:tgtEl>
                                          <p:spTgt spid="86"/>
                                        </p:tgtEl>
                                        <p:attrNameLst>
                                          <p:attrName>style.visibility</p:attrName>
                                        </p:attrNameLst>
                                      </p:cBhvr>
                                      <p:to>
                                        <p:strVal val="visible"/>
                                      </p:to>
                                    </p:set>
                                    <p:animEffect transition="in" filter="wipe(down)">
                                      <p:cBhvr>
                                        <p:cTn id="234" dur="580">
                                          <p:stCondLst>
                                            <p:cond delay="0"/>
                                          </p:stCondLst>
                                        </p:cTn>
                                        <p:tgtEl>
                                          <p:spTgt spid="86"/>
                                        </p:tgtEl>
                                      </p:cBhvr>
                                    </p:animEffect>
                                    <p:anim calcmode="lin" valueType="num">
                                      <p:cBhvr>
                                        <p:cTn id="235" dur="1822" tmFilter="0,0; 0.14,0.36; 0.43,0.73; 0.71,0.91; 1.0,1.0">
                                          <p:stCondLst>
                                            <p:cond delay="0"/>
                                          </p:stCondLst>
                                        </p:cTn>
                                        <p:tgtEl>
                                          <p:spTgt spid="86"/>
                                        </p:tgtEl>
                                        <p:attrNameLst>
                                          <p:attrName>ppt_x</p:attrName>
                                        </p:attrNameLst>
                                      </p:cBhvr>
                                      <p:tavLst>
                                        <p:tav tm="0">
                                          <p:val>
                                            <p:strVal val="#ppt_x-0.25"/>
                                          </p:val>
                                        </p:tav>
                                        <p:tav tm="100000">
                                          <p:val>
                                            <p:strVal val="#ppt_x"/>
                                          </p:val>
                                        </p:tav>
                                      </p:tavLst>
                                    </p:anim>
                                    <p:anim calcmode="lin" valueType="num">
                                      <p:cBhvr>
                                        <p:cTn id="236" dur="664" tmFilter="0.0,0.0; 0.25,0.07; 0.50,0.2; 0.75,0.467; 1.0,1.0">
                                          <p:stCondLst>
                                            <p:cond delay="0"/>
                                          </p:stCondLst>
                                        </p:cTn>
                                        <p:tgtEl>
                                          <p:spTgt spid="86"/>
                                        </p:tgtEl>
                                        <p:attrNameLst>
                                          <p:attrName>ppt_y</p:attrName>
                                        </p:attrNameLst>
                                      </p:cBhvr>
                                      <p:tavLst>
                                        <p:tav tm="0" fmla="#ppt_y-sin(pi*$)/3">
                                          <p:val>
                                            <p:fltVal val="0.5"/>
                                          </p:val>
                                        </p:tav>
                                        <p:tav tm="100000">
                                          <p:val>
                                            <p:fltVal val="1"/>
                                          </p:val>
                                        </p:tav>
                                      </p:tavLst>
                                    </p:anim>
                                    <p:anim calcmode="lin" valueType="num">
                                      <p:cBhvr>
                                        <p:cTn id="237" dur="664" tmFilter="0, 0; 0.125,0.2665; 0.25,0.4; 0.375,0.465; 0.5,0.5;  0.625,0.535; 0.75,0.6; 0.875,0.7335; 1,1">
                                          <p:stCondLst>
                                            <p:cond delay="664"/>
                                          </p:stCondLst>
                                        </p:cTn>
                                        <p:tgtEl>
                                          <p:spTgt spid="86"/>
                                        </p:tgtEl>
                                        <p:attrNameLst>
                                          <p:attrName>ppt_y</p:attrName>
                                        </p:attrNameLst>
                                      </p:cBhvr>
                                      <p:tavLst>
                                        <p:tav tm="0" fmla="#ppt_y-sin(pi*$)/9">
                                          <p:val>
                                            <p:fltVal val="0"/>
                                          </p:val>
                                        </p:tav>
                                        <p:tav tm="100000">
                                          <p:val>
                                            <p:fltVal val="1"/>
                                          </p:val>
                                        </p:tav>
                                      </p:tavLst>
                                    </p:anim>
                                    <p:anim calcmode="lin" valueType="num">
                                      <p:cBhvr>
                                        <p:cTn id="238" dur="332" tmFilter="0, 0; 0.125,0.2665; 0.25,0.4; 0.375,0.465; 0.5,0.5;  0.625,0.535; 0.75,0.6; 0.875,0.7335; 1,1">
                                          <p:stCondLst>
                                            <p:cond delay="1324"/>
                                          </p:stCondLst>
                                        </p:cTn>
                                        <p:tgtEl>
                                          <p:spTgt spid="86"/>
                                        </p:tgtEl>
                                        <p:attrNameLst>
                                          <p:attrName>ppt_y</p:attrName>
                                        </p:attrNameLst>
                                      </p:cBhvr>
                                      <p:tavLst>
                                        <p:tav tm="0" fmla="#ppt_y-sin(pi*$)/27">
                                          <p:val>
                                            <p:fltVal val="0"/>
                                          </p:val>
                                        </p:tav>
                                        <p:tav tm="100000">
                                          <p:val>
                                            <p:fltVal val="1"/>
                                          </p:val>
                                        </p:tav>
                                      </p:tavLst>
                                    </p:anim>
                                    <p:anim calcmode="lin" valueType="num">
                                      <p:cBhvr>
                                        <p:cTn id="239" dur="164" tmFilter="0, 0; 0.125,0.2665; 0.25,0.4; 0.375,0.465; 0.5,0.5;  0.625,0.535; 0.75,0.6; 0.875,0.7335; 1,1">
                                          <p:stCondLst>
                                            <p:cond delay="1656"/>
                                          </p:stCondLst>
                                        </p:cTn>
                                        <p:tgtEl>
                                          <p:spTgt spid="86"/>
                                        </p:tgtEl>
                                        <p:attrNameLst>
                                          <p:attrName>ppt_y</p:attrName>
                                        </p:attrNameLst>
                                      </p:cBhvr>
                                      <p:tavLst>
                                        <p:tav tm="0" fmla="#ppt_y-sin(pi*$)/81">
                                          <p:val>
                                            <p:fltVal val="0"/>
                                          </p:val>
                                        </p:tav>
                                        <p:tav tm="100000">
                                          <p:val>
                                            <p:fltVal val="1"/>
                                          </p:val>
                                        </p:tav>
                                      </p:tavLst>
                                    </p:anim>
                                    <p:animScale>
                                      <p:cBhvr>
                                        <p:cTn id="240" dur="26">
                                          <p:stCondLst>
                                            <p:cond delay="650"/>
                                          </p:stCondLst>
                                        </p:cTn>
                                        <p:tgtEl>
                                          <p:spTgt spid="86"/>
                                        </p:tgtEl>
                                      </p:cBhvr>
                                      <p:to x="100000" y="60000"/>
                                    </p:animScale>
                                    <p:animScale>
                                      <p:cBhvr>
                                        <p:cTn id="241" dur="166" decel="50000">
                                          <p:stCondLst>
                                            <p:cond delay="676"/>
                                          </p:stCondLst>
                                        </p:cTn>
                                        <p:tgtEl>
                                          <p:spTgt spid="86"/>
                                        </p:tgtEl>
                                      </p:cBhvr>
                                      <p:to x="100000" y="100000"/>
                                    </p:animScale>
                                    <p:animScale>
                                      <p:cBhvr>
                                        <p:cTn id="242" dur="26">
                                          <p:stCondLst>
                                            <p:cond delay="1312"/>
                                          </p:stCondLst>
                                        </p:cTn>
                                        <p:tgtEl>
                                          <p:spTgt spid="86"/>
                                        </p:tgtEl>
                                      </p:cBhvr>
                                      <p:to x="100000" y="80000"/>
                                    </p:animScale>
                                    <p:animScale>
                                      <p:cBhvr>
                                        <p:cTn id="243" dur="166" decel="50000">
                                          <p:stCondLst>
                                            <p:cond delay="1338"/>
                                          </p:stCondLst>
                                        </p:cTn>
                                        <p:tgtEl>
                                          <p:spTgt spid="86"/>
                                        </p:tgtEl>
                                      </p:cBhvr>
                                      <p:to x="100000" y="100000"/>
                                    </p:animScale>
                                    <p:animScale>
                                      <p:cBhvr>
                                        <p:cTn id="244" dur="26">
                                          <p:stCondLst>
                                            <p:cond delay="1642"/>
                                          </p:stCondLst>
                                        </p:cTn>
                                        <p:tgtEl>
                                          <p:spTgt spid="86"/>
                                        </p:tgtEl>
                                      </p:cBhvr>
                                      <p:to x="100000" y="90000"/>
                                    </p:animScale>
                                    <p:animScale>
                                      <p:cBhvr>
                                        <p:cTn id="245" dur="166" decel="50000">
                                          <p:stCondLst>
                                            <p:cond delay="1668"/>
                                          </p:stCondLst>
                                        </p:cTn>
                                        <p:tgtEl>
                                          <p:spTgt spid="86"/>
                                        </p:tgtEl>
                                      </p:cBhvr>
                                      <p:to x="100000" y="100000"/>
                                    </p:animScale>
                                    <p:animScale>
                                      <p:cBhvr>
                                        <p:cTn id="246" dur="26">
                                          <p:stCondLst>
                                            <p:cond delay="1808"/>
                                          </p:stCondLst>
                                        </p:cTn>
                                        <p:tgtEl>
                                          <p:spTgt spid="86"/>
                                        </p:tgtEl>
                                      </p:cBhvr>
                                      <p:to x="100000" y="95000"/>
                                    </p:animScale>
                                    <p:animScale>
                                      <p:cBhvr>
                                        <p:cTn id="247" dur="166" decel="50000">
                                          <p:stCondLst>
                                            <p:cond delay="1834"/>
                                          </p:stCondLst>
                                        </p:cTn>
                                        <p:tgtEl>
                                          <p:spTgt spid="86"/>
                                        </p:tgtEl>
                                      </p:cBhvr>
                                      <p:to x="100000" y="100000"/>
                                    </p:animScale>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nodeType="clickEffect">
                                  <p:stCondLst>
                                    <p:cond delay="0"/>
                                  </p:stCondLst>
                                  <p:childTnLst>
                                    <p:set>
                                      <p:cBhvr>
                                        <p:cTn id="251" dur="1" fill="hold">
                                          <p:stCondLst>
                                            <p:cond delay="0"/>
                                          </p:stCondLst>
                                        </p:cTn>
                                        <p:tgtEl>
                                          <p:spTgt spid="10"/>
                                        </p:tgtEl>
                                        <p:attrNameLst>
                                          <p:attrName>style.visibility</p:attrName>
                                        </p:attrNameLst>
                                      </p:cBhvr>
                                      <p:to>
                                        <p:strVal val="visible"/>
                                      </p:to>
                                    </p:set>
                                  </p:childTnLst>
                                </p:cTn>
                              </p:par>
                            </p:childTnLst>
                          </p:cTn>
                        </p:par>
                        <p:par>
                          <p:cTn id="252" fill="hold">
                            <p:stCondLst>
                              <p:cond delay="0"/>
                            </p:stCondLst>
                            <p:childTnLst>
                              <p:par>
                                <p:cTn id="253" presetID="42" presetClass="entr" presetSubtype="0" fill="hold" grpId="0" nodeType="afterEffect">
                                  <p:stCondLst>
                                    <p:cond delay="0"/>
                                  </p:stCondLst>
                                  <p:childTnLst>
                                    <p:set>
                                      <p:cBhvr>
                                        <p:cTn id="254" dur="1" fill="hold">
                                          <p:stCondLst>
                                            <p:cond delay="0"/>
                                          </p:stCondLst>
                                        </p:cTn>
                                        <p:tgtEl>
                                          <p:spTgt spid="165901"/>
                                        </p:tgtEl>
                                        <p:attrNameLst>
                                          <p:attrName>style.visibility</p:attrName>
                                        </p:attrNameLst>
                                      </p:cBhvr>
                                      <p:to>
                                        <p:strVal val="visible"/>
                                      </p:to>
                                    </p:set>
                                    <p:animEffect transition="in" filter="fade">
                                      <p:cBhvr>
                                        <p:cTn id="255" dur="1000"/>
                                        <p:tgtEl>
                                          <p:spTgt spid="165901"/>
                                        </p:tgtEl>
                                      </p:cBhvr>
                                    </p:animEffect>
                                    <p:anim calcmode="lin" valueType="num">
                                      <p:cBhvr>
                                        <p:cTn id="256" dur="1000" fill="hold"/>
                                        <p:tgtEl>
                                          <p:spTgt spid="165901"/>
                                        </p:tgtEl>
                                        <p:attrNameLst>
                                          <p:attrName>ppt_x</p:attrName>
                                        </p:attrNameLst>
                                      </p:cBhvr>
                                      <p:tavLst>
                                        <p:tav tm="0">
                                          <p:val>
                                            <p:strVal val="#ppt_x"/>
                                          </p:val>
                                        </p:tav>
                                        <p:tav tm="100000">
                                          <p:val>
                                            <p:strVal val="#ppt_x"/>
                                          </p:val>
                                        </p:tav>
                                      </p:tavLst>
                                    </p:anim>
                                    <p:anim calcmode="lin" valueType="num">
                                      <p:cBhvr>
                                        <p:cTn id="257" dur="1000" fill="hold"/>
                                        <p:tgtEl>
                                          <p:spTgt spid="165901"/>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nodeType="clickEffect">
                                  <p:stCondLst>
                                    <p:cond delay="0"/>
                                  </p:stCondLst>
                                  <p:childTnLst>
                                    <p:set>
                                      <p:cBhvr>
                                        <p:cTn id="261" dur="1" fill="hold">
                                          <p:stCondLst>
                                            <p:cond delay="0"/>
                                          </p:stCondLst>
                                        </p:cTn>
                                        <p:tgtEl>
                                          <p:spTgt spid="28"/>
                                        </p:tgtEl>
                                        <p:attrNameLst>
                                          <p:attrName>style.visibility</p:attrName>
                                        </p:attrNameLst>
                                      </p:cBhvr>
                                      <p:to>
                                        <p:strVal val="visible"/>
                                      </p:to>
                                    </p:set>
                                    <p:animEffect transition="in" filter="barn(inVertical)">
                                      <p:cBhvr>
                                        <p:cTn id="262" dur="500"/>
                                        <p:tgtEl>
                                          <p:spTgt spid="28"/>
                                        </p:tgtEl>
                                      </p:cBhvr>
                                    </p:animEffect>
                                  </p:childTnLst>
                                </p:cTn>
                              </p:par>
                            </p:childTnLst>
                          </p:cTn>
                        </p:par>
                        <p:par>
                          <p:cTn id="263" fill="hold">
                            <p:stCondLst>
                              <p:cond delay="500"/>
                            </p:stCondLst>
                            <p:childTnLst>
                              <p:par>
                                <p:cTn id="264" presetID="42" presetClass="entr" presetSubtype="0" fill="hold" grpId="0" nodeType="afterEffect">
                                  <p:stCondLst>
                                    <p:cond delay="0"/>
                                  </p:stCondLst>
                                  <p:childTnLst>
                                    <p:set>
                                      <p:cBhvr>
                                        <p:cTn id="265" dur="1" fill="hold">
                                          <p:stCondLst>
                                            <p:cond delay="0"/>
                                          </p:stCondLst>
                                        </p:cTn>
                                        <p:tgtEl>
                                          <p:spTgt spid="83"/>
                                        </p:tgtEl>
                                        <p:attrNameLst>
                                          <p:attrName>style.visibility</p:attrName>
                                        </p:attrNameLst>
                                      </p:cBhvr>
                                      <p:to>
                                        <p:strVal val="visible"/>
                                      </p:to>
                                    </p:set>
                                    <p:animEffect transition="in" filter="fade">
                                      <p:cBhvr>
                                        <p:cTn id="266" dur="1000"/>
                                        <p:tgtEl>
                                          <p:spTgt spid="83"/>
                                        </p:tgtEl>
                                      </p:cBhvr>
                                    </p:animEffect>
                                    <p:anim calcmode="lin" valueType="num">
                                      <p:cBhvr>
                                        <p:cTn id="267" dur="1000" fill="hold"/>
                                        <p:tgtEl>
                                          <p:spTgt spid="83"/>
                                        </p:tgtEl>
                                        <p:attrNameLst>
                                          <p:attrName>ppt_x</p:attrName>
                                        </p:attrNameLst>
                                      </p:cBhvr>
                                      <p:tavLst>
                                        <p:tav tm="0">
                                          <p:val>
                                            <p:strVal val="#ppt_x"/>
                                          </p:val>
                                        </p:tav>
                                        <p:tav tm="100000">
                                          <p:val>
                                            <p:strVal val="#ppt_x"/>
                                          </p:val>
                                        </p:tav>
                                      </p:tavLst>
                                    </p:anim>
                                    <p:anim calcmode="lin" valueType="num">
                                      <p:cBhvr>
                                        <p:cTn id="268"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16" presetClass="entr" presetSubtype="21" fill="hold" nodeType="clickEffect">
                                  <p:stCondLst>
                                    <p:cond delay="0"/>
                                  </p:stCondLst>
                                  <p:childTnLst>
                                    <p:set>
                                      <p:cBhvr>
                                        <p:cTn id="272" dur="1" fill="hold">
                                          <p:stCondLst>
                                            <p:cond delay="0"/>
                                          </p:stCondLst>
                                        </p:cTn>
                                        <p:tgtEl>
                                          <p:spTgt spid="165900"/>
                                        </p:tgtEl>
                                        <p:attrNameLst>
                                          <p:attrName>style.visibility</p:attrName>
                                        </p:attrNameLst>
                                      </p:cBhvr>
                                      <p:to>
                                        <p:strVal val="visible"/>
                                      </p:to>
                                    </p:set>
                                    <p:animEffect transition="in" filter="barn(inVertical)">
                                      <p:cBhvr>
                                        <p:cTn id="273" dur="500"/>
                                        <p:tgtEl>
                                          <p:spTgt spid="165900"/>
                                        </p:tgtEl>
                                      </p:cBhvr>
                                    </p:animEffect>
                                  </p:childTnLst>
                                </p:cTn>
                              </p:par>
                            </p:childTnLst>
                          </p:cTn>
                        </p:par>
                        <p:par>
                          <p:cTn id="274" fill="hold">
                            <p:stCondLst>
                              <p:cond delay="500"/>
                            </p:stCondLst>
                            <p:childTnLst>
                              <p:par>
                                <p:cTn id="275" presetID="42" presetClass="entr" presetSubtype="0" fill="hold" grpId="0" nodeType="afterEffect">
                                  <p:stCondLst>
                                    <p:cond delay="0"/>
                                  </p:stCondLst>
                                  <p:childTnLst>
                                    <p:set>
                                      <p:cBhvr>
                                        <p:cTn id="276" dur="1" fill="hold">
                                          <p:stCondLst>
                                            <p:cond delay="0"/>
                                          </p:stCondLst>
                                        </p:cTn>
                                        <p:tgtEl>
                                          <p:spTgt spid="84"/>
                                        </p:tgtEl>
                                        <p:attrNameLst>
                                          <p:attrName>style.visibility</p:attrName>
                                        </p:attrNameLst>
                                      </p:cBhvr>
                                      <p:to>
                                        <p:strVal val="visible"/>
                                      </p:to>
                                    </p:set>
                                    <p:animEffect transition="in" filter="fade">
                                      <p:cBhvr>
                                        <p:cTn id="277" dur="1000"/>
                                        <p:tgtEl>
                                          <p:spTgt spid="84"/>
                                        </p:tgtEl>
                                      </p:cBhvr>
                                    </p:animEffect>
                                    <p:anim calcmode="lin" valueType="num">
                                      <p:cBhvr>
                                        <p:cTn id="278" dur="1000" fill="hold"/>
                                        <p:tgtEl>
                                          <p:spTgt spid="84"/>
                                        </p:tgtEl>
                                        <p:attrNameLst>
                                          <p:attrName>ppt_x</p:attrName>
                                        </p:attrNameLst>
                                      </p:cBhvr>
                                      <p:tavLst>
                                        <p:tav tm="0">
                                          <p:val>
                                            <p:strVal val="#ppt_x"/>
                                          </p:val>
                                        </p:tav>
                                        <p:tav tm="100000">
                                          <p:val>
                                            <p:strVal val="#ppt_x"/>
                                          </p:val>
                                        </p:tav>
                                      </p:tavLst>
                                    </p:anim>
                                    <p:anim calcmode="lin" valueType="num">
                                      <p:cBhvr>
                                        <p:cTn id="279" dur="1000" fill="hold"/>
                                        <p:tgtEl>
                                          <p:spTgt spid="84"/>
                                        </p:tgtEl>
                                        <p:attrNameLst>
                                          <p:attrName>ppt_y</p:attrName>
                                        </p:attrNameLst>
                                      </p:cBhvr>
                                      <p:tavLst>
                                        <p:tav tm="0">
                                          <p:val>
                                            <p:strVal val="#ppt_y+.1"/>
                                          </p:val>
                                        </p:tav>
                                        <p:tav tm="100000">
                                          <p:val>
                                            <p:strVal val="#ppt_y"/>
                                          </p:val>
                                        </p:tav>
                                      </p:tavLst>
                                    </p:anim>
                                  </p:childTnLst>
                                </p:cTn>
                              </p:par>
                            </p:childTnLst>
                          </p:cTn>
                        </p:par>
                        <p:par>
                          <p:cTn id="280" fill="hold">
                            <p:stCondLst>
                              <p:cond delay="1500"/>
                            </p:stCondLst>
                            <p:childTnLst>
                              <p:par>
                                <p:cTn id="281" presetID="42" presetClass="entr" presetSubtype="0" fill="hold" grpId="0" nodeType="afterEffect">
                                  <p:stCondLst>
                                    <p:cond delay="0"/>
                                  </p:stCondLst>
                                  <p:childTnLst>
                                    <p:set>
                                      <p:cBhvr>
                                        <p:cTn id="282" dur="1" fill="hold">
                                          <p:stCondLst>
                                            <p:cond delay="0"/>
                                          </p:stCondLst>
                                        </p:cTn>
                                        <p:tgtEl>
                                          <p:spTgt spid="85"/>
                                        </p:tgtEl>
                                        <p:attrNameLst>
                                          <p:attrName>style.visibility</p:attrName>
                                        </p:attrNameLst>
                                      </p:cBhvr>
                                      <p:to>
                                        <p:strVal val="visible"/>
                                      </p:to>
                                    </p:set>
                                    <p:animEffect transition="in" filter="fade">
                                      <p:cBhvr>
                                        <p:cTn id="283" dur="1000"/>
                                        <p:tgtEl>
                                          <p:spTgt spid="85"/>
                                        </p:tgtEl>
                                      </p:cBhvr>
                                    </p:animEffect>
                                    <p:anim calcmode="lin" valueType="num">
                                      <p:cBhvr>
                                        <p:cTn id="284" dur="1000" fill="hold"/>
                                        <p:tgtEl>
                                          <p:spTgt spid="85"/>
                                        </p:tgtEl>
                                        <p:attrNameLst>
                                          <p:attrName>ppt_x</p:attrName>
                                        </p:attrNameLst>
                                      </p:cBhvr>
                                      <p:tavLst>
                                        <p:tav tm="0">
                                          <p:val>
                                            <p:strVal val="#ppt_x"/>
                                          </p:val>
                                        </p:tav>
                                        <p:tav tm="100000">
                                          <p:val>
                                            <p:strVal val="#ppt_x"/>
                                          </p:val>
                                        </p:tav>
                                      </p:tavLst>
                                    </p:anim>
                                    <p:anim calcmode="lin" valueType="num">
                                      <p:cBhvr>
                                        <p:cTn id="28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5901" grpId="0"/>
      <p:bldP spid="83" grpId="0"/>
      <p:bldP spid="84" grpId="0"/>
      <p:bldP spid="85" grpId="0"/>
      <p:bldP spid="8" grpId="0" animBg="1"/>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8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434788" y="1264024"/>
          <a:ext cx="4150660" cy="3874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5"/>
          <p:cNvGrpSpPr/>
          <p:nvPr/>
        </p:nvGrpSpPr>
        <p:grpSpPr>
          <a:xfrm>
            <a:off x="2178424" y="2017058"/>
            <a:ext cx="5217458" cy="3913093"/>
            <a:chOff x="2380130" y="1869142"/>
            <a:chExt cx="4343399" cy="3428998"/>
          </a:xfrm>
        </p:grpSpPr>
        <p:cxnSp>
          <p:nvCxnSpPr>
            <p:cNvPr id="7" name="Straight Arrow Connector 6"/>
            <p:cNvCxnSpPr/>
            <p:nvPr/>
          </p:nvCxnSpPr>
          <p:spPr>
            <a:xfrm rot="5400000" flipH="1" flipV="1">
              <a:off x="3247463" y="2965078"/>
              <a:ext cx="2205320" cy="13447"/>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flipV="1">
              <a:off x="2380130" y="4065493"/>
              <a:ext cx="1967753" cy="1232647"/>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347882" y="4065495"/>
              <a:ext cx="2375647" cy="788894"/>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grpSp>
      <p:pic>
        <p:nvPicPr>
          <p:cNvPr id="23" name="Picture 22" descr="saupto50Color.jpg"/>
          <p:cNvPicPr>
            <a:picLocks noChangeAspect="1"/>
          </p:cNvPicPr>
          <p:nvPr/>
        </p:nvPicPr>
        <p:blipFill>
          <a:blip r:embed="rId8" cstate="print"/>
          <a:srcRect l="9291" r="7770" b="3598"/>
          <a:stretch>
            <a:fillRect/>
          </a:stretch>
        </p:blipFill>
        <p:spPr>
          <a:xfrm>
            <a:off x="4695568" y="1619346"/>
            <a:ext cx="4213653" cy="3681702"/>
          </a:xfrm>
          <a:prstGeom prst="rect">
            <a:avLst/>
          </a:prstGeom>
        </p:spPr>
      </p:pic>
      <p:sp>
        <p:nvSpPr>
          <p:cNvPr id="10" name="Sun 9"/>
          <p:cNvSpPr/>
          <p:nvPr/>
        </p:nvSpPr>
        <p:spPr>
          <a:xfrm>
            <a:off x="4155141" y="3240741"/>
            <a:ext cx="457200" cy="497541"/>
          </a:xfrm>
          <a:prstGeom prst="sun">
            <a:avLst/>
          </a:prstGeom>
          <a:solidFill>
            <a:srgbClr val="FF9933"/>
          </a:solidFill>
        </p:spPr>
        <p:style>
          <a:lnRef idx="0">
            <a:schemeClr val="dk1"/>
          </a:lnRef>
          <a:fillRef idx="3">
            <a:schemeClr val="dk1"/>
          </a:fillRef>
          <a:effectRef idx="3">
            <a:schemeClr val="dk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a:t>
            </a:r>
            <a:endPar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1" name="Text Box 47"/>
          <p:cNvSpPr txBox="1">
            <a:spLocks noChangeArrowheads="1"/>
          </p:cNvSpPr>
          <p:nvPr/>
        </p:nvSpPr>
        <p:spPr bwMode="auto">
          <a:xfrm>
            <a:off x="3140169" y="6118411"/>
            <a:ext cx="3448890" cy="46166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eaLnBrk="1" hangingPunct="1"/>
            <a:r>
              <a:rPr lang="en-US" sz="2400" dirty="0" smtClean="0">
                <a:latin typeface="Arial" charset="0"/>
              </a:rPr>
              <a:t>Space of distributions</a:t>
            </a:r>
            <a:endParaRPr lang="en-US" sz="2400" dirty="0">
              <a:latin typeface="Arial" charset="0"/>
            </a:endParaRPr>
          </a:p>
        </p:txBody>
      </p:sp>
      <p:grpSp>
        <p:nvGrpSpPr>
          <p:cNvPr id="5" name="Group 13"/>
          <p:cNvGrpSpPr/>
          <p:nvPr/>
        </p:nvGrpSpPr>
        <p:grpSpPr>
          <a:xfrm>
            <a:off x="224562" y="4933096"/>
            <a:ext cx="5019789" cy="810772"/>
            <a:chOff x="2764342" y="61707"/>
            <a:chExt cx="1386318" cy="810772"/>
          </a:xfrm>
        </p:grpSpPr>
        <p:sp>
          <p:nvSpPr>
            <p:cNvPr id="15" name="Rectangle 14"/>
            <p:cNvSpPr/>
            <p:nvPr/>
          </p:nvSpPr>
          <p:spPr>
            <a:xfrm>
              <a:off x="2905462" y="276860"/>
              <a:ext cx="1245198" cy="5956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2764342" y="61707"/>
              <a:ext cx="1358751" cy="5956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40640" rIns="40640" bIns="4064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defTabSz="1422400">
                <a:lnSpc>
                  <a:spcPct val="90000"/>
                </a:lnSpc>
                <a:spcBef>
                  <a:spcPct val="0"/>
                </a:spcBef>
                <a:spcAft>
                  <a:spcPct val="35000"/>
                </a:spcAft>
              </a:pPr>
              <a:r>
                <a:rPr lang="en-US" sz="3200" b="1" kern="12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M</a:t>
              </a:r>
              <a:r>
                <a:rPr lang="en-US" sz="3200" b="1" kern="1200" cap="none"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a:t>
              </a:r>
              <a:r>
                <a:rPr lang="en-US" sz="3200" b="1" kern="12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Math"/>
                  <a:ea typeface="Cambria Math"/>
                </a:rPr>
                <a:t>⊂</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 M</a:t>
              </a:r>
              <a:r>
                <a:rPr lang="en-US" sz="3200" b="1"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2</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Math"/>
                  <a:ea typeface="Cambria Math"/>
                </a:rPr>
                <a:t>⊂</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 M</a:t>
              </a:r>
              <a:r>
                <a:rPr lang="en-US" sz="3200" b="1"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r>
                <a:rPr 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Math"/>
                  <a:ea typeface="Cambria Math"/>
                </a:rPr>
                <a:t>⊂… ⊂</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 </a:t>
              </a:r>
              <a:r>
                <a:rPr lang="en-US" sz="3200"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M</a:t>
              </a:r>
              <a:r>
                <a:rPr lang="en-US" sz="3200" b="1" spc="50" baseline="-2500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n</a:t>
              </a:r>
              <a:endParaRPr lang="en-US" sz="3200" b="1" kern="12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7" name="Up Arrow 16"/>
          <p:cNvSpPr/>
          <p:nvPr/>
        </p:nvSpPr>
        <p:spPr>
          <a:xfrm>
            <a:off x="3073401" y="1435100"/>
            <a:ext cx="530412" cy="2616200"/>
          </a:xfrm>
          <a:prstGeom prst="upArrow">
            <a:avLst/>
          </a:prstGeom>
        </p:spPr>
        <p:style>
          <a:lnRef idx="0">
            <a:schemeClr val="accent5"/>
          </a:lnRef>
          <a:fillRef idx="3">
            <a:schemeClr val="accent5"/>
          </a:fillRef>
          <a:effectRef idx="3">
            <a:schemeClr val="accent5"/>
          </a:effectRef>
          <a:fontRef idx="minor">
            <a:schemeClr val="lt1"/>
          </a:fontRef>
        </p:style>
        <p:txBody>
          <a:bodyPr vert="vert270" rtlCol="0" anchor="ct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Dimensionality</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0" name="TextBox 19"/>
          <p:cNvSpPr txBox="1"/>
          <p:nvPr/>
        </p:nvSpPr>
        <p:spPr>
          <a:xfrm>
            <a:off x="5144532" y="2038864"/>
            <a:ext cx="3605768" cy="369332"/>
          </a:xfrm>
          <a:prstGeom prst="rect">
            <a:avLst/>
          </a:prstGeom>
          <a:noFill/>
        </p:spPr>
        <p:txBody>
          <a:bodyPr wrap="square"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Tw Cen MT" pitchFamily="34" charset="0"/>
              <a:buChar char="×"/>
            </a:pPr>
            <a:r>
              <a:rPr 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Rapidly decreasing surface area of hypersphere.</a:t>
            </a:r>
          </a:p>
        </p:txBody>
      </p:sp>
      <p:sp>
        <p:nvSpPr>
          <p:cNvPr id="22" name="TextBox 21"/>
          <p:cNvSpPr txBox="1"/>
          <p:nvPr/>
        </p:nvSpPr>
        <p:spPr>
          <a:xfrm>
            <a:off x="5144532" y="3066474"/>
            <a:ext cx="3605768" cy="369332"/>
          </a:xfrm>
          <a:prstGeom prst="rect">
            <a:avLst/>
          </a:prstGeom>
          <a:noFill/>
        </p:spPr>
        <p:txBody>
          <a:bodyPr wrap="square"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Tw Cen MT" pitchFamily="34" charset="0"/>
              <a:buChar char="×"/>
            </a:pPr>
            <a:r>
              <a:rPr 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Nested subspace structure of wavelet basis.</a:t>
            </a:r>
          </a:p>
        </p:txBody>
      </p:sp>
      <p:graphicFrame>
        <p:nvGraphicFramePr>
          <p:cNvPr id="18" name="Diagram 17"/>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5" name="Rectangle 24"/>
          <p:cNvSpPr/>
          <p:nvPr/>
        </p:nvSpPr>
        <p:spPr>
          <a:xfrm rot="16200000">
            <a:off x="3559656" y="2086515"/>
            <a:ext cx="540941" cy="2969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40640" rIns="40640" bIns="4064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l" defTabSz="1422400">
              <a:lnSpc>
                <a:spcPct val="90000"/>
              </a:lnSpc>
              <a:spcBef>
                <a:spcPct val="0"/>
              </a:spcBef>
              <a:spcAft>
                <a:spcPct val="35000"/>
              </a:spcAft>
            </a:pPr>
            <a:r>
              <a:rPr lang="en-US" sz="2000" b="1" kern="12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a:t>
            </a:r>
            <a:endParaRPr lang="en-US" sz="2000" b="1" kern="1200" cap="none" spc="50" baseline="-2500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 name="Rectangle 1"/>
          <p:cNvSpPr>
            <a:spLocks noGrp="1"/>
          </p:cNvSpPr>
          <p:nvPr>
            <p:ph type="title"/>
          </p:nvPr>
        </p:nvSpPr>
        <p:spPr>
          <a:xfrm>
            <a:off x="228600" y="233465"/>
            <a:ext cx="8153400" cy="736158"/>
          </a:xfrm>
        </p:spPr>
        <p:txBody>
          <a:bodyPr>
            <a:noAutofit/>
          </a:bodyPr>
          <a:lstStyle/>
          <a:p>
            <a:r>
              <a:rPr lang="en-US" sz="3200" dirty="0" smtClean="0"/>
              <a:t>MDL for Wavelet Densities on the                    Unit </a:t>
            </a:r>
            <a:r>
              <a:rPr lang="en-US" sz="3200" dirty="0" err="1" smtClean="0"/>
              <a:t>Hypersphere</a:t>
            </a:r>
            <a:endParaRPr lang="en-US" sz="3200" dirty="0"/>
          </a:p>
        </p:txBody>
      </p:sp>
    </p:spTree>
    <p:extLst>
      <p:ext uri="{BB962C8B-B14F-4D97-AF65-F5344CB8AC3E}">
        <p14:creationId xmlns:p14="http://schemas.microsoft.com/office/powerpoint/2010/main" val="40091971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E2F958E2-E0A1-47AC-9C75-243A2D377B12}"/>
                                            </p:graphicEl>
                                          </p:spTgt>
                                        </p:tgtEl>
                                        <p:attrNameLst>
                                          <p:attrName>style.visibility</p:attrName>
                                        </p:attrNameLst>
                                      </p:cBhvr>
                                      <p:to>
                                        <p:strVal val="visible"/>
                                      </p:to>
                                    </p:set>
                                    <p:animEffect transition="in" filter="fade">
                                      <p:cBhvr>
                                        <p:cTn id="7" dur="1000"/>
                                        <p:tgtEl>
                                          <p:spTgt spid="12">
                                            <p:graphicEl>
                                              <a:dgm id="{E2F958E2-E0A1-47AC-9C75-243A2D377B12}"/>
                                            </p:graphic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2">
                                            <p:graphicEl>
                                              <a:dgm id="{F5662C1A-3AD0-4D86-9BDB-825B75C2DBE1}"/>
                                            </p:graphicEl>
                                          </p:spTgt>
                                        </p:tgtEl>
                                        <p:attrNameLst>
                                          <p:attrName>style.visibility</p:attrName>
                                        </p:attrNameLst>
                                      </p:cBhvr>
                                      <p:to>
                                        <p:strVal val="visible"/>
                                      </p:to>
                                    </p:set>
                                    <p:animEffect transition="in" filter="fade">
                                      <p:cBhvr>
                                        <p:cTn id="12" dur="1000"/>
                                        <p:tgtEl>
                                          <p:spTgt spid="12">
                                            <p:graphicEl>
                                              <a:dgm id="{F5662C1A-3AD0-4D86-9BDB-825B75C2DBE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graphicEl>
                                              <a:dgm id="{F8BC8E23-9FFC-424C-9616-B7BD41C394D1}"/>
                                            </p:graphicEl>
                                          </p:spTgt>
                                        </p:tgtEl>
                                        <p:attrNameLst>
                                          <p:attrName>style.visibility</p:attrName>
                                        </p:attrNameLst>
                                      </p:cBhvr>
                                      <p:to>
                                        <p:strVal val="visible"/>
                                      </p:to>
                                    </p:set>
                                    <p:animEffect transition="in" filter="fade">
                                      <p:cBhvr>
                                        <p:cTn id="15" dur="1000"/>
                                        <p:tgtEl>
                                          <p:spTgt spid="12">
                                            <p:graphicEl>
                                              <a:dgm id="{F8BC8E23-9FFC-424C-9616-B7BD41C394D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graphicEl>
                                              <a:dgm id="{655BE36F-7BDF-44CA-BE0E-F1277122C90C}"/>
                                            </p:graphicEl>
                                          </p:spTgt>
                                        </p:tgtEl>
                                        <p:attrNameLst>
                                          <p:attrName>style.visibility</p:attrName>
                                        </p:attrNameLst>
                                      </p:cBhvr>
                                      <p:to>
                                        <p:strVal val="visible"/>
                                      </p:to>
                                    </p:set>
                                    <p:animEffect transition="in" filter="fade">
                                      <p:cBhvr>
                                        <p:cTn id="18" dur="1000"/>
                                        <p:tgtEl>
                                          <p:spTgt spid="12">
                                            <p:graphicEl>
                                              <a:dgm id="{655BE36F-7BDF-44CA-BE0E-F1277122C90C}"/>
                                            </p:graphicEl>
                                          </p:spTgt>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2">
                                            <p:graphicEl>
                                              <a:dgm id="{B23554E0-C541-4CEB-B933-E2180470B0C6}"/>
                                            </p:graphicEl>
                                          </p:spTgt>
                                        </p:tgtEl>
                                        <p:attrNameLst>
                                          <p:attrName>style.visibility</p:attrName>
                                        </p:attrNameLst>
                                      </p:cBhvr>
                                      <p:to>
                                        <p:strVal val="visible"/>
                                      </p:to>
                                    </p:set>
                                    <p:animEffect transition="in" filter="fade">
                                      <p:cBhvr>
                                        <p:cTn id="22" dur="1000"/>
                                        <p:tgtEl>
                                          <p:spTgt spid="12">
                                            <p:graphicEl>
                                              <a:dgm id="{B23554E0-C541-4CEB-B933-E2180470B0C6}"/>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graphicEl>
                                              <a:dgm id="{844E3EA1-6EB2-40C1-B7EE-6D5DB4C57281}"/>
                                            </p:graphicEl>
                                          </p:spTgt>
                                        </p:tgtEl>
                                        <p:attrNameLst>
                                          <p:attrName>style.visibility</p:attrName>
                                        </p:attrNameLst>
                                      </p:cBhvr>
                                      <p:to>
                                        <p:strVal val="visible"/>
                                      </p:to>
                                    </p:set>
                                    <p:animEffect transition="in" filter="fade">
                                      <p:cBhvr>
                                        <p:cTn id="25" dur="1000"/>
                                        <p:tgtEl>
                                          <p:spTgt spid="12">
                                            <p:graphicEl>
                                              <a:dgm id="{844E3EA1-6EB2-40C1-B7EE-6D5DB4C5728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graphicEl>
                                              <a:dgm id="{99C4454E-98E4-409F-A812-3F277265D75B}"/>
                                            </p:graphicEl>
                                          </p:spTgt>
                                        </p:tgtEl>
                                        <p:attrNameLst>
                                          <p:attrName>style.visibility</p:attrName>
                                        </p:attrNameLst>
                                      </p:cBhvr>
                                      <p:to>
                                        <p:strVal val="visible"/>
                                      </p:to>
                                    </p:set>
                                    <p:animEffect transition="in" filter="fade">
                                      <p:cBhvr>
                                        <p:cTn id="28" dur="1000"/>
                                        <p:tgtEl>
                                          <p:spTgt spid="12">
                                            <p:graphicEl>
                                              <a:dgm id="{99C4454E-98E4-409F-A812-3F277265D75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graphicEl>
                                              <a:dgm id="{62C711B4-40A6-4C51-A2DF-842BB0FE1044}"/>
                                            </p:graphicEl>
                                          </p:spTgt>
                                        </p:tgtEl>
                                        <p:attrNameLst>
                                          <p:attrName>style.visibility</p:attrName>
                                        </p:attrNameLst>
                                      </p:cBhvr>
                                      <p:to>
                                        <p:strVal val="visible"/>
                                      </p:to>
                                    </p:set>
                                    <p:animEffect transition="in" filter="fade">
                                      <p:cBhvr>
                                        <p:cTn id="31" dur="1000"/>
                                        <p:tgtEl>
                                          <p:spTgt spid="12">
                                            <p:graphicEl>
                                              <a:dgm id="{62C711B4-40A6-4C51-A2DF-842BB0FE1044}"/>
                                            </p:graphic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2">
                                            <p:graphicEl>
                                              <a:dgm id="{15724164-C9BB-46EA-9DBA-E86E8FCA1887}"/>
                                            </p:graphicEl>
                                          </p:spTgt>
                                        </p:tgtEl>
                                        <p:attrNameLst>
                                          <p:attrName>style.visibility</p:attrName>
                                        </p:attrNameLst>
                                      </p:cBhvr>
                                      <p:to>
                                        <p:strVal val="visible"/>
                                      </p:to>
                                    </p:set>
                                    <p:animEffect transition="in" filter="fade">
                                      <p:cBhvr>
                                        <p:cTn id="35" dur="1000"/>
                                        <p:tgtEl>
                                          <p:spTgt spid="12">
                                            <p:graphicEl>
                                              <a:dgm id="{15724164-C9BB-46EA-9DBA-E86E8FCA1887}"/>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graphicEl>
                                              <a:dgm id="{13F83D04-1E85-4387-8E85-56218486B74F}"/>
                                            </p:graphicEl>
                                          </p:spTgt>
                                        </p:tgtEl>
                                        <p:attrNameLst>
                                          <p:attrName>style.visibility</p:attrName>
                                        </p:attrNameLst>
                                      </p:cBhvr>
                                      <p:to>
                                        <p:strVal val="visible"/>
                                      </p:to>
                                    </p:set>
                                    <p:animEffect transition="in" filter="fade">
                                      <p:cBhvr>
                                        <p:cTn id="38" dur="1000"/>
                                        <p:tgtEl>
                                          <p:spTgt spid="12">
                                            <p:graphicEl>
                                              <a:dgm id="{13F83D04-1E85-4387-8E85-56218486B74F}"/>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graphicEl>
                                              <a:dgm id="{F8B5922A-B993-4992-B860-4592D4BA924D}"/>
                                            </p:graphicEl>
                                          </p:spTgt>
                                        </p:tgtEl>
                                        <p:attrNameLst>
                                          <p:attrName>style.visibility</p:attrName>
                                        </p:attrNameLst>
                                      </p:cBhvr>
                                      <p:to>
                                        <p:strVal val="visible"/>
                                      </p:to>
                                    </p:set>
                                    <p:animEffect transition="in" filter="fade">
                                      <p:cBhvr>
                                        <p:cTn id="41" dur="1000"/>
                                        <p:tgtEl>
                                          <p:spTgt spid="12">
                                            <p:graphicEl>
                                              <a:dgm id="{F8B5922A-B993-4992-B860-4592D4BA924D}"/>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graphicEl>
                                              <a:dgm id="{FF4FEED3-0792-412B-A1C4-8D36FC699717}"/>
                                            </p:graphicEl>
                                          </p:spTgt>
                                        </p:tgtEl>
                                        <p:attrNameLst>
                                          <p:attrName>style.visibility</p:attrName>
                                        </p:attrNameLst>
                                      </p:cBhvr>
                                      <p:to>
                                        <p:strVal val="visible"/>
                                      </p:to>
                                    </p:set>
                                    <p:animEffect transition="in" filter="fade">
                                      <p:cBhvr>
                                        <p:cTn id="44" dur="1000"/>
                                        <p:tgtEl>
                                          <p:spTgt spid="12">
                                            <p:graphicEl>
                                              <a:dgm id="{FF4FEED3-0792-412B-A1C4-8D36FC699717}"/>
                                            </p:graphicEl>
                                          </p:spTgt>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2">
                                            <p:graphicEl>
                                              <a:dgm id="{BDC6DBD8-CEBE-4792-8818-435F6CC734B6}"/>
                                            </p:graphicEl>
                                          </p:spTgt>
                                        </p:tgtEl>
                                        <p:attrNameLst>
                                          <p:attrName>style.visibility</p:attrName>
                                        </p:attrNameLst>
                                      </p:cBhvr>
                                      <p:to>
                                        <p:strVal val="visible"/>
                                      </p:to>
                                    </p:set>
                                    <p:animEffect transition="in" filter="fade">
                                      <p:cBhvr>
                                        <p:cTn id="48" dur="1000"/>
                                        <p:tgtEl>
                                          <p:spTgt spid="12">
                                            <p:graphicEl>
                                              <a:dgm id="{BDC6DBD8-CEBE-4792-8818-435F6CC734B6}"/>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graphicEl>
                                              <a:dgm id="{301C6850-C575-47F3-B95A-64EF81553C70}"/>
                                            </p:graphicEl>
                                          </p:spTgt>
                                        </p:tgtEl>
                                        <p:attrNameLst>
                                          <p:attrName>style.visibility</p:attrName>
                                        </p:attrNameLst>
                                      </p:cBhvr>
                                      <p:to>
                                        <p:strVal val="visible"/>
                                      </p:to>
                                    </p:set>
                                    <p:animEffect transition="in" filter="fade">
                                      <p:cBhvr>
                                        <p:cTn id="51" dur="1000"/>
                                        <p:tgtEl>
                                          <p:spTgt spid="12">
                                            <p:graphicEl>
                                              <a:dgm id="{301C6850-C575-47F3-B95A-64EF81553C70}"/>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graphicEl>
                                              <a:dgm id="{5BF7544D-9645-4A17-A537-854E048AC6A7}"/>
                                            </p:graphicEl>
                                          </p:spTgt>
                                        </p:tgtEl>
                                        <p:attrNameLst>
                                          <p:attrName>style.visibility</p:attrName>
                                        </p:attrNameLst>
                                      </p:cBhvr>
                                      <p:to>
                                        <p:strVal val="visible"/>
                                      </p:to>
                                    </p:set>
                                    <p:animEffect transition="in" filter="fade">
                                      <p:cBhvr>
                                        <p:cTn id="54" dur="1000"/>
                                        <p:tgtEl>
                                          <p:spTgt spid="12">
                                            <p:graphicEl>
                                              <a:dgm id="{5BF7544D-9645-4A17-A537-854E048AC6A7}"/>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graphicEl>
                                              <a:dgm id="{1D0FAD2B-A931-4195-8796-19041B49D01D}"/>
                                            </p:graphicEl>
                                          </p:spTgt>
                                        </p:tgtEl>
                                        <p:attrNameLst>
                                          <p:attrName>style.visibility</p:attrName>
                                        </p:attrNameLst>
                                      </p:cBhvr>
                                      <p:to>
                                        <p:strVal val="visible"/>
                                      </p:to>
                                    </p:set>
                                    <p:animEffect transition="in" filter="fade">
                                      <p:cBhvr>
                                        <p:cTn id="57" dur="1000"/>
                                        <p:tgtEl>
                                          <p:spTgt spid="12">
                                            <p:graphicEl>
                                              <a:dgm id="{1D0FAD2B-A931-4195-8796-19041B49D01D}"/>
                                            </p:graphicEl>
                                          </p:spTgt>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par>
                                <p:cTn id="68" presetID="9" presetClass="exit" presetSubtype="0" fill="hold" nodeType="withEffect">
                                  <p:stCondLst>
                                    <p:cond delay="0"/>
                                  </p:stCondLst>
                                  <p:childTnLst>
                                    <p:animEffect transition="out" filter="dissolv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rev="1"/>
        </p:bldSub>
      </p:bldGraphic>
      <p:bldP spid="20" grpId="0"/>
      <p:bldP spid="22"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Must pay attention to </a:t>
            </a:r>
            <a:r>
              <a:rPr lang="en-US" dirty="0" err="1" smtClean="0"/>
              <a:t>misspecified</a:t>
            </a:r>
            <a:r>
              <a:rPr lang="en-US" dirty="0" smtClean="0"/>
              <a:t> models</a:t>
            </a:r>
            <a:endParaRPr lang="en-US" dirty="0"/>
          </a:p>
        </p:txBody>
      </p:sp>
      <p:grpSp>
        <p:nvGrpSpPr>
          <p:cNvPr id="4" name="Group 9"/>
          <p:cNvGrpSpPr/>
          <p:nvPr/>
        </p:nvGrpSpPr>
        <p:grpSpPr>
          <a:xfrm>
            <a:off x="2777407" y="2111007"/>
            <a:ext cx="1222047" cy="1191627"/>
            <a:chOff x="1306924" y="2234577"/>
            <a:chExt cx="1222047" cy="1191627"/>
          </a:xfrm>
        </p:grpSpPr>
        <p:pic>
          <p:nvPicPr>
            <p:cNvPr id="380930" name="Picture 2"/>
            <p:cNvPicPr>
              <a:picLocks noChangeAspect="1" noChangeArrowheads="1"/>
            </p:cNvPicPr>
            <p:nvPr/>
          </p:nvPicPr>
          <p:blipFill>
            <a:blip r:embed="rId3" cstate="print"/>
            <a:srcRect l="14454" t="8616" r="17308" b="21849"/>
            <a:stretch>
              <a:fillRect/>
            </a:stretch>
          </p:blipFill>
          <p:spPr bwMode="auto">
            <a:xfrm>
              <a:off x="1618737" y="2582562"/>
              <a:ext cx="827902" cy="843642"/>
            </a:xfrm>
            <a:prstGeom prst="rect">
              <a:avLst/>
            </a:prstGeom>
            <a:noFill/>
            <a:ln w="9525">
              <a:noFill/>
              <a:miter lim="800000"/>
              <a:headEnd/>
              <a:tailEnd/>
            </a:ln>
            <a:effectLst/>
          </p:spPr>
        </p:pic>
        <p:sp>
          <p:nvSpPr>
            <p:cNvPr id="6" name="Oval 5"/>
            <p:cNvSpPr/>
            <p:nvPr/>
          </p:nvSpPr>
          <p:spPr>
            <a:xfrm rot="20113778">
              <a:off x="1306924" y="2234577"/>
              <a:ext cx="1222047" cy="773487"/>
            </a:xfrm>
            <a:prstGeom prst="ellipse">
              <a:avLst/>
            </a:prstGeom>
            <a:solidFill>
              <a:srgbClr val="FF9933"/>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grpSp>
        <p:nvGrpSpPr>
          <p:cNvPr id="5" name="Group 10"/>
          <p:cNvGrpSpPr/>
          <p:nvPr/>
        </p:nvGrpSpPr>
        <p:grpSpPr>
          <a:xfrm>
            <a:off x="5379302" y="2458992"/>
            <a:ext cx="827902" cy="843642"/>
            <a:chOff x="5750012" y="2537255"/>
            <a:chExt cx="827902" cy="843642"/>
          </a:xfrm>
        </p:grpSpPr>
        <p:pic>
          <p:nvPicPr>
            <p:cNvPr id="8" name="Picture 2"/>
            <p:cNvPicPr>
              <a:picLocks noChangeAspect="1" noChangeArrowheads="1"/>
            </p:cNvPicPr>
            <p:nvPr/>
          </p:nvPicPr>
          <p:blipFill>
            <a:blip r:embed="rId3" cstate="print"/>
            <a:srcRect l="14454" t="8616" r="17308" b="21849"/>
            <a:stretch>
              <a:fillRect/>
            </a:stretch>
          </p:blipFill>
          <p:spPr bwMode="auto">
            <a:xfrm>
              <a:off x="5750012" y="2537255"/>
              <a:ext cx="827902" cy="843642"/>
            </a:xfrm>
            <a:prstGeom prst="rect">
              <a:avLst/>
            </a:prstGeom>
            <a:noFill/>
            <a:ln w="9525">
              <a:noFill/>
              <a:miter lim="800000"/>
              <a:headEnd/>
              <a:tailEnd/>
            </a:ln>
            <a:effectLst/>
          </p:spPr>
        </p:pic>
        <p:sp>
          <p:nvSpPr>
            <p:cNvPr id="9" name="Oval 8"/>
            <p:cNvSpPr/>
            <p:nvPr/>
          </p:nvSpPr>
          <p:spPr>
            <a:xfrm rot="20113778">
              <a:off x="5844147" y="2570671"/>
              <a:ext cx="492532" cy="352555"/>
            </a:xfrm>
            <a:prstGeom prst="ellipse">
              <a:avLst/>
            </a:prstGeom>
            <a:solidFill>
              <a:srgbClr val="FF9933"/>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graphicFrame>
        <p:nvGraphicFramePr>
          <p:cNvPr id="380931" name="Object 3"/>
          <p:cNvGraphicFramePr>
            <a:graphicFrameLocks noChangeAspect="1"/>
          </p:cNvGraphicFramePr>
          <p:nvPr/>
        </p:nvGraphicFramePr>
        <p:xfrm>
          <a:off x="3263144" y="2142353"/>
          <a:ext cx="349250" cy="523875"/>
        </p:xfrm>
        <a:graphic>
          <a:graphicData uri="http://schemas.openxmlformats.org/presentationml/2006/ole">
            <mc:AlternateContent xmlns:mc="http://schemas.openxmlformats.org/markup-compatibility/2006">
              <mc:Choice xmlns:v="urn:schemas-microsoft-com:vml" Requires="v">
                <p:oleObj spid="_x0000_s3284" name="Equation" r:id="rId4" imgW="190440" imgH="241200" progId="Equation.3">
                  <p:embed/>
                </p:oleObj>
              </mc:Choice>
              <mc:Fallback>
                <p:oleObj name="Equation" r:id="rId4" imgW="1904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144" y="2142353"/>
                        <a:ext cx="34925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32" name="Object 4"/>
          <p:cNvGraphicFramePr>
            <a:graphicFrameLocks noChangeAspect="1"/>
          </p:cNvGraphicFramePr>
          <p:nvPr/>
        </p:nvGraphicFramePr>
        <p:xfrm>
          <a:off x="3869534" y="2687981"/>
          <a:ext cx="395287" cy="495300"/>
        </p:xfrm>
        <a:graphic>
          <a:graphicData uri="http://schemas.openxmlformats.org/presentationml/2006/ole">
            <mc:AlternateContent xmlns:mc="http://schemas.openxmlformats.org/markup-compatibility/2006">
              <mc:Choice xmlns:v="urn:schemas-microsoft-com:vml" Requires="v">
                <p:oleObj spid="_x0000_s3285" name="Equation" r:id="rId6" imgW="215640" imgH="228600" progId="Equation.3">
                  <p:embed/>
                </p:oleObj>
              </mc:Choice>
              <mc:Fallback>
                <p:oleObj name="Equation" r:id="rId6" imgW="21564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9534" y="2687981"/>
                        <a:ext cx="395287"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33" name="Object 5"/>
          <p:cNvGraphicFramePr>
            <a:graphicFrameLocks noChangeAspect="1"/>
          </p:cNvGraphicFramePr>
          <p:nvPr/>
        </p:nvGraphicFramePr>
        <p:xfrm>
          <a:off x="3127180" y="3382877"/>
          <a:ext cx="976312" cy="522287"/>
        </p:xfrm>
        <a:graphic>
          <a:graphicData uri="http://schemas.openxmlformats.org/presentationml/2006/ole">
            <mc:AlternateContent xmlns:mc="http://schemas.openxmlformats.org/markup-compatibility/2006">
              <mc:Choice xmlns:v="urn:schemas-microsoft-com:vml" Requires="v">
                <p:oleObj spid="_x0000_s3286" name="Equation" r:id="rId8" imgW="533160" imgH="241200" progId="Equation.3">
                  <p:embed/>
                </p:oleObj>
              </mc:Choice>
              <mc:Fallback>
                <p:oleObj name="Equation" r:id="rId8" imgW="53316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7180" y="3382877"/>
                        <a:ext cx="976312"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34" name="Object 6"/>
          <p:cNvGraphicFramePr>
            <a:graphicFrameLocks noChangeAspect="1"/>
          </p:cNvGraphicFramePr>
          <p:nvPr/>
        </p:nvGraphicFramePr>
        <p:xfrm>
          <a:off x="5293694" y="3345807"/>
          <a:ext cx="976312" cy="522287"/>
        </p:xfrm>
        <a:graphic>
          <a:graphicData uri="http://schemas.openxmlformats.org/presentationml/2006/ole">
            <mc:AlternateContent xmlns:mc="http://schemas.openxmlformats.org/markup-compatibility/2006">
              <mc:Choice xmlns:v="urn:schemas-microsoft-com:vml" Requires="v">
                <p:oleObj spid="_x0000_s3287" name="Equation" r:id="rId10" imgW="533160" imgH="241200" progId="Equation.3">
                  <p:embed/>
                </p:oleObj>
              </mc:Choice>
              <mc:Fallback>
                <p:oleObj name="Equation" r:id="rId10" imgW="533160" imgH="241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3694" y="3345807"/>
                        <a:ext cx="976312"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35" name="Object 7"/>
          <p:cNvGraphicFramePr>
            <a:graphicFrameLocks noChangeAspect="1"/>
          </p:cNvGraphicFramePr>
          <p:nvPr/>
        </p:nvGraphicFramePr>
        <p:xfrm>
          <a:off x="5555049" y="2232025"/>
          <a:ext cx="349250" cy="523875"/>
        </p:xfrm>
        <a:graphic>
          <a:graphicData uri="http://schemas.openxmlformats.org/presentationml/2006/ole">
            <mc:AlternateContent xmlns:mc="http://schemas.openxmlformats.org/markup-compatibility/2006">
              <mc:Choice xmlns:v="urn:schemas-microsoft-com:vml" Requires="v">
                <p:oleObj spid="_x0000_s3288" name="Equation" r:id="rId12" imgW="190440" imgH="241200" progId="Equation.3">
                  <p:embed/>
                </p:oleObj>
              </mc:Choice>
              <mc:Fallback>
                <p:oleObj name="Equation" r:id="rId12" imgW="1904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049" y="2232025"/>
                        <a:ext cx="34925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36" name="Object 8"/>
          <p:cNvGraphicFramePr>
            <a:graphicFrameLocks noChangeAspect="1"/>
          </p:cNvGraphicFramePr>
          <p:nvPr/>
        </p:nvGraphicFramePr>
        <p:xfrm>
          <a:off x="6172801" y="2704114"/>
          <a:ext cx="395288" cy="495300"/>
        </p:xfrm>
        <a:graphic>
          <a:graphicData uri="http://schemas.openxmlformats.org/presentationml/2006/ole">
            <mc:AlternateContent xmlns:mc="http://schemas.openxmlformats.org/markup-compatibility/2006">
              <mc:Choice xmlns:v="urn:schemas-microsoft-com:vml" Requires="v">
                <p:oleObj spid="_x0000_s3289" name="Equation" r:id="rId13" imgW="215640" imgH="228600" progId="Equation.3">
                  <p:embed/>
                </p:oleObj>
              </mc:Choice>
              <mc:Fallback>
                <p:oleObj name="Equation" r:id="rId13" imgW="21564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801" y="2704114"/>
                        <a:ext cx="395288"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37" name="Object 9"/>
          <p:cNvGraphicFramePr>
            <a:graphicFrameLocks noChangeAspect="1"/>
          </p:cNvGraphicFramePr>
          <p:nvPr/>
        </p:nvGraphicFramePr>
        <p:xfrm>
          <a:off x="233148" y="2170535"/>
          <a:ext cx="1706863" cy="1007375"/>
        </p:xfrm>
        <a:graphic>
          <a:graphicData uri="http://schemas.openxmlformats.org/presentationml/2006/ole">
            <mc:AlternateContent xmlns:mc="http://schemas.openxmlformats.org/markup-compatibility/2006">
              <mc:Choice xmlns:v="urn:schemas-microsoft-com:vml" Requires="v">
                <p:oleObj spid="_x0000_s3290" name="Equation" r:id="rId14" imgW="1041120" imgH="520560" progId="Equation.3">
                  <p:embed/>
                </p:oleObj>
              </mc:Choice>
              <mc:Fallback>
                <p:oleObj name="Equation" r:id="rId14" imgW="1041120" imgH="520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148" y="2170535"/>
                        <a:ext cx="1706863" cy="100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18" descr="lnofsavslnofellipovernColor.jpg"/>
          <p:cNvPicPr>
            <a:picLocks noChangeAspect="1"/>
          </p:cNvPicPr>
          <p:nvPr/>
        </p:nvPicPr>
        <p:blipFill>
          <a:blip r:embed="rId16" cstate="print"/>
          <a:stretch>
            <a:fillRect/>
          </a:stretch>
        </p:blipFill>
        <p:spPr>
          <a:xfrm>
            <a:off x="1968510" y="1986796"/>
            <a:ext cx="6067169" cy="4560911"/>
          </a:xfrm>
          <a:prstGeom prst="rect">
            <a:avLst/>
          </a:prstGeom>
        </p:spPr>
      </p:pic>
      <p:graphicFrame>
        <p:nvGraphicFramePr>
          <p:cNvPr id="20" name="Diagram 19"/>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 name="Title 1"/>
          <p:cNvSpPr>
            <a:spLocks noGrp="1"/>
          </p:cNvSpPr>
          <p:nvPr>
            <p:ph type="title"/>
          </p:nvPr>
        </p:nvSpPr>
        <p:spPr>
          <a:xfrm>
            <a:off x="228600" y="76200"/>
            <a:ext cx="7683500" cy="838200"/>
          </a:xfrm>
        </p:spPr>
        <p:txBody>
          <a:bodyPr>
            <a:noAutofit/>
          </a:bodyPr>
          <a:lstStyle/>
          <a:p>
            <a:r>
              <a:rPr lang="en-US" sz="3200" dirty="0" smtClean="0"/>
              <a:t>Shrinking Surface Area Addressed                   by Number of Samples</a:t>
            </a:r>
            <a:endParaRPr lang="en-US" sz="3200" dirty="0"/>
          </a:p>
        </p:txBody>
      </p:sp>
    </p:spTree>
    <p:extLst>
      <p:ext uri="{BB962C8B-B14F-4D97-AF65-F5344CB8AC3E}">
        <p14:creationId xmlns:p14="http://schemas.microsoft.com/office/powerpoint/2010/main" val="3686872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659" y="1510323"/>
            <a:ext cx="7772400" cy="1362075"/>
          </a:xfrm>
          <a:effectLst/>
        </p:spPr>
        <p:txBody>
          <a:bodyPr>
            <a:normAutofit fontScale="90000"/>
          </a:bodyPr>
          <a:lstStyle/>
          <a:p>
            <a:pPr algn="ctr"/>
            <a:r>
              <a:rPr lang="en-US" sz="9600" cap="none" dirty="0" smtClean="0">
                <a:ln w="22225">
                  <a:solidFill>
                    <a:schemeClr val="accent2"/>
                  </a:solidFill>
                  <a:prstDash val="solid"/>
                </a:ln>
                <a:solidFill>
                  <a:schemeClr val="accent2">
                    <a:lumMod val="40000"/>
                    <a:lumOff val="60000"/>
                  </a:schemeClr>
                </a:solidFill>
              </a:rPr>
              <a:t>Square-root Wavelet Density Estimation</a:t>
            </a:r>
            <a:endParaRPr lang="en-US" sz="9600" cap="none" dirty="0">
              <a:ln w="22225">
                <a:solidFill>
                  <a:schemeClr val="accent2"/>
                </a:solidFill>
                <a:prstDash val="solid"/>
              </a:ln>
              <a:solidFill>
                <a:schemeClr val="accent2">
                  <a:lumMod val="40000"/>
                  <a:lumOff val="60000"/>
                </a:schemeClr>
              </a:solidFill>
            </a:endParaRPr>
          </a:p>
        </p:txBody>
      </p:sp>
      <p:sp>
        <p:nvSpPr>
          <p:cNvPr id="44034" name="Slide Number Placeholder 2"/>
          <p:cNvSpPr>
            <a:spLocks noGrp="1"/>
          </p:cNvSpPr>
          <p:nvPr>
            <p:ph type="sldNum" sz="quarter" idx="12"/>
          </p:nvPr>
        </p:nvSpPr>
        <p:spPr>
          <a:noFill/>
        </p:spPr>
        <p:txBody>
          <a:bodyPr/>
          <a:lstStyle/>
          <a:p>
            <a:pPr defTabSz="966788"/>
            <a:fld id="{48163FD2-3A1F-4AB2-906B-A828548B49FF}" type="slidenum">
              <a:rPr lang="en-US" smtClean="0">
                <a:latin typeface="Arial" charset="0"/>
                <a:cs typeface="Arial" charset="0"/>
              </a:rPr>
              <a:pPr defTabSz="966788"/>
              <a:t>3</a:t>
            </a:fld>
            <a:endParaRPr lang="en-US" smtClean="0">
              <a:latin typeface="Arial" charset="0"/>
              <a:cs typeface="Arial" charset="0"/>
            </a:endParaRPr>
          </a:p>
        </p:txBody>
      </p:sp>
    </p:spTree>
    <p:extLst>
      <p:ext uri="{BB962C8B-B14F-4D97-AF65-F5344CB8AC3E}">
        <p14:creationId xmlns:p14="http://schemas.microsoft.com/office/powerpoint/2010/main" val="8950882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6921500" cy="838200"/>
          </a:xfrm>
        </p:spPr>
        <p:txBody>
          <a:bodyPr>
            <a:normAutofit fontScale="90000"/>
          </a:bodyPr>
          <a:lstStyle/>
          <a:p>
            <a:r>
              <a:rPr lang="en-US" dirty="0" smtClean="0"/>
              <a:t>Nested Subspaces Lead to       Simpler Model Selection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210065" y="1600200"/>
                <a:ext cx="8760940" cy="5257800"/>
              </a:xfrm>
            </p:spPr>
            <p:txBody>
              <a:bodyPr>
                <a:normAutofit/>
              </a:bodyPr>
              <a:lstStyle/>
              <a:p>
                <a:r>
                  <a:rPr lang="en-US" dirty="0" smtClean="0"/>
                  <a:t>Hypersphere dimensionality remains the same with MRA</a:t>
                </a:r>
              </a:p>
              <a:p>
                <a:endParaRPr lang="en-US" dirty="0" smtClean="0"/>
              </a:p>
              <a:p>
                <a:endParaRPr lang="en-US" dirty="0" smtClean="0"/>
              </a:p>
              <a:p>
                <a:endParaRPr lang="en-US" dirty="0" smtClean="0"/>
              </a:p>
              <a:p>
                <a:endParaRPr lang="en-US" dirty="0" smtClean="0"/>
              </a:p>
              <a:p>
                <a:r>
                  <a:rPr lang="en-US" dirty="0" smtClean="0"/>
                  <a:t>It is sufficient to search over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oMath>
                </a14:m>
                <a:r>
                  <a:rPr lang="en-US" dirty="0" smtClean="0">
                    <a:latin typeface="Times New Roman" pitchFamily="18" charset="0"/>
                    <a:cs typeface="Times New Roman" pitchFamily="18" charset="0"/>
                  </a:rPr>
                  <a:t>,</a:t>
                </a:r>
                <a:r>
                  <a:rPr lang="en-US" dirty="0" smtClean="0"/>
                  <a:t> using only scaling functions for density estimation</a:t>
                </a:r>
              </a:p>
              <a:p>
                <a:endParaRPr lang="en-US" dirty="0"/>
              </a:p>
              <a:p>
                <a:endParaRPr lang="en-US" dirty="0" smtClean="0"/>
              </a:p>
              <a:p>
                <a:r>
                  <a:rPr lang="en-US" dirty="0" smtClean="0"/>
                  <a:t>MDL is invariant to MRA, however </a:t>
                </a:r>
                <a:r>
                  <a:rPr lang="en-US" dirty="0" err="1" smtClean="0"/>
                  <a:t>sparsity</a:t>
                </a:r>
                <a:r>
                  <a:rPr lang="en-US" dirty="0" smtClean="0"/>
                  <a:t> not considered</a:t>
                </a:r>
              </a:p>
              <a:p>
                <a:pPr lvl="1"/>
                <a:r>
                  <a:rPr lang="en-US" dirty="0" smtClean="0"/>
                  <a:t>Same for AIC and BIC</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210065" y="1600200"/>
                <a:ext cx="8760940" cy="5257800"/>
              </a:xfrm>
              <a:blipFill rotWithShape="1">
                <a:blip r:embed="rId4"/>
                <a:stretch>
                  <a:fillRect l="-904" t="-928"/>
                </a:stretch>
              </a:blipFill>
            </p:spPr>
            <p:txBody>
              <a:bodyPr/>
              <a:lstStyle/>
              <a:p>
                <a:r>
                  <a:rPr lang="en-US">
                    <a:noFill/>
                  </a:rPr>
                  <a:t> </a:t>
                </a:r>
              </a:p>
            </p:txBody>
          </p:sp>
        </mc:Fallback>
      </mc:AlternateContent>
      <p:sp>
        <p:nvSpPr>
          <p:cNvPr id="4" name="Rectangle 3"/>
          <p:cNvSpPr/>
          <p:nvPr/>
        </p:nvSpPr>
        <p:spPr>
          <a:xfrm>
            <a:off x="1682658" y="2251680"/>
            <a:ext cx="6423373" cy="5956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40640" rIns="40640" bIns="4064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defTabSz="1422400">
              <a:lnSpc>
                <a:spcPct val="90000"/>
              </a:lnSpc>
              <a:spcBef>
                <a:spcPct val="0"/>
              </a:spcBef>
              <a:spcAft>
                <a:spcPct val="35000"/>
              </a:spcAft>
            </a:pPr>
            <a:r>
              <a:rPr lang="en-US" sz="3200" b="1" kern="12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V</a:t>
            </a:r>
            <a:r>
              <a:rPr lang="en-US" sz="3200" b="1" kern="1200" cap="none"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4</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=W</a:t>
            </a:r>
            <a:r>
              <a:rPr lang="en-US" sz="3200" b="1"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Math"/>
                <a:ea typeface="Cambria Math"/>
              </a:rPr>
              <a:t>⊕</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ea typeface="Cambria Math"/>
              </a:rPr>
              <a:t>V</a:t>
            </a:r>
            <a:r>
              <a:rPr lang="en-US" sz="3200" b="1"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=W</a:t>
            </a:r>
            <a:r>
              <a:rPr lang="en-US" sz="3200" b="1"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Math"/>
                <a:ea typeface="Cambria Math"/>
              </a:rPr>
              <a:t>⊕</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W</a:t>
            </a:r>
            <a:r>
              <a:rPr lang="en-US" sz="3200" b="1"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2</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Math"/>
                <a:ea typeface="Cambria Math"/>
              </a:rPr>
              <a:t>⊕</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ea typeface="Cambria Math"/>
              </a:rPr>
              <a:t>V</a:t>
            </a:r>
            <a:r>
              <a:rPr lang="en-US" sz="3200" b="1" spc="50" baseline="-250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2</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Lucida Calligraphy" pitchFamily="66" charset="0"/>
              </a:rPr>
              <a:t>=</a:t>
            </a:r>
            <a:r>
              <a:rPr 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endParaRPr lang="en-US" sz="3200" b="1" kern="12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nvGrpSpPr>
          <p:cNvPr id="6" name="Group 19"/>
          <p:cNvGrpSpPr/>
          <p:nvPr/>
        </p:nvGrpSpPr>
        <p:grpSpPr>
          <a:xfrm>
            <a:off x="1987721" y="2868722"/>
            <a:ext cx="2291748" cy="779763"/>
            <a:chOff x="1987721" y="2868722"/>
            <a:chExt cx="2291748" cy="779763"/>
          </a:xfrm>
        </p:grpSpPr>
        <p:graphicFrame>
          <p:nvGraphicFramePr>
            <p:cNvPr id="5" name="Object 4"/>
            <p:cNvGraphicFramePr>
              <a:graphicFrameLocks noChangeAspect="1"/>
            </p:cNvGraphicFramePr>
            <p:nvPr/>
          </p:nvGraphicFramePr>
          <p:xfrm>
            <a:off x="1987721" y="2968981"/>
            <a:ext cx="495987" cy="579244"/>
          </p:xfrm>
          <a:graphic>
            <a:graphicData uri="http://schemas.openxmlformats.org/presentationml/2006/ole">
              <mc:AlternateContent xmlns:mc="http://schemas.openxmlformats.org/markup-compatibility/2006">
                <mc:Choice xmlns:v="urn:schemas-microsoft-com:vml" Requires="v">
                  <p:oleObj spid="_x0000_s4458" name="Equation" r:id="rId5" imgW="126720" imgH="177480" progId="Equation.3">
                    <p:embed/>
                  </p:oleObj>
                </mc:Choice>
                <mc:Fallback>
                  <p:oleObj name="Equation" r:id="rId5" imgW="12672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7721" y="2968981"/>
                          <a:ext cx="495987" cy="579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55" name="Object 3"/>
            <p:cNvGraphicFramePr>
              <a:graphicFrameLocks noChangeAspect="1"/>
            </p:cNvGraphicFramePr>
            <p:nvPr/>
          </p:nvGraphicFramePr>
          <p:xfrm>
            <a:off x="2812825" y="2868722"/>
            <a:ext cx="498785" cy="779763"/>
          </p:xfrm>
          <a:graphic>
            <a:graphicData uri="http://schemas.openxmlformats.org/presentationml/2006/ole">
              <mc:AlternateContent xmlns:mc="http://schemas.openxmlformats.org/markup-compatibility/2006">
                <mc:Choice xmlns:v="urn:schemas-microsoft-com:vml" Requires="v">
                  <p:oleObj spid="_x0000_s4459" name="Equation" r:id="rId7" imgW="152280" imgH="393480" progId="Equation.3">
                    <p:embed/>
                  </p:oleObj>
                </mc:Choice>
                <mc:Fallback>
                  <p:oleObj name="Equation" r:id="rId7" imgW="15228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2825" y="2868722"/>
                          <a:ext cx="498785" cy="77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56" name="Object 4"/>
            <p:cNvGraphicFramePr>
              <a:graphicFrameLocks noChangeAspect="1"/>
            </p:cNvGraphicFramePr>
            <p:nvPr/>
          </p:nvGraphicFramePr>
          <p:xfrm>
            <a:off x="3780994" y="2868872"/>
            <a:ext cx="498475" cy="779462"/>
          </p:xfrm>
          <a:graphic>
            <a:graphicData uri="http://schemas.openxmlformats.org/presentationml/2006/ole">
              <mc:AlternateContent xmlns:mc="http://schemas.openxmlformats.org/markup-compatibility/2006">
                <mc:Choice xmlns:v="urn:schemas-microsoft-com:vml" Requires="v">
                  <p:oleObj spid="_x0000_s4460" name="Equation" r:id="rId9" imgW="152280" imgH="393480" progId="Equation.3">
                    <p:embed/>
                  </p:oleObj>
                </mc:Choice>
                <mc:Fallback>
                  <p:oleObj name="Equation" r:id="rId9" imgW="15228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0994" y="2868872"/>
                          <a:ext cx="498475"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60" name="Object 8"/>
            <p:cNvGraphicFramePr>
              <a:graphicFrameLocks noChangeAspect="1"/>
            </p:cNvGraphicFramePr>
            <p:nvPr/>
          </p:nvGraphicFramePr>
          <p:xfrm>
            <a:off x="2399443" y="3128128"/>
            <a:ext cx="414630" cy="275537"/>
          </p:xfrm>
          <a:graphic>
            <a:graphicData uri="http://schemas.openxmlformats.org/presentationml/2006/ole">
              <mc:AlternateContent xmlns:mc="http://schemas.openxmlformats.org/markup-compatibility/2006">
                <mc:Choice xmlns:v="urn:schemas-microsoft-com:vml" Requires="v">
                  <p:oleObj spid="_x0000_s4461" name="Equation" r:id="rId11" imgW="126720" imgH="101520" progId="Equation.3">
                    <p:embed/>
                  </p:oleObj>
                </mc:Choice>
                <mc:Fallback>
                  <p:oleObj name="Equation" r:id="rId11" imgW="126720" imgH="1015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99443" y="3128128"/>
                          <a:ext cx="414630" cy="275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65" name="Object 13"/>
            <p:cNvGraphicFramePr>
              <a:graphicFrameLocks noChangeAspect="1"/>
            </p:cNvGraphicFramePr>
            <p:nvPr/>
          </p:nvGraphicFramePr>
          <p:xfrm>
            <a:off x="3362198" y="3070099"/>
            <a:ext cx="457200" cy="379412"/>
          </p:xfrm>
          <a:graphic>
            <a:graphicData uri="http://schemas.openxmlformats.org/presentationml/2006/ole">
              <mc:AlternateContent xmlns:mc="http://schemas.openxmlformats.org/markup-compatibility/2006">
                <mc:Choice xmlns:v="urn:schemas-microsoft-com:vml" Requires="v">
                  <p:oleObj spid="_x0000_s4462" name="Equation" r:id="rId13" imgW="139680" imgH="139680" progId="Equation.3">
                    <p:embed/>
                  </p:oleObj>
                </mc:Choice>
                <mc:Fallback>
                  <p:oleObj name="Equation" r:id="rId13" imgW="139680" imgH="139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2198" y="3070099"/>
                          <a:ext cx="457200"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20"/>
          <p:cNvGrpSpPr/>
          <p:nvPr/>
        </p:nvGrpSpPr>
        <p:grpSpPr>
          <a:xfrm>
            <a:off x="4281060" y="2868872"/>
            <a:ext cx="3697622" cy="779462"/>
            <a:chOff x="4281060" y="2868872"/>
            <a:chExt cx="3697622" cy="779462"/>
          </a:xfrm>
        </p:grpSpPr>
        <p:graphicFrame>
          <p:nvGraphicFramePr>
            <p:cNvPr id="381957" name="Object 5"/>
            <p:cNvGraphicFramePr>
              <a:graphicFrameLocks noChangeAspect="1"/>
            </p:cNvGraphicFramePr>
            <p:nvPr/>
          </p:nvGraphicFramePr>
          <p:xfrm>
            <a:off x="4633612" y="2868872"/>
            <a:ext cx="498475" cy="779462"/>
          </p:xfrm>
          <a:graphic>
            <a:graphicData uri="http://schemas.openxmlformats.org/presentationml/2006/ole">
              <mc:AlternateContent xmlns:mc="http://schemas.openxmlformats.org/markup-compatibility/2006">
                <mc:Choice xmlns:v="urn:schemas-microsoft-com:vml" Requires="v">
                  <p:oleObj spid="_x0000_s4463" name="Equation" r:id="rId15" imgW="152280" imgH="393480" progId="Equation.3">
                    <p:embed/>
                  </p:oleObj>
                </mc:Choice>
                <mc:Fallback>
                  <p:oleObj name="Equation" r:id="rId15" imgW="15228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3612" y="2868872"/>
                          <a:ext cx="498475"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58" name="Object 6"/>
            <p:cNvGraphicFramePr>
              <a:graphicFrameLocks noChangeAspect="1"/>
            </p:cNvGraphicFramePr>
            <p:nvPr/>
          </p:nvGraphicFramePr>
          <p:xfrm>
            <a:off x="5696293" y="2868872"/>
            <a:ext cx="498475" cy="779462"/>
          </p:xfrm>
          <a:graphic>
            <a:graphicData uri="http://schemas.openxmlformats.org/presentationml/2006/ole">
              <mc:AlternateContent xmlns:mc="http://schemas.openxmlformats.org/markup-compatibility/2006">
                <mc:Choice xmlns:v="urn:schemas-microsoft-com:vml" Requires="v">
                  <p:oleObj spid="_x0000_s4464" name="Equation" r:id="rId16" imgW="152280" imgH="393480" progId="Equation.3">
                    <p:embed/>
                  </p:oleObj>
                </mc:Choice>
                <mc:Fallback>
                  <p:oleObj name="Equation" r:id="rId16" imgW="152280" imgH="393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96293" y="2868872"/>
                          <a:ext cx="498475"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59" name="Object 7"/>
            <p:cNvGraphicFramePr>
              <a:graphicFrameLocks noChangeAspect="1"/>
            </p:cNvGraphicFramePr>
            <p:nvPr/>
          </p:nvGraphicFramePr>
          <p:xfrm>
            <a:off x="6660122" y="2868872"/>
            <a:ext cx="498475" cy="779462"/>
          </p:xfrm>
          <a:graphic>
            <a:graphicData uri="http://schemas.openxmlformats.org/presentationml/2006/ole">
              <mc:AlternateContent xmlns:mc="http://schemas.openxmlformats.org/markup-compatibility/2006">
                <mc:Choice xmlns:v="urn:schemas-microsoft-com:vml" Requires="v">
                  <p:oleObj spid="_x0000_s4465" name="Equation" r:id="rId18" imgW="152280" imgH="393480" progId="Equation.3">
                    <p:embed/>
                  </p:oleObj>
                </mc:Choice>
                <mc:Fallback>
                  <p:oleObj name="Equation" r:id="rId18" imgW="152280" imgH="3934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60122" y="2868872"/>
                          <a:ext cx="498475"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62" name="Object 10"/>
            <p:cNvGraphicFramePr>
              <a:graphicFrameLocks noChangeAspect="1"/>
            </p:cNvGraphicFramePr>
            <p:nvPr/>
          </p:nvGraphicFramePr>
          <p:xfrm>
            <a:off x="4281060" y="3127784"/>
            <a:ext cx="415925" cy="276225"/>
          </p:xfrm>
          <a:graphic>
            <a:graphicData uri="http://schemas.openxmlformats.org/presentationml/2006/ole">
              <mc:AlternateContent xmlns:mc="http://schemas.openxmlformats.org/markup-compatibility/2006">
                <mc:Choice xmlns:v="urn:schemas-microsoft-com:vml" Requires="v">
                  <p:oleObj spid="_x0000_s4466" name="Equation" r:id="rId20" imgW="126720" imgH="101520" progId="Equation.3">
                    <p:embed/>
                  </p:oleObj>
                </mc:Choice>
                <mc:Fallback>
                  <p:oleObj name="Equation" r:id="rId20" imgW="126720" imgH="1015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1060" y="3127784"/>
                          <a:ext cx="41592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63" name="Object 11"/>
            <p:cNvGraphicFramePr>
              <a:graphicFrameLocks noChangeAspect="1"/>
            </p:cNvGraphicFramePr>
            <p:nvPr>
              <p:extLst/>
            </p:nvPr>
          </p:nvGraphicFramePr>
          <p:xfrm>
            <a:off x="7105557" y="3094038"/>
            <a:ext cx="873125" cy="344487"/>
          </p:xfrm>
          <a:graphic>
            <a:graphicData uri="http://schemas.openxmlformats.org/presentationml/2006/ole">
              <mc:AlternateContent xmlns:mc="http://schemas.openxmlformats.org/markup-compatibility/2006">
                <mc:Choice xmlns:v="urn:schemas-microsoft-com:vml" Requires="v">
                  <p:oleObj spid="_x0000_s4467" name="Equation" r:id="rId21" imgW="266400" imgH="126720" progId="Equation.3">
                    <p:embed/>
                  </p:oleObj>
                </mc:Choice>
                <mc:Fallback>
                  <p:oleObj name="Equation" r:id="rId21" imgW="266400" imgH="126720" progId="Equation.3">
                    <p:embed/>
                    <p:pic>
                      <p:nvPicPr>
                        <p:cNvPr id="0" name=""/>
                        <p:cNvPicPr>
                          <a:picLocks noChangeAspect="1" noChangeArrowheads="1"/>
                        </p:cNvPicPr>
                        <p:nvPr/>
                      </p:nvPicPr>
                      <p:blipFill>
                        <a:blip r:embed="rId22"/>
                        <a:srcRect/>
                        <a:stretch>
                          <a:fillRect/>
                        </a:stretch>
                      </p:blipFill>
                      <p:spPr bwMode="auto">
                        <a:xfrm>
                          <a:off x="7105557" y="3094038"/>
                          <a:ext cx="873125" cy="344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66" name="Object 14"/>
            <p:cNvGraphicFramePr>
              <a:graphicFrameLocks noChangeAspect="1"/>
            </p:cNvGraphicFramePr>
            <p:nvPr/>
          </p:nvGraphicFramePr>
          <p:xfrm>
            <a:off x="5182761" y="3070099"/>
            <a:ext cx="457200" cy="379412"/>
          </p:xfrm>
          <a:graphic>
            <a:graphicData uri="http://schemas.openxmlformats.org/presentationml/2006/ole">
              <mc:AlternateContent xmlns:mc="http://schemas.openxmlformats.org/markup-compatibility/2006">
                <mc:Choice xmlns:v="urn:schemas-microsoft-com:vml" Requires="v">
                  <p:oleObj spid="_x0000_s4468" name="Equation" r:id="rId23" imgW="139680" imgH="139680" progId="Equation.3">
                    <p:embed/>
                  </p:oleObj>
                </mc:Choice>
                <mc:Fallback>
                  <p:oleObj name="Equation" r:id="rId23" imgW="139680" imgH="139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2761" y="3070099"/>
                          <a:ext cx="457200"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967" name="Object 15"/>
            <p:cNvGraphicFramePr>
              <a:graphicFrameLocks noChangeAspect="1"/>
            </p:cNvGraphicFramePr>
            <p:nvPr/>
          </p:nvGraphicFramePr>
          <p:xfrm>
            <a:off x="6204251" y="3070099"/>
            <a:ext cx="457200" cy="379412"/>
          </p:xfrm>
          <a:graphic>
            <a:graphicData uri="http://schemas.openxmlformats.org/presentationml/2006/ole">
              <mc:AlternateContent xmlns:mc="http://schemas.openxmlformats.org/markup-compatibility/2006">
                <mc:Choice xmlns:v="urn:schemas-microsoft-com:vml" Requires="v">
                  <p:oleObj spid="_x0000_s4469" name="Equation" r:id="rId24" imgW="139680" imgH="139680" progId="Equation.3">
                    <p:embed/>
                  </p:oleObj>
                </mc:Choice>
                <mc:Fallback>
                  <p:oleObj name="Equation" r:id="rId24" imgW="139680" imgH="139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4251" y="3070099"/>
                          <a:ext cx="457200"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0" name="Diagram 19"/>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mc:AlternateContent xmlns:mc="http://schemas.openxmlformats.org/markup-compatibility/2006" xmlns:a14="http://schemas.microsoft.com/office/drawing/2010/main">
        <mc:Choice Requires="a14">
          <p:sp>
            <p:nvSpPr>
              <p:cNvPr id="21" name="TextBox 20"/>
              <p:cNvSpPr txBox="1"/>
              <p:nvPr/>
            </p:nvSpPr>
            <p:spPr>
              <a:xfrm>
                <a:off x="3004068" y="4549518"/>
                <a:ext cx="3568541"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a:rPr>
                            <m:t>𝑝</m:t>
                          </m:r>
                          <m:r>
                            <a:rPr lang="en-US" sz="2400" b="0" i="1" smtClean="0">
                              <a:latin typeface="Cambria Math"/>
                            </a:rPr>
                            <m:t>(</m:t>
                          </m:r>
                          <m:r>
                            <a:rPr lang="en-US" sz="2400" b="0" i="1" smtClean="0">
                              <a:latin typeface="Cambria Math"/>
                            </a:rPr>
                            <m:t>𝑥</m:t>
                          </m:r>
                          <m:r>
                            <a:rPr lang="en-US" sz="2400" b="0" i="1" smtClean="0">
                              <a:latin typeface="Cambria Math"/>
                            </a:rPr>
                            <m:t>)</m:t>
                          </m:r>
                        </m:e>
                      </m:rad>
                      <m:r>
                        <a:rPr lang="en-US" sz="2400" b="0" i="1" smtClean="0">
                          <a:latin typeface="Cambria Math"/>
                        </a:rPr>
                        <m:t>=</m:t>
                      </m:r>
                      <m:nary>
                        <m:naryPr>
                          <m:chr m:val="∑"/>
                          <m:supHide m:val="on"/>
                          <m:ctrlPr>
                            <a:rPr lang="en-US" sz="2400" b="0" i="1" smtClean="0">
                              <a:latin typeface="Cambria Math" panose="02040503050406030204" pitchFamily="18" charset="0"/>
                            </a:rPr>
                          </m:ctrlPr>
                        </m:naryPr>
                        <m:sub>
                          <m:r>
                            <a:rPr lang="en-US" sz="2400" b="0" i="1" smtClean="0">
                              <a:latin typeface="Cambria Math"/>
                            </a:rPr>
                            <m:t>𝑘</m:t>
                          </m:r>
                        </m:sub>
                        <m:sup/>
                        <m:e>
                          <m:sSub>
                            <m:sSubPr>
                              <m:ctrlPr>
                                <a:rPr lang="en-US" sz="2400" b="0" i="1" smtClean="0">
                                  <a:latin typeface="Cambria Math" panose="02040503050406030204" pitchFamily="18" charset="0"/>
                                </a:rPr>
                              </m:ctrlPr>
                            </m:sSubPr>
                            <m:e>
                              <m:r>
                                <a:rPr lang="en-US" sz="2400" b="0" i="1" smtClean="0">
                                  <a:latin typeface="Cambria Math"/>
                                </a:rPr>
                                <m:t>𝛼</m:t>
                              </m:r>
                            </m:e>
                            <m:sub>
                              <m:sSub>
                                <m:sSubPr>
                                  <m:ctrlPr>
                                    <a:rPr lang="en-US" sz="2400" b="0" i="1" smtClean="0">
                                      <a:latin typeface="Cambria Math" panose="02040503050406030204" pitchFamily="18" charset="0"/>
                                    </a:rPr>
                                  </m:ctrlPr>
                                </m:sSubPr>
                                <m:e>
                                  <m:r>
                                    <a:rPr lang="en-US" sz="2400" b="0" i="1" smtClean="0">
                                      <a:latin typeface="Cambria Math"/>
                                    </a:rPr>
                                    <m:t>𝑗</m:t>
                                  </m:r>
                                </m:e>
                                <m:sub>
                                  <m:r>
                                    <a:rPr lang="en-US" sz="2400" b="0" i="1" smtClean="0">
                                      <a:latin typeface="Cambria Math"/>
                                    </a:rPr>
                                    <m:t>0</m:t>
                                  </m:r>
                                </m:sub>
                              </m:sSub>
                              <m:r>
                                <a:rPr lang="en-US" sz="2400" b="0" i="1" smtClean="0">
                                  <a:latin typeface="Cambria Math"/>
                                </a:rPr>
                                <m:t>,</m:t>
                              </m:r>
                              <m:r>
                                <a:rPr lang="en-US" sz="2400" b="0" i="1" smtClean="0">
                                  <a:latin typeface="Cambria Math"/>
                                </a:rPr>
                                <m:t>𝑘</m:t>
                              </m:r>
                            </m:sub>
                          </m:sSub>
                          <m:sSub>
                            <m:sSubPr>
                              <m:ctrlPr>
                                <a:rPr lang="en-US" sz="2400" b="0" i="1" smtClean="0">
                                  <a:latin typeface="Cambria Math" panose="02040503050406030204" pitchFamily="18" charset="0"/>
                                </a:rPr>
                              </m:ctrlPr>
                            </m:sSubPr>
                            <m:e>
                              <m:r>
                                <a:rPr lang="en-US" sz="2400" b="0" i="1" smtClean="0">
                                  <a:latin typeface="Cambria Math"/>
                                </a:rPr>
                                <m:t>𝜙</m:t>
                              </m:r>
                            </m:e>
                            <m:sub>
                              <m:sSub>
                                <m:sSubPr>
                                  <m:ctrlPr>
                                    <a:rPr lang="en-US" sz="2400" b="0" i="1" smtClean="0">
                                      <a:latin typeface="Cambria Math" panose="02040503050406030204" pitchFamily="18" charset="0"/>
                                    </a:rPr>
                                  </m:ctrlPr>
                                </m:sSubPr>
                                <m:e>
                                  <m:r>
                                    <a:rPr lang="en-US" sz="2400" b="0" i="1" smtClean="0">
                                      <a:latin typeface="Cambria Math"/>
                                    </a:rPr>
                                    <m:t>𝑗</m:t>
                                  </m:r>
                                </m:e>
                                <m:sub>
                                  <m:r>
                                    <a:rPr lang="en-US" sz="2400" b="0" i="1" smtClean="0">
                                      <a:latin typeface="Cambria Math"/>
                                    </a:rPr>
                                    <m:t>0</m:t>
                                  </m:r>
                                </m:sub>
                              </m:sSub>
                              <m:r>
                                <a:rPr lang="en-US" sz="2400" b="0" i="1" smtClean="0">
                                  <a:latin typeface="Cambria Math"/>
                                </a:rPr>
                                <m:t>,</m:t>
                              </m:r>
                              <m:r>
                                <a:rPr lang="en-US" sz="2400" b="0" i="1" smtClean="0">
                                  <a:latin typeface="Cambria Math"/>
                                </a:rPr>
                                <m:t>𝑘</m:t>
                              </m:r>
                            </m:sub>
                          </m:sSub>
                          <m:r>
                            <a:rPr lang="en-US" sz="2400" b="0" i="1" smtClean="0">
                              <a:latin typeface="Cambria Math"/>
                            </a:rPr>
                            <m:t>(</m:t>
                          </m:r>
                          <m:r>
                            <a:rPr lang="en-US" sz="2400" b="0" i="1" smtClean="0">
                              <a:latin typeface="Cambria Math"/>
                            </a:rPr>
                            <m:t>𝑥</m:t>
                          </m:r>
                          <m:r>
                            <a:rPr lang="en-US" sz="2400" b="0" i="1" smtClean="0">
                              <a:latin typeface="Cambria Math"/>
                            </a:rPr>
                            <m:t>)</m:t>
                          </m:r>
                        </m:e>
                      </m:nary>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004068" y="4549518"/>
                <a:ext cx="3568541" cy="988540"/>
              </a:xfrm>
              <a:prstGeom prst="rect">
                <a:avLst/>
              </a:prstGeom>
              <a:blipFill rotWithShape="1">
                <a:blip r:embed="rId3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75912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smtClean="0"/>
              <a:t>MDL</a:t>
            </a:r>
            <a:r>
              <a:rPr lang="en-US" baseline="30000" dirty="0" smtClean="0"/>
              <a:t>3</a:t>
            </a:r>
            <a:r>
              <a:rPr lang="en-US" dirty="0" smtClean="0"/>
              <a:t> vs. MDL</a:t>
            </a:r>
            <a:r>
              <a:rPr lang="en-US" baseline="30000" dirty="0" smtClean="0"/>
              <a:t>2</a:t>
            </a:r>
          </a:p>
        </p:txBody>
      </p:sp>
      <p:pic>
        <p:nvPicPr>
          <p:cNvPr id="9" name="Picture 8" descr="claw_j0Lv_2_OS_1_db4.jpg"/>
          <p:cNvPicPr preferRelativeResize="0">
            <a:picLocks/>
          </p:cNvPicPr>
          <p:nvPr/>
        </p:nvPicPr>
        <p:blipFill>
          <a:blip r:embed="rId4" cstate="print"/>
          <a:stretch>
            <a:fillRect/>
          </a:stretch>
        </p:blipFill>
        <p:spPr>
          <a:xfrm>
            <a:off x="173736" y="1024128"/>
            <a:ext cx="3657600" cy="2743200"/>
          </a:xfrm>
          <a:prstGeom prst="rect">
            <a:avLst/>
          </a:prstGeom>
        </p:spPr>
      </p:pic>
      <p:pic>
        <p:nvPicPr>
          <p:cNvPr id="10" name="Picture 9" descr="claw_j0Lv_3_OS_1_db4.jpg"/>
          <p:cNvPicPr preferRelativeResize="0">
            <a:picLocks/>
          </p:cNvPicPr>
          <p:nvPr/>
        </p:nvPicPr>
        <p:blipFill>
          <a:blip r:embed="rId5" cstate="print"/>
          <a:stretch>
            <a:fillRect/>
          </a:stretch>
        </p:blipFill>
        <p:spPr>
          <a:xfrm>
            <a:off x="4535424" y="1024128"/>
            <a:ext cx="3657600" cy="2743200"/>
          </a:xfrm>
          <a:prstGeom prst="rect">
            <a:avLst/>
          </a:prstGeom>
        </p:spPr>
      </p:pic>
      <p:pic>
        <p:nvPicPr>
          <p:cNvPr id="11" name="Picture 10" descr="asymmClaw_j0Lv_1_OS_1_coif2.jpg"/>
          <p:cNvPicPr preferRelativeResize="0">
            <a:picLocks/>
          </p:cNvPicPr>
          <p:nvPr/>
        </p:nvPicPr>
        <p:blipFill>
          <a:blip r:embed="rId6" cstate="print"/>
          <a:srcRect l="7926" r="8628" b="6000"/>
          <a:stretch>
            <a:fillRect/>
          </a:stretch>
        </p:blipFill>
        <p:spPr>
          <a:xfrm>
            <a:off x="192024" y="3822192"/>
            <a:ext cx="3657600" cy="2743200"/>
          </a:xfrm>
          <a:prstGeom prst="rect">
            <a:avLst/>
          </a:prstGeom>
        </p:spPr>
      </p:pic>
      <p:pic>
        <p:nvPicPr>
          <p:cNvPr id="12" name="Picture 11" descr="asymmClaw_j0Lv_2_OS_1_coif2.jpg"/>
          <p:cNvPicPr preferRelativeResize="0">
            <a:picLocks/>
          </p:cNvPicPr>
          <p:nvPr/>
        </p:nvPicPr>
        <p:blipFill>
          <a:blip r:embed="rId7" cstate="print"/>
          <a:stretch>
            <a:fillRect/>
          </a:stretch>
        </p:blipFill>
        <p:spPr>
          <a:xfrm>
            <a:off x="4498848" y="3822192"/>
            <a:ext cx="3657600" cy="2743200"/>
          </a:xfrm>
          <a:prstGeom prst="rect">
            <a:avLst/>
          </a:prstGeom>
        </p:spPr>
      </p:pic>
      <p:grpSp>
        <p:nvGrpSpPr>
          <p:cNvPr id="2" name="Group 14"/>
          <p:cNvGrpSpPr/>
          <p:nvPr/>
        </p:nvGrpSpPr>
        <p:grpSpPr>
          <a:xfrm>
            <a:off x="3787346" y="2292179"/>
            <a:ext cx="4773829" cy="1383958"/>
            <a:chOff x="3787346" y="2292179"/>
            <a:chExt cx="4773829" cy="1383958"/>
          </a:xfrm>
        </p:grpSpPr>
        <p:sp>
          <p:nvSpPr>
            <p:cNvPr id="13" name="Rectangle 12"/>
            <p:cNvSpPr/>
            <p:nvPr/>
          </p:nvSpPr>
          <p:spPr>
            <a:xfrm rot="16200000">
              <a:off x="3311611" y="2767914"/>
              <a:ext cx="1383958"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MDL</a:t>
              </a:r>
              <a:r>
                <a:rPr lang="en-US" baseline="30000" dirty="0" smtClean="0"/>
                <a:t>2</a:t>
              </a: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=2</a:t>
              </a:r>
              <a:endParaRPr lang="en-US" dirty="0"/>
            </a:p>
          </p:txBody>
        </p:sp>
        <p:sp>
          <p:nvSpPr>
            <p:cNvPr id="14" name="Rectangle 13"/>
            <p:cNvSpPr/>
            <p:nvPr/>
          </p:nvSpPr>
          <p:spPr>
            <a:xfrm rot="16200000">
              <a:off x="7652953" y="2767914"/>
              <a:ext cx="1383958"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MDL</a:t>
              </a:r>
              <a:r>
                <a:rPr lang="en-US" baseline="30000" dirty="0" smtClean="0"/>
                <a:t>3</a:t>
              </a: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=3</a:t>
              </a:r>
              <a:endParaRPr lang="en-US" dirty="0"/>
            </a:p>
          </p:txBody>
        </p:sp>
      </p:grpSp>
      <p:grpSp>
        <p:nvGrpSpPr>
          <p:cNvPr id="3" name="Group 15"/>
          <p:cNvGrpSpPr/>
          <p:nvPr/>
        </p:nvGrpSpPr>
        <p:grpSpPr>
          <a:xfrm>
            <a:off x="3828542" y="5027144"/>
            <a:ext cx="4773829" cy="1383958"/>
            <a:chOff x="3787346" y="2292179"/>
            <a:chExt cx="4773829" cy="1383958"/>
          </a:xfrm>
        </p:grpSpPr>
        <p:sp>
          <p:nvSpPr>
            <p:cNvPr id="17" name="Rectangle 16"/>
            <p:cNvSpPr/>
            <p:nvPr/>
          </p:nvSpPr>
          <p:spPr>
            <a:xfrm rot="16200000">
              <a:off x="3311611" y="2767914"/>
              <a:ext cx="1383958"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MDL</a:t>
              </a:r>
              <a:r>
                <a:rPr lang="en-US" baseline="30000" dirty="0" smtClean="0"/>
                <a:t>2</a:t>
              </a: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=1</a:t>
              </a:r>
              <a:endParaRPr lang="en-US" dirty="0"/>
            </a:p>
          </p:txBody>
        </p:sp>
        <p:sp>
          <p:nvSpPr>
            <p:cNvPr id="18" name="Rectangle 17"/>
            <p:cNvSpPr/>
            <p:nvPr/>
          </p:nvSpPr>
          <p:spPr>
            <a:xfrm rot="16200000">
              <a:off x="7652953" y="2767914"/>
              <a:ext cx="1383958"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MDL</a:t>
              </a:r>
              <a:r>
                <a:rPr lang="en-US" baseline="30000" dirty="0" smtClean="0"/>
                <a:t>3</a:t>
              </a: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=2</a:t>
              </a:r>
              <a:endParaRPr lang="en-US" dirty="0"/>
            </a:p>
          </p:txBody>
        </p:sp>
      </p:grpSp>
      <p:graphicFrame>
        <p:nvGraphicFramePr>
          <p:cNvPr id="15" name="Diagram 14"/>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2914105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smtClean="0"/>
              <a:t>MDL</a:t>
            </a:r>
            <a:r>
              <a:rPr lang="en-US" baseline="30000" dirty="0" smtClean="0"/>
              <a:t>3</a:t>
            </a:r>
            <a:r>
              <a:rPr lang="en-US" dirty="0" smtClean="0"/>
              <a:t> vs. BIC and MSE</a:t>
            </a:r>
            <a:endParaRPr lang="en-US" baseline="30000" dirty="0" smtClean="0"/>
          </a:p>
        </p:txBody>
      </p:sp>
      <p:pic>
        <p:nvPicPr>
          <p:cNvPr id="13" name="Picture 12" descr="tri_j0Lv_0_OS_1_sym5.jpg"/>
          <p:cNvPicPr preferRelativeResize="0">
            <a:picLocks/>
          </p:cNvPicPr>
          <p:nvPr/>
        </p:nvPicPr>
        <p:blipFill>
          <a:blip r:embed="rId4" cstate="print"/>
          <a:srcRect l="8426" r="8804" b="5351"/>
          <a:stretch>
            <a:fillRect/>
          </a:stretch>
        </p:blipFill>
        <p:spPr>
          <a:xfrm>
            <a:off x="173736" y="1024128"/>
            <a:ext cx="3657600" cy="2743200"/>
          </a:xfrm>
          <a:prstGeom prst="rect">
            <a:avLst/>
          </a:prstGeom>
        </p:spPr>
      </p:pic>
      <p:pic>
        <p:nvPicPr>
          <p:cNvPr id="14" name="Picture 13" descr="tri_j0Lv_1_OS_1_sym5.jpg"/>
          <p:cNvPicPr preferRelativeResize="0">
            <a:picLocks/>
          </p:cNvPicPr>
          <p:nvPr/>
        </p:nvPicPr>
        <p:blipFill>
          <a:blip r:embed="rId5" cstate="print"/>
          <a:srcRect l="8095" r="8459" b="5351"/>
          <a:stretch>
            <a:fillRect/>
          </a:stretch>
        </p:blipFill>
        <p:spPr>
          <a:xfrm>
            <a:off x="4535424" y="1024128"/>
            <a:ext cx="3657600" cy="2743200"/>
          </a:xfrm>
          <a:prstGeom prst="rect">
            <a:avLst/>
          </a:prstGeom>
        </p:spPr>
      </p:pic>
      <p:grpSp>
        <p:nvGrpSpPr>
          <p:cNvPr id="2" name="Group 14"/>
          <p:cNvGrpSpPr/>
          <p:nvPr/>
        </p:nvGrpSpPr>
        <p:grpSpPr>
          <a:xfrm>
            <a:off x="3836774" y="2230394"/>
            <a:ext cx="4773829" cy="1383958"/>
            <a:chOff x="3787346" y="2292179"/>
            <a:chExt cx="4773829" cy="1383958"/>
          </a:xfrm>
        </p:grpSpPr>
        <p:sp>
          <p:nvSpPr>
            <p:cNvPr id="16" name="Rectangle 15"/>
            <p:cNvSpPr/>
            <p:nvPr/>
          </p:nvSpPr>
          <p:spPr>
            <a:xfrm rot="16200000">
              <a:off x="3311611" y="2767914"/>
              <a:ext cx="1383958"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BIC,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=0</a:t>
              </a:r>
              <a:endParaRPr lang="en-US" dirty="0"/>
            </a:p>
          </p:txBody>
        </p:sp>
        <p:sp>
          <p:nvSpPr>
            <p:cNvPr id="17" name="Rectangle 16"/>
            <p:cNvSpPr/>
            <p:nvPr/>
          </p:nvSpPr>
          <p:spPr>
            <a:xfrm rot="16200000">
              <a:off x="7652953" y="2767914"/>
              <a:ext cx="1383958"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MDL</a:t>
              </a:r>
              <a:r>
                <a:rPr lang="en-US" baseline="30000" dirty="0" smtClean="0"/>
                <a:t>3</a:t>
              </a: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=1</a:t>
              </a:r>
              <a:endParaRPr lang="en-US" dirty="0"/>
            </a:p>
          </p:txBody>
        </p:sp>
      </p:grpSp>
      <p:pic>
        <p:nvPicPr>
          <p:cNvPr id="18" name="Picture 17" descr="outlier_j0Lv_2_OS_1_coif2.jpg"/>
          <p:cNvPicPr preferRelativeResize="0">
            <a:picLocks/>
          </p:cNvPicPr>
          <p:nvPr/>
        </p:nvPicPr>
        <p:blipFill>
          <a:blip r:embed="rId6" cstate="print"/>
          <a:srcRect l="9865" r="8919" b="7027"/>
          <a:stretch>
            <a:fillRect/>
          </a:stretch>
        </p:blipFill>
        <p:spPr>
          <a:xfrm>
            <a:off x="4498848" y="3822192"/>
            <a:ext cx="3657600" cy="2743200"/>
          </a:xfrm>
          <a:prstGeom prst="rect">
            <a:avLst/>
          </a:prstGeom>
        </p:spPr>
      </p:pic>
      <p:pic>
        <p:nvPicPr>
          <p:cNvPr id="19" name="Picture 18" descr="outlier_j0Lv_4_OS_1_coif2.jpg"/>
          <p:cNvPicPr preferRelativeResize="0">
            <a:picLocks/>
          </p:cNvPicPr>
          <p:nvPr/>
        </p:nvPicPr>
        <p:blipFill>
          <a:blip r:embed="rId7" cstate="print"/>
          <a:srcRect l="9595" r="9189" b="6847"/>
          <a:stretch>
            <a:fillRect/>
          </a:stretch>
        </p:blipFill>
        <p:spPr>
          <a:xfrm>
            <a:off x="192024" y="3822192"/>
            <a:ext cx="3657600" cy="2743200"/>
          </a:xfrm>
          <a:prstGeom prst="rect">
            <a:avLst/>
          </a:prstGeom>
        </p:spPr>
      </p:pic>
      <p:grpSp>
        <p:nvGrpSpPr>
          <p:cNvPr id="3" name="Group 19"/>
          <p:cNvGrpSpPr/>
          <p:nvPr/>
        </p:nvGrpSpPr>
        <p:grpSpPr>
          <a:xfrm>
            <a:off x="3840890" y="5076620"/>
            <a:ext cx="4773829" cy="1383958"/>
            <a:chOff x="3787346" y="2292179"/>
            <a:chExt cx="4773829" cy="1383958"/>
          </a:xfrm>
        </p:grpSpPr>
        <p:sp>
          <p:nvSpPr>
            <p:cNvPr id="21" name="Rectangle 20"/>
            <p:cNvSpPr/>
            <p:nvPr/>
          </p:nvSpPr>
          <p:spPr>
            <a:xfrm rot="16200000">
              <a:off x="3311611" y="2767914"/>
              <a:ext cx="1383958"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MSE,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=4</a:t>
              </a:r>
              <a:endParaRPr lang="en-US" dirty="0"/>
            </a:p>
          </p:txBody>
        </p:sp>
        <p:sp>
          <p:nvSpPr>
            <p:cNvPr id="22" name="Rectangle 21"/>
            <p:cNvSpPr/>
            <p:nvPr/>
          </p:nvSpPr>
          <p:spPr>
            <a:xfrm rot="16200000">
              <a:off x="7652953" y="2767914"/>
              <a:ext cx="1383958"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MDL</a:t>
              </a:r>
              <a:r>
                <a:rPr lang="en-US" baseline="30000" dirty="0" smtClean="0"/>
                <a:t>3</a:t>
              </a: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=2</a:t>
              </a:r>
              <a:endParaRPr lang="en-US" dirty="0"/>
            </a:p>
          </p:txBody>
        </p:sp>
      </p:grpSp>
      <p:grpSp>
        <p:nvGrpSpPr>
          <p:cNvPr id="4" name="Group 40"/>
          <p:cNvGrpSpPr/>
          <p:nvPr/>
        </p:nvGrpSpPr>
        <p:grpSpPr>
          <a:xfrm>
            <a:off x="1087397" y="4596712"/>
            <a:ext cx="3603667" cy="1846950"/>
            <a:chOff x="1087397" y="4596712"/>
            <a:chExt cx="3603667" cy="1846950"/>
          </a:xfrm>
        </p:grpSpPr>
        <p:cxnSp>
          <p:nvCxnSpPr>
            <p:cNvPr id="25" name="Straight Connector 24"/>
            <p:cNvCxnSpPr/>
            <p:nvPr/>
          </p:nvCxnSpPr>
          <p:spPr>
            <a:xfrm rot="5400000">
              <a:off x="934741" y="6101023"/>
              <a:ext cx="489504" cy="184191"/>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p:cNvCxnSpPr/>
            <p:nvPr/>
          </p:nvCxnSpPr>
          <p:spPr>
            <a:xfrm rot="5400000">
              <a:off x="454821" y="5469732"/>
              <a:ext cx="1595436" cy="323849"/>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rot="5400000">
              <a:off x="3017047" y="4893472"/>
              <a:ext cx="1609723" cy="1481135"/>
            </a:xfrm>
            <a:prstGeom prst="line">
              <a:avLst/>
            </a:prstGeom>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rot="10800000" flipV="1">
              <a:off x="3081341" y="5986465"/>
              <a:ext cx="1609723" cy="457197"/>
            </a:xfrm>
            <a:prstGeom prst="line">
              <a:avLst/>
            </a:prstGeom>
          </p:spPr>
          <p:style>
            <a:lnRef idx="2">
              <a:schemeClr val="accent2"/>
            </a:lnRef>
            <a:fillRef idx="0">
              <a:schemeClr val="accent2"/>
            </a:fillRef>
            <a:effectRef idx="1">
              <a:schemeClr val="accent2"/>
            </a:effectRef>
            <a:fontRef idx="minor">
              <a:schemeClr val="tx1"/>
            </a:fontRef>
          </p:style>
        </p:cxnSp>
        <p:pic>
          <p:nvPicPr>
            <p:cNvPr id="23" name="Picture 22" descr="outlier_j0Lv_4_OS_1_coif2_zoom.jpg"/>
            <p:cNvPicPr>
              <a:picLocks noChangeAspect="1"/>
            </p:cNvPicPr>
            <p:nvPr/>
          </p:nvPicPr>
          <p:blipFill>
            <a:blip r:embed="rId8" cstate="print"/>
            <a:srcRect l="12703" t="6386" r="9054" b="33815"/>
            <a:stretch>
              <a:fillRect/>
            </a:stretch>
          </p:blipFill>
          <p:spPr>
            <a:xfrm>
              <a:off x="1371602" y="4596712"/>
              <a:ext cx="3225113" cy="155132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graphicFrame>
        <p:nvGraphicFramePr>
          <p:cNvPr id="20" name="Diagram 19"/>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8289531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2000" fill="hold"/>
                                        <p:tgtEl>
                                          <p:spTgt spid="4"/>
                                        </p:tgtEl>
                                        <p:attrNameLst>
                                          <p:attrName>ppt_w</p:attrName>
                                        </p:attrNameLst>
                                      </p:cBhvr>
                                      <p:tavLst>
                                        <p:tav tm="0">
                                          <p:val>
                                            <p:fltVal val="0"/>
                                          </p:val>
                                        </p:tav>
                                        <p:tav tm="100000">
                                          <p:val>
                                            <p:strVal val="#ppt_w"/>
                                          </p:val>
                                        </p:tav>
                                      </p:tavLst>
                                    </p:anim>
                                    <p:anim calcmode="lin" valueType="num">
                                      <p:cBhvr>
                                        <p:cTn id="26" dur="20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Model Selection with </a:t>
            </a:r>
            <a:r>
              <a:rPr lang="en-US" dirty="0" err="1" smtClean="0"/>
              <a:t>Haar</a:t>
            </a:r>
            <a:endParaRPr lang="en-US" dirty="0"/>
          </a:p>
        </p:txBody>
      </p:sp>
      <p:graphicFrame>
        <p:nvGraphicFramePr>
          <p:cNvPr id="5" name="Table 4"/>
          <p:cNvGraphicFramePr>
            <a:graphicFrameLocks noGrp="1"/>
          </p:cNvGraphicFramePr>
          <p:nvPr/>
        </p:nvGraphicFramePr>
        <p:xfrm>
          <a:off x="227883" y="2424583"/>
          <a:ext cx="8711822" cy="3355765"/>
        </p:xfrm>
        <a:graphic>
          <a:graphicData uri="http://schemas.openxmlformats.org/drawingml/2006/table">
            <a:tbl>
              <a:tblPr firstRow="1" bandRow="1">
                <a:tableStyleId>{5C22544A-7EE6-4342-B048-85BDC9FD1C3A}</a:tableStyleId>
              </a:tblPr>
              <a:tblGrid>
                <a:gridCol w="1244546"/>
                <a:gridCol w="1244546"/>
                <a:gridCol w="1244546"/>
                <a:gridCol w="1244546"/>
                <a:gridCol w="1244546"/>
                <a:gridCol w="1244546"/>
                <a:gridCol w="1244546"/>
              </a:tblGrid>
              <a:tr h="551011">
                <a:tc>
                  <a:txBody>
                    <a:bodyPr/>
                    <a:lstStyle/>
                    <a:p>
                      <a:pPr algn="ctr"/>
                      <a:r>
                        <a:rPr lang="en-US" dirty="0" smtClean="0"/>
                        <a:t>Shape</a:t>
                      </a:r>
                      <a:endParaRPr lang="en-US" dirty="0"/>
                    </a:p>
                  </a:txBody>
                  <a:tcPr/>
                </a:tc>
                <a:tc>
                  <a:txBody>
                    <a:bodyPr/>
                    <a:lstStyle/>
                    <a:p>
                      <a:pPr algn="ct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=-3</a:t>
                      </a:r>
                      <a:endParaRPr lang="en-US" dirty="0"/>
                    </a:p>
                  </a:txBody>
                  <a:tcPr/>
                </a:tc>
                <a:tc>
                  <a:txBody>
                    <a:bodyPr/>
                    <a:lstStyle/>
                    <a:p>
                      <a:pPr algn="ct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=-2</a:t>
                      </a:r>
                      <a:endParaRPr lang="en-US" dirty="0"/>
                    </a:p>
                  </a:txBody>
                  <a:tcPr/>
                </a:tc>
                <a:tc>
                  <a:txBody>
                    <a:bodyPr/>
                    <a:lstStyle/>
                    <a:p>
                      <a:pPr algn="ct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=-1</a:t>
                      </a:r>
                      <a:endParaRPr lang="en-US" dirty="0"/>
                    </a:p>
                  </a:txBody>
                  <a:tcPr/>
                </a:tc>
                <a:tc>
                  <a:txBody>
                    <a:bodyPr/>
                    <a:lstStyle/>
                    <a:p>
                      <a:pPr algn="ct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=0</a:t>
                      </a:r>
                      <a:endParaRPr lang="en-US" dirty="0"/>
                    </a:p>
                  </a:txBody>
                  <a:tcPr/>
                </a:tc>
                <a:tc>
                  <a:txBody>
                    <a:bodyPr/>
                    <a:lstStyle/>
                    <a:p>
                      <a:pPr algn="ct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=1</a:t>
                      </a:r>
                      <a:endParaRPr lang="en-US" dirty="0"/>
                    </a:p>
                  </a:txBody>
                  <a:tcPr/>
                </a:tc>
                <a:tc>
                  <a:txBody>
                    <a:bodyPr/>
                    <a:lstStyle/>
                    <a:p>
                      <a:pPr algn="ctr"/>
                      <a:r>
                        <a:rPr lang="en-US" dirty="0" smtClean="0"/>
                        <a:t> </a:t>
                      </a:r>
                      <a:r>
                        <a:rPr lang="en-US" dirty="0" smtClean="0">
                          <a:latin typeface="Times New Roman" pitchFamily="18" charset="0"/>
                          <a:cs typeface="Times New Roman" pitchFamily="18" charset="0"/>
                        </a:rPr>
                        <a:t>j</a:t>
                      </a:r>
                      <a:r>
                        <a:rPr lang="en-US" baseline="-25000" dirty="0" smtClean="0">
                          <a:latin typeface="Times New Roman" pitchFamily="18" charset="0"/>
                          <a:cs typeface="Times New Roman" pitchFamily="18" charset="0"/>
                        </a:rPr>
                        <a:t>0</a:t>
                      </a:r>
                      <a:r>
                        <a:rPr lang="en-US" dirty="0" smtClean="0"/>
                        <a:t>=2</a:t>
                      </a:r>
                      <a:endParaRPr lang="en-US" dirty="0"/>
                    </a:p>
                  </a:txBody>
                  <a:tcPr/>
                </a:tc>
              </a:tr>
              <a:tr h="1402377">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140237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pic>
        <p:nvPicPr>
          <p:cNvPr id="7" name="Picture 6" descr="saupto50Color-0.jpg"/>
          <p:cNvPicPr>
            <a:picLocks noChangeAspect="1"/>
          </p:cNvPicPr>
          <p:nvPr/>
        </p:nvPicPr>
        <p:blipFill>
          <a:blip r:embed="rId2" cstate="print"/>
          <a:stretch>
            <a:fillRect/>
          </a:stretch>
        </p:blipFill>
        <p:spPr>
          <a:xfrm>
            <a:off x="273377" y="3024892"/>
            <a:ext cx="1185280" cy="1296539"/>
          </a:xfrm>
          <a:prstGeom prst="rect">
            <a:avLst/>
          </a:prstGeom>
        </p:spPr>
      </p:pic>
      <p:pic>
        <p:nvPicPr>
          <p:cNvPr id="8" name="Picture 7" descr="saupto50Color-1.jpg"/>
          <p:cNvPicPr preferRelativeResize="0">
            <a:picLocks/>
          </p:cNvPicPr>
          <p:nvPr/>
        </p:nvPicPr>
        <p:blipFill>
          <a:blip r:embed="rId3" cstate="print"/>
          <a:srcRect l="2784" t="1879" r="8960" b="2263"/>
          <a:stretch>
            <a:fillRect/>
          </a:stretch>
        </p:blipFill>
        <p:spPr>
          <a:xfrm>
            <a:off x="4003584" y="3023937"/>
            <a:ext cx="1188720" cy="1298448"/>
          </a:xfrm>
          <a:prstGeom prst="rect">
            <a:avLst/>
          </a:prstGeom>
        </p:spPr>
      </p:pic>
      <p:pic>
        <p:nvPicPr>
          <p:cNvPr id="9" name="Picture 8" descr="saupto50Color-2.jpg"/>
          <p:cNvPicPr preferRelativeResize="0">
            <a:picLocks/>
          </p:cNvPicPr>
          <p:nvPr/>
        </p:nvPicPr>
        <p:blipFill>
          <a:blip r:embed="rId4" cstate="print"/>
          <a:srcRect l="2116" t="3026" r="9515"/>
          <a:stretch>
            <a:fillRect/>
          </a:stretch>
        </p:blipFill>
        <p:spPr>
          <a:xfrm>
            <a:off x="2759035" y="3023937"/>
            <a:ext cx="1188720" cy="1298448"/>
          </a:xfrm>
          <a:prstGeom prst="rect">
            <a:avLst/>
          </a:prstGeom>
        </p:spPr>
      </p:pic>
      <p:pic>
        <p:nvPicPr>
          <p:cNvPr id="10" name="Picture 9" descr="saupto50Color-3.jpg"/>
          <p:cNvPicPr preferRelativeResize="0">
            <a:picLocks/>
          </p:cNvPicPr>
          <p:nvPr/>
        </p:nvPicPr>
        <p:blipFill>
          <a:blip r:embed="rId5" cstate="print"/>
          <a:srcRect l="2461" t="1518" r="9582" b="1026"/>
          <a:stretch>
            <a:fillRect/>
          </a:stretch>
        </p:blipFill>
        <p:spPr>
          <a:xfrm>
            <a:off x="1514486" y="3023937"/>
            <a:ext cx="1188720" cy="1298448"/>
          </a:xfrm>
          <a:prstGeom prst="rect">
            <a:avLst/>
          </a:prstGeom>
        </p:spPr>
      </p:pic>
      <p:pic>
        <p:nvPicPr>
          <p:cNvPr id="11" name="Picture 10" descr="saupto50Color-4.jpg"/>
          <p:cNvPicPr preferRelativeResize="0">
            <a:picLocks/>
          </p:cNvPicPr>
          <p:nvPr/>
        </p:nvPicPr>
        <p:blipFill>
          <a:blip r:embed="rId6" cstate="print"/>
          <a:srcRect l="3182" t="3206" r="8362"/>
          <a:stretch>
            <a:fillRect/>
          </a:stretch>
        </p:blipFill>
        <p:spPr>
          <a:xfrm>
            <a:off x="5248133" y="3023937"/>
            <a:ext cx="1188720" cy="1298448"/>
          </a:xfrm>
          <a:prstGeom prst="rect">
            <a:avLst/>
          </a:prstGeom>
        </p:spPr>
      </p:pic>
      <p:pic>
        <p:nvPicPr>
          <p:cNvPr id="12" name="Picture 11" descr="saupto50Color-5.jpg"/>
          <p:cNvPicPr preferRelativeResize="0">
            <a:picLocks/>
          </p:cNvPicPr>
          <p:nvPr/>
        </p:nvPicPr>
        <p:blipFill>
          <a:blip r:embed="rId7" cstate="print"/>
          <a:srcRect l="3028" t="2763" r="8316"/>
          <a:stretch>
            <a:fillRect/>
          </a:stretch>
        </p:blipFill>
        <p:spPr>
          <a:xfrm>
            <a:off x="6492682" y="3023937"/>
            <a:ext cx="1188720" cy="1298448"/>
          </a:xfrm>
          <a:prstGeom prst="rect">
            <a:avLst/>
          </a:prstGeom>
        </p:spPr>
      </p:pic>
      <p:pic>
        <p:nvPicPr>
          <p:cNvPr id="13" name="Picture 12" descr="saupto50Color-6.jpg"/>
          <p:cNvPicPr preferRelativeResize="0">
            <a:picLocks/>
          </p:cNvPicPr>
          <p:nvPr/>
        </p:nvPicPr>
        <p:blipFill>
          <a:blip r:embed="rId8" cstate="print"/>
          <a:srcRect l="3006" t="1899" r="7279"/>
          <a:stretch>
            <a:fillRect/>
          </a:stretch>
        </p:blipFill>
        <p:spPr>
          <a:xfrm>
            <a:off x="7737231" y="3023937"/>
            <a:ext cx="1188720" cy="1298448"/>
          </a:xfrm>
          <a:prstGeom prst="rect">
            <a:avLst/>
          </a:prstGeom>
        </p:spPr>
      </p:pic>
      <p:pic>
        <p:nvPicPr>
          <p:cNvPr id="14" name="Picture 13" descr="device6-01_db1_startLev_1_8947Pts.jpg"/>
          <p:cNvPicPr preferRelativeResize="0">
            <a:picLocks/>
          </p:cNvPicPr>
          <p:nvPr/>
        </p:nvPicPr>
        <p:blipFill>
          <a:blip r:embed="rId9" cstate="print"/>
          <a:stretch>
            <a:fillRect/>
          </a:stretch>
        </p:blipFill>
        <p:spPr>
          <a:xfrm>
            <a:off x="269937" y="4415047"/>
            <a:ext cx="1188720" cy="1298448"/>
          </a:xfrm>
          <a:prstGeom prst="rect">
            <a:avLst/>
          </a:prstGeom>
        </p:spPr>
      </p:pic>
      <p:pic>
        <p:nvPicPr>
          <p:cNvPr id="15" name="Picture 14" descr="device-2.jpg"/>
          <p:cNvPicPr preferRelativeResize="0">
            <a:picLocks/>
          </p:cNvPicPr>
          <p:nvPr/>
        </p:nvPicPr>
        <p:blipFill>
          <a:blip r:embed="rId10" cstate="print"/>
          <a:srcRect l="2322" t="2936" r="9515" b="1738"/>
          <a:stretch>
            <a:fillRect/>
          </a:stretch>
        </p:blipFill>
        <p:spPr>
          <a:xfrm>
            <a:off x="1514486" y="4415047"/>
            <a:ext cx="1188720" cy="1298448"/>
          </a:xfrm>
          <a:prstGeom prst="rect">
            <a:avLst/>
          </a:prstGeom>
        </p:spPr>
      </p:pic>
      <p:pic>
        <p:nvPicPr>
          <p:cNvPr id="16" name="Picture 15" descr="device-1.jpg"/>
          <p:cNvPicPr preferRelativeResize="0">
            <a:picLocks/>
          </p:cNvPicPr>
          <p:nvPr/>
        </p:nvPicPr>
        <p:blipFill>
          <a:blip r:embed="rId11" cstate="print"/>
          <a:srcRect l="2150" t="3179" r="8929" b="1241"/>
          <a:stretch>
            <a:fillRect/>
          </a:stretch>
        </p:blipFill>
        <p:spPr>
          <a:xfrm>
            <a:off x="2759035" y="4415047"/>
            <a:ext cx="1188720" cy="1298448"/>
          </a:xfrm>
          <a:prstGeom prst="rect">
            <a:avLst/>
          </a:prstGeom>
        </p:spPr>
      </p:pic>
      <p:pic>
        <p:nvPicPr>
          <p:cNvPr id="17" name="Picture 16" descr="device-0.jpg"/>
          <p:cNvPicPr preferRelativeResize="0">
            <a:picLocks/>
          </p:cNvPicPr>
          <p:nvPr/>
        </p:nvPicPr>
        <p:blipFill>
          <a:blip r:embed="rId12" cstate="print"/>
          <a:srcRect l="3613" t="2404" r="9218" b="2275"/>
          <a:stretch>
            <a:fillRect/>
          </a:stretch>
        </p:blipFill>
        <p:spPr>
          <a:xfrm>
            <a:off x="4003584" y="4415047"/>
            <a:ext cx="1188720" cy="1298448"/>
          </a:xfrm>
          <a:prstGeom prst="rect">
            <a:avLst/>
          </a:prstGeom>
        </p:spPr>
      </p:pic>
      <p:pic>
        <p:nvPicPr>
          <p:cNvPr id="18" name="Picture 17" descr="device-5.jpg"/>
          <p:cNvPicPr preferRelativeResize="0">
            <a:picLocks/>
          </p:cNvPicPr>
          <p:nvPr/>
        </p:nvPicPr>
        <p:blipFill>
          <a:blip r:embed="rId13" cstate="print"/>
          <a:srcRect l="3192" t="2662" r="8263" b="1241"/>
          <a:stretch>
            <a:fillRect/>
          </a:stretch>
        </p:blipFill>
        <p:spPr>
          <a:xfrm>
            <a:off x="7737231" y="4415047"/>
            <a:ext cx="1188720" cy="1298448"/>
          </a:xfrm>
          <a:prstGeom prst="rect">
            <a:avLst/>
          </a:prstGeom>
        </p:spPr>
      </p:pic>
      <p:pic>
        <p:nvPicPr>
          <p:cNvPr id="19" name="Picture 18" descr="device-4.jpg"/>
          <p:cNvPicPr preferRelativeResize="0">
            <a:picLocks/>
          </p:cNvPicPr>
          <p:nvPr/>
        </p:nvPicPr>
        <p:blipFill>
          <a:blip r:embed="rId14" cstate="print"/>
          <a:srcRect l="3582" t="2662" r="8653" b="1241"/>
          <a:stretch>
            <a:fillRect/>
          </a:stretch>
        </p:blipFill>
        <p:spPr>
          <a:xfrm>
            <a:off x="6492682" y="4415047"/>
            <a:ext cx="1188720" cy="1298448"/>
          </a:xfrm>
          <a:prstGeom prst="rect">
            <a:avLst/>
          </a:prstGeom>
        </p:spPr>
      </p:pic>
      <p:pic>
        <p:nvPicPr>
          <p:cNvPr id="20" name="Picture 19" descr="device-3.jpg"/>
          <p:cNvPicPr preferRelativeResize="0">
            <a:picLocks/>
          </p:cNvPicPr>
          <p:nvPr/>
        </p:nvPicPr>
        <p:blipFill>
          <a:blip r:embed="rId15" cstate="print"/>
          <a:srcRect l="3227" t="2146" r="9025" b="983"/>
          <a:stretch>
            <a:fillRect/>
          </a:stretch>
        </p:blipFill>
        <p:spPr>
          <a:xfrm>
            <a:off x="5248133" y="4415047"/>
            <a:ext cx="1188720" cy="1298448"/>
          </a:xfrm>
          <a:prstGeom prst="rect">
            <a:avLst/>
          </a:prstGeom>
        </p:spPr>
      </p:pic>
      <p:sp>
        <p:nvSpPr>
          <p:cNvPr id="21" name="Rectangle 20"/>
          <p:cNvSpPr/>
          <p:nvPr/>
        </p:nvSpPr>
        <p:spPr>
          <a:xfrm>
            <a:off x="6467115" y="5811664"/>
            <a:ext cx="1241946"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MDL</a:t>
            </a:r>
            <a:r>
              <a:rPr lang="en-US" baseline="30000" dirty="0" smtClean="0"/>
              <a:t>3</a:t>
            </a:r>
            <a:r>
              <a:rPr lang="en-US" dirty="0" smtClean="0"/>
              <a:t>, </a:t>
            </a:r>
            <a:r>
              <a:rPr lang="en-US" dirty="0" smtClean="0">
                <a:latin typeface="Times New Roman" pitchFamily="18" charset="0"/>
                <a:cs typeface="Times New Roman" pitchFamily="18" charset="0"/>
              </a:rPr>
              <a:t>AIC</a:t>
            </a:r>
            <a:endParaRPr lang="en-US" dirty="0"/>
          </a:p>
        </p:txBody>
      </p:sp>
      <p:sp>
        <p:nvSpPr>
          <p:cNvPr id="22" name="Rectangle 21"/>
          <p:cNvSpPr/>
          <p:nvPr/>
        </p:nvSpPr>
        <p:spPr>
          <a:xfrm>
            <a:off x="5215718" y="5811664"/>
            <a:ext cx="1241946" cy="432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MDL</a:t>
            </a:r>
            <a:r>
              <a:rPr lang="en-US" baseline="30000" dirty="0" smtClean="0"/>
              <a:t>2</a:t>
            </a:r>
            <a:r>
              <a:rPr lang="en-US" dirty="0" smtClean="0"/>
              <a:t>, </a:t>
            </a:r>
            <a:r>
              <a:rPr lang="en-US" dirty="0" smtClean="0">
                <a:latin typeface="Times New Roman" pitchFamily="18" charset="0"/>
                <a:cs typeface="Times New Roman" pitchFamily="18" charset="0"/>
              </a:rPr>
              <a:t>BIC</a:t>
            </a:r>
            <a:endParaRPr lang="en-US" dirty="0"/>
          </a:p>
        </p:txBody>
      </p:sp>
      <p:graphicFrame>
        <p:nvGraphicFramePr>
          <p:cNvPr id="23" name="Diagram 22"/>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161648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Revisiting MDL for Spherical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Recall from the geometric derivation of MDL:</a:t>
                </a:r>
              </a:p>
              <a:p>
                <a:endParaRPr lang="en-US" dirty="0"/>
              </a:p>
              <a:p>
                <a:endParaRPr lang="en-US" dirty="0" smtClean="0"/>
              </a:p>
              <a:p>
                <a:endParaRPr lang="en-US" dirty="0"/>
              </a:p>
              <a:p>
                <a:r>
                  <a:rPr lang="en-US" dirty="0" smtClean="0"/>
                  <a:t>These penalty terms result from performing the Laplace approximation around the MLE </a:t>
                </a:r>
              </a:p>
              <a:p>
                <a:pPr marL="0" indent="0" algn="ctr">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exp</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𝑁</m:t>
                                      </m:r>
                                    </m:num>
                                    <m:den>
                                      <m:r>
                                        <a:rPr lang="en-US" b="0" i="1" smtClean="0">
                                          <a:solidFill>
                                            <a:schemeClr val="tx1"/>
                                          </a:solidFill>
                                          <a:latin typeface="Cambria Math" panose="02040503050406030204" pitchFamily="18" charset="0"/>
                                        </a:rPr>
                                        <m:t>2</m:t>
                                      </m:r>
                                    </m:den>
                                  </m:f>
                                  <m:sSup>
                                    <m:sSupPr>
                                      <m:ctrlPr>
                                        <a:rPr lang="en-US" b="0" i="1" smtClean="0">
                                          <a:solidFill>
                                            <a:schemeClr val="tx1"/>
                                          </a:solidFill>
                                          <a:latin typeface="Cambria Math" panose="02040503050406030204" pitchFamily="18" charset="0"/>
                                        </a:rPr>
                                      </m:ctrlPr>
                                    </m:sSupPr>
                                    <m:e>
                                      <m:r>
                                        <m:rPr>
                                          <m:sty m:val="p"/>
                                        </m:rPr>
                                        <a:rPr lang="en-US">
                                          <a:solidFill>
                                            <a:schemeClr val="tx1"/>
                                          </a:solidFill>
                                          <a:latin typeface="Cambria Math"/>
                                        </a:rPr>
                                        <m:t>Θ</m:t>
                                      </m:r>
                                    </m:e>
                                    <m:sup>
                                      <m:r>
                                        <a:rPr lang="en-US" b="0" i="1" smtClean="0">
                                          <a:solidFill>
                                            <a:schemeClr val="tx1"/>
                                          </a:solidFill>
                                          <a:latin typeface="Cambria Math" panose="02040503050406030204" pitchFamily="18" charset="0"/>
                                        </a:rPr>
                                        <m:t>𝑇</m:t>
                                      </m:r>
                                    </m:sup>
                                  </m:sSup>
                                  <m:sSub>
                                    <m:sSubPr>
                                      <m:ctrlPr>
                                        <a:rPr lang="en-US" i="1"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a:rPr>
                                            <m:t>𝑔</m:t>
                                          </m:r>
                                        </m:e>
                                      </m:acc>
                                    </m:e>
                                    <m:sub>
                                      <m:r>
                                        <a:rPr lang="en-US" i="1">
                                          <a:solidFill>
                                            <a:schemeClr val="tx1"/>
                                          </a:solidFill>
                                          <a:latin typeface="Cambria Math"/>
                                        </a:rPr>
                                        <m:t>𝑖𝑗</m:t>
                                      </m:r>
                                    </m:sub>
                                  </m:sSub>
                                  <m:r>
                                    <m:rPr>
                                      <m:sty m:val="p"/>
                                    </m:rPr>
                                    <a:rPr lang="en-US">
                                      <a:solidFill>
                                        <a:schemeClr val="tx1"/>
                                      </a:solidFill>
                                      <a:latin typeface="Cambria Math"/>
                                    </a:rPr>
                                    <m:t>Θ</m:t>
                                  </m:r>
                                </m:e>
                              </m:d>
                            </m:e>
                          </m:func>
                          <m:r>
                            <a:rPr lang="en-US" b="0" i="1" smtClean="0">
                              <a:solidFill>
                                <a:schemeClr val="tx1"/>
                              </a:solidFill>
                              <a:latin typeface="Cambria Math" panose="02040503050406030204" pitchFamily="18" charset="0"/>
                            </a:rPr>
                            <m:t>𝑑</m:t>
                          </m:r>
                          <m:r>
                            <m:rPr>
                              <m:sty m:val="p"/>
                            </m:rPr>
                            <a:rPr lang="en-US">
                              <a:solidFill>
                                <a:schemeClr val="tx1"/>
                              </a:solidFill>
                              <a:latin typeface="Cambria Math"/>
                            </a:rPr>
                            <m:t>Θ</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sSup>
                                        <m:sSupPr>
                                          <m:ctrlPr>
                                            <a:rPr lang="en-US" i="1" smtClean="0">
                                              <a:solidFill>
                                                <a:srgbClr val="FF0000"/>
                                              </a:solidFill>
                                              <a:latin typeface="Cambria Math" panose="02040503050406030204" pitchFamily="18" charset="0"/>
                                            </a:rPr>
                                          </m:ctrlPr>
                                        </m:sSupPr>
                                        <m:e>
                                          <m:d>
                                            <m:dPr>
                                              <m:ctrlPr>
                                                <a:rPr lang="en-US" i="1">
                                                  <a:solidFill>
                                                    <a:srgbClr val="FF0000"/>
                                                  </a:solidFill>
                                                  <a:latin typeface="Cambria Math" panose="02040503050406030204" pitchFamily="18" charset="0"/>
                                                </a:rPr>
                                              </m:ctrlPr>
                                            </m:dPr>
                                            <m:e>
                                              <m:f>
                                                <m:fPr>
                                                  <m:type m:val="skw"/>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2</m:t>
                                                  </m:r>
                                                  <m:r>
                                                    <a:rPr lang="en-US" i="1">
                                                      <a:solidFill>
                                                        <a:srgbClr val="FF0000"/>
                                                      </a:solidFill>
                                                      <a:latin typeface="Cambria Math" panose="02040503050406030204" pitchFamily="18" charset="0"/>
                                                      <a:ea typeface="Cambria Math" panose="02040503050406030204" pitchFamily="18" charset="0"/>
                                                    </a:rPr>
                                                    <m:t>𝜋</m:t>
                                                  </m:r>
                                                </m:num>
                                                <m:den>
                                                  <m:r>
                                                    <a:rPr lang="en-US" i="1">
                                                      <a:solidFill>
                                                        <a:srgbClr val="FF0000"/>
                                                      </a:solidFill>
                                                      <a:latin typeface="Cambria Math" panose="02040503050406030204" pitchFamily="18" charset="0"/>
                                                    </a:rPr>
                                                    <m:t>𝑁</m:t>
                                                  </m:r>
                                                </m:den>
                                              </m:f>
                                            </m:e>
                                          </m:d>
                                        </m:e>
                                        <m:sup>
                                          <m:r>
                                            <a:rPr lang="en-US" b="0" i="1" smtClean="0">
                                              <a:solidFill>
                                                <a:srgbClr val="FF0000"/>
                                              </a:solidFill>
                                              <a:latin typeface="Cambria Math" panose="02040503050406030204" pitchFamily="18" charset="0"/>
                                            </a:rPr>
                                            <m:t>𝐾</m:t>
                                          </m:r>
                                        </m:sup>
                                      </m:sSup>
                                    </m:num>
                                    <m:den>
                                      <m:func>
                                        <m:funcPr>
                                          <m:ctrlPr>
                                            <a:rPr lang="en-US" i="1" smtClean="0">
                                              <a:solidFill>
                                                <a:srgbClr val="00B050"/>
                                              </a:solidFill>
                                              <a:latin typeface="Cambria Math" panose="02040503050406030204" pitchFamily="18" charset="0"/>
                                            </a:rPr>
                                          </m:ctrlPr>
                                        </m:funcPr>
                                        <m:fName>
                                          <m:r>
                                            <m:rPr>
                                              <m:sty m:val="p"/>
                                            </m:rPr>
                                            <a:rPr lang="en-US">
                                              <a:solidFill>
                                                <a:srgbClr val="00B050"/>
                                              </a:solidFill>
                                              <a:latin typeface="Cambria Math"/>
                                            </a:rPr>
                                            <m:t>det</m:t>
                                          </m:r>
                                        </m:fName>
                                        <m:e>
                                          <m:sSub>
                                            <m:sSubPr>
                                              <m:ctrlPr>
                                                <a:rPr lang="en-US" i="1" smtClean="0">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r>
                                                    <a:rPr lang="en-US" i="1">
                                                      <a:solidFill>
                                                        <a:srgbClr val="00B050"/>
                                                      </a:solidFill>
                                                      <a:latin typeface="Cambria Math"/>
                                                    </a:rPr>
                                                    <m:t>𝑔</m:t>
                                                  </m:r>
                                                </m:e>
                                              </m:acc>
                                            </m:e>
                                            <m:sub>
                                              <m:r>
                                                <a:rPr lang="en-US" i="1">
                                                  <a:solidFill>
                                                    <a:srgbClr val="00B050"/>
                                                  </a:solidFill>
                                                  <a:latin typeface="Cambria Math"/>
                                                </a:rPr>
                                                <m:t>𝑖𝑗</m:t>
                                              </m:r>
                                            </m:sub>
                                          </m:sSub>
                                          <m:r>
                                            <a:rPr lang="en-US" i="1">
                                              <a:solidFill>
                                                <a:srgbClr val="00B050"/>
                                              </a:solidFill>
                                              <a:latin typeface="Cambria Math"/>
                                            </a:rPr>
                                            <m:t>(</m:t>
                                          </m:r>
                                          <m:acc>
                                            <m:accPr>
                                              <m:chr m:val="̂"/>
                                              <m:ctrlPr>
                                                <a:rPr lang="en-US" i="1">
                                                  <a:solidFill>
                                                    <a:srgbClr val="00B050"/>
                                                  </a:solidFill>
                                                  <a:latin typeface="Cambria Math" panose="02040503050406030204" pitchFamily="18" charset="0"/>
                                                </a:rPr>
                                              </m:ctrlPr>
                                            </m:accPr>
                                            <m:e>
                                              <m:r>
                                                <m:rPr>
                                                  <m:sty m:val="p"/>
                                                </m:rPr>
                                                <a:rPr lang="en-US">
                                                  <a:solidFill>
                                                    <a:srgbClr val="00B050"/>
                                                  </a:solidFill>
                                                  <a:latin typeface="Cambria Math"/>
                                                </a:rPr>
                                                <m:t>Θ</m:t>
                                              </m:r>
                                            </m:e>
                                          </m:acc>
                                          <m:r>
                                            <a:rPr lang="en-US" i="1">
                                              <a:solidFill>
                                                <a:srgbClr val="00B050"/>
                                              </a:solidFill>
                                              <a:latin typeface="Cambria Math"/>
                                            </a:rPr>
                                            <m:t>)</m:t>
                                          </m:r>
                                        </m:e>
                                      </m:func>
                                    </m:den>
                                  </m:f>
                                </m:e>
                              </m:d>
                            </m:e>
                            <m:sup>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up>
                          </m:sSup>
                        </m:e>
                      </m:nary>
                    </m:oMath>
                  </m:oMathPara>
                </a14:m>
                <a:endParaRPr lang="en-US" dirty="0" smtClean="0">
                  <a:solidFill>
                    <a:schemeClr val="tx1"/>
                  </a:solidFill>
                </a:endParaRPr>
              </a:p>
              <a:p>
                <a:endParaRPr lang="en-US" dirty="0" smtClean="0"/>
              </a:p>
              <a:p>
                <a:r>
                  <a:rPr lang="en-US" dirty="0" smtClean="0"/>
                  <a:t>Here the integration is conducted over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smtClean="0"/>
                  <a:t> assuming large sample </a:t>
                </a:r>
                <a:r>
                  <a:rPr lang="en-US" dirty="0" err="1" smtClean="0"/>
                  <a:t>asymptotics</a:t>
                </a:r>
                <a:r>
                  <a:rPr lang="en-US" dirty="0"/>
                  <a:t>;</a:t>
                </a:r>
                <a:r>
                  <a:rPr lang="en-US" dirty="0" smtClean="0"/>
                  <a:t> What if we restrict integration to hypersphere?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15" t="-1752" b="-4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C390D3F8-0FDE-4481-A471-D7C49CBB46E6}" type="slidenum">
              <a:rPr lang="en-US" smtClean="0"/>
              <a:pPr>
                <a:defRPr/>
              </a:pPr>
              <a:t>34</a:t>
            </a:fld>
            <a:endParaRPr lang="en-US"/>
          </a:p>
        </p:txBody>
      </p:sp>
      <mc:AlternateContent xmlns:mc="http://schemas.openxmlformats.org/markup-compatibility/2006" xmlns:a14="http://schemas.microsoft.com/office/drawing/2010/main">
        <mc:Choice Requires="a14">
          <p:sp>
            <p:nvSpPr>
              <p:cNvPr id="5" name="Rectangle 4"/>
              <p:cNvSpPr/>
              <p:nvPr/>
            </p:nvSpPr>
            <p:spPr>
              <a:xfrm>
                <a:off x="152400" y="2227157"/>
                <a:ext cx="8664596" cy="8082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a:rPr>
                        <m:t>𝑅</m:t>
                      </m:r>
                      <m:d>
                        <m:dPr>
                          <m:ctrlPr>
                            <a:rPr lang="en-US" i="1">
                              <a:latin typeface="Cambria Math" panose="02040503050406030204" pitchFamily="18" charset="0"/>
                            </a:rPr>
                          </m:ctrlPr>
                        </m:dPr>
                        <m:e>
                          <m:r>
                            <m:rPr>
                              <m:nor/>
                            </m:rPr>
                            <a:rPr lang="en-US">
                              <a:latin typeface="Lucida Calligraphy" pitchFamily="66" charset="0"/>
                            </a:rPr>
                            <m:t>M</m:t>
                          </m:r>
                        </m:e>
                      </m:d>
                      <m:r>
                        <a:rPr lang="en-US" i="1">
                          <a:latin typeface="Cambria Math"/>
                        </a:rPr>
                        <m:t>≈ −</m:t>
                      </m:r>
                      <m:func>
                        <m:funcPr>
                          <m:ctrlPr>
                            <a:rPr lang="en-US" i="1">
                              <a:latin typeface="Cambria Math" panose="02040503050406030204" pitchFamily="18" charset="0"/>
                            </a:rPr>
                          </m:ctrlPr>
                        </m:funcPr>
                        <m:fName>
                          <m:r>
                            <m:rPr>
                              <m:sty m:val="p"/>
                            </m:rPr>
                            <a:rPr lang="en-US">
                              <a:latin typeface="Cambria Math"/>
                            </a:rPr>
                            <m:t>ln</m:t>
                          </m:r>
                        </m:fName>
                        <m:e>
                          <m:r>
                            <a:rPr lang="en-US" i="1">
                              <a:latin typeface="Cambria Math"/>
                            </a:rPr>
                            <m:t>𝑝</m:t>
                          </m:r>
                          <m:d>
                            <m:dPr>
                              <m:ctrlPr>
                                <a:rPr lang="en-US" i="1">
                                  <a:latin typeface="Cambria Math" panose="02040503050406030204" pitchFamily="18" charset="0"/>
                                </a:rPr>
                              </m:ctrlPr>
                            </m:dPr>
                            <m:e>
                              <m:r>
                                <a:rPr lang="en-US" i="1">
                                  <a:latin typeface="Cambria Math"/>
                                </a:rPr>
                                <m:t>𝐸</m:t>
                              </m:r>
                            </m:e>
                            <m:e>
                              <m:acc>
                                <m:accPr>
                                  <m:chr m:val="̂"/>
                                  <m:ctrlPr>
                                    <a:rPr lang="en-US" i="1">
                                      <a:latin typeface="Cambria Math" panose="02040503050406030204" pitchFamily="18" charset="0"/>
                                    </a:rPr>
                                  </m:ctrlPr>
                                </m:accPr>
                                <m:e>
                                  <m:r>
                                    <m:rPr>
                                      <m:sty m:val="p"/>
                                    </m:rPr>
                                    <a:rPr lang="en-US">
                                      <a:latin typeface="Cambria Math"/>
                                    </a:rPr>
                                    <m:t>Θ</m:t>
                                  </m:r>
                                </m:e>
                              </m:acc>
                            </m:e>
                          </m:d>
                          <m:r>
                            <a:rPr lang="en-US" i="1">
                              <a:latin typeface="Cambria Math"/>
                            </a:rPr>
                            <m:t>+</m:t>
                          </m:r>
                          <m:f>
                            <m:fPr>
                              <m:ctrlPr>
                                <a:rPr lang="en-US" i="1" smtClean="0">
                                  <a:solidFill>
                                    <a:srgbClr val="FF0000"/>
                                  </a:solidFill>
                                  <a:latin typeface="Cambria Math" panose="02040503050406030204" pitchFamily="18" charset="0"/>
                                </a:rPr>
                              </m:ctrlPr>
                            </m:fPr>
                            <m:num>
                              <m:r>
                                <a:rPr lang="en-US" i="1">
                                  <a:solidFill>
                                    <a:srgbClr val="FF0000"/>
                                  </a:solidFill>
                                  <a:latin typeface="Cambria Math"/>
                                </a:rPr>
                                <m:t>𝑘</m:t>
                              </m:r>
                            </m:num>
                            <m:den>
                              <m:r>
                                <a:rPr lang="en-US" i="1">
                                  <a:solidFill>
                                    <a:srgbClr val="FF0000"/>
                                  </a:solidFill>
                                  <a:latin typeface="Cambria Math"/>
                                </a:rPr>
                                <m:t>2</m:t>
                              </m:r>
                            </m:den>
                          </m:f>
                          <m:func>
                            <m:funcPr>
                              <m:ctrlPr>
                                <a:rPr lang="en-US" i="1">
                                  <a:solidFill>
                                    <a:srgbClr val="FF0000"/>
                                  </a:solidFill>
                                  <a:latin typeface="Cambria Math" panose="02040503050406030204" pitchFamily="18" charset="0"/>
                                </a:rPr>
                              </m:ctrlPr>
                            </m:funcPr>
                            <m:fName>
                              <m:r>
                                <m:rPr>
                                  <m:sty m:val="p"/>
                                </m:rPr>
                                <a:rPr lang="en-US">
                                  <a:solidFill>
                                    <a:srgbClr val="FF0000"/>
                                  </a:solidFill>
                                  <a:latin typeface="Cambria Math"/>
                                </a:rPr>
                                <m:t>ln</m:t>
                              </m:r>
                            </m:fName>
                            <m:e>
                              <m:d>
                                <m:dPr>
                                  <m:ctrlPr>
                                    <a:rPr lang="en-US" i="1">
                                      <a:solidFill>
                                        <a:srgbClr val="FF0000"/>
                                      </a:solidFill>
                                      <a:latin typeface="Cambria Math" panose="02040503050406030204" pitchFamily="18" charset="0"/>
                                    </a:rPr>
                                  </m:ctrlPr>
                                </m:dPr>
                                <m:e>
                                  <m:f>
                                    <m:fPr>
                                      <m:ctrlPr>
                                        <a:rPr lang="en-US" i="1">
                                          <a:solidFill>
                                            <a:srgbClr val="FF0000"/>
                                          </a:solidFill>
                                          <a:latin typeface="Cambria Math" panose="02040503050406030204" pitchFamily="18" charset="0"/>
                                        </a:rPr>
                                      </m:ctrlPr>
                                    </m:fPr>
                                    <m:num>
                                      <m:r>
                                        <a:rPr lang="en-US" i="1">
                                          <a:solidFill>
                                            <a:srgbClr val="FF0000"/>
                                          </a:solidFill>
                                          <a:latin typeface="Cambria Math"/>
                                        </a:rPr>
                                        <m:t>𝑁</m:t>
                                      </m:r>
                                    </m:num>
                                    <m:den>
                                      <m:r>
                                        <a:rPr lang="en-US" i="1">
                                          <a:solidFill>
                                            <a:srgbClr val="FF0000"/>
                                          </a:solidFill>
                                          <a:latin typeface="Cambria Math"/>
                                        </a:rPr>
                                        <m:t>2</m:t>
                                      </m:r>
                                      <m:r>
                                        <a:rPr lang="en-US" i="1">
                                          <a:solidFill>
                                            <a:srgbClr val="FF0000"/>
                                          </a:solidFill>
                                          <a:latin typeface="Cambria Math"/>
                                        </a:rPr>
                                        <m:t>𝜋</m:t>
                                      </m:r>
                                    </m:den>
                                  </m:f>
                                </m:e>
                              </m:d>
                            </m:e>
                          </m:func>
                        </m:e>
                      </m:func>
                      <m:r>
                        <a:rPr lang="en-US" i="1">
                          <a:latin typeface="Cambria Math"/>
                        </a:rPr>
                        <m:t>+</m:t>
                      </m:r>
                      <m:func>
                        <m:funcPr>
                          <m:ctrlPr>
                            <a:rPr lang="en-US" i="1">
                              <a:latin typeface="Cambria Math" panose="02040503050406030204" pitchFamily="18" charset="0"/>
                            </a:rPr>
                          </m:ctrlPr>
                        </m:funcPr>
                        <m:fName>
                          <m:r>
                            <m:rPr>
                              <m:sty m:val="p"/>
                            </m:rPr>
                            <a:rPr lang="en-US">
                              <a:latin typeface="Cambria Math"/>
                            </a:rPr>
                            <m:t>ln</m:t>
                          </m:r>
                        </m:fName>
                        <m:e>
                          <m:r>
                            <a:rPr lang="en-US" i="1">
                              <a:latin typeface="Cambria Math"/>
                            </a:rPr>
                            <m:t>∫</m:t>
                          </m:r>
                          <m:rad>
                            <m:radPr>
                              <m:degHide m:val="on"/>
                              <m:ctrlPr>
                                <a:rPr lang="en-US" i="1">
                                  <a:latin typeface="Cambria Math" panose="02040503050406030204" pitchFamily="18" charset="0"/>
                                </a:rPr>
                              </m:ctrlPr>
                            </m:radPr>
                            <m:deg/>
                            <m:e>
                              <m:func>
                                <m:funcPr>
                                  <m:ctrlPr>
                                    <a:rPr lang="en-US" i="1">
                                      <a:latin typeface="Cambria Math" panose="02040503050406030204" pitchFamily="18" charset="0"/>
                                    </a:rPr>
                                  </m:ctrlPr>
                                </m:funcPr>
                                <m:fName>
                                  <m:r>
                                    <m:rPr>
                                      <m:sty m:val="p"/>
                                    </m:rPr>
                                    <a:rPr lang="en-US">
                                      <a:latin typeface="Cambria Math"/>
                                    </a:rPr>
                                    <m:t>det</m:t>
                                  </m:r>
                                </m:fName>
                                <m:e>
                                  <m:sSub>
                                    <m:sSubPr>
                                      <m:ctrlPr>
                                        <a:rPr lang="en-US" i="1">
                                          <a:latin typeface="Cambria Math" panose="02040503050406030204" pitchFamily="18" charset="0"/>
                                        </a:rPr>
                                      </m:ctrlPr>
                                    </m:sSubPr>
                                    <m:e>
                                      <m:r>
                                        <a:rPr lang="en-US" i="1">
                                          <a:latin typeface="Cambria Math"/>
                                        </a:rPr>
                                        <m:t>𝑔</m:t>
                                      </m:r>
                                    </m:e>
                                    <m:sub>
                                      <m:r>
                                        <a:rPr lang="en-US" i="1">
                                          <a:latin typeface="Cambria Math"/>
                                        </a:rPr>
                                        <m:t>𝑖𝑗</m:t>
                                      </m:r>
                                    </m:sub>
                                  </m:sSub>
                                  <m:d>
                                    <m:dPr>
                                      <m:ctrlPr>
                                        <a:rPr lang="en-US" i="1">
                                          <a:latin typeface="Cambria Math" panose="02040503050406030204" pitchFamily="18" charset="0"/>
                                        </a:rPr>
                                      </m:ctrlPr>
                                    </m:dPr>
                                    <m:e>
                                      <m:r>
                                        <m:rPr>
                                          <m:sty m:val="p"/>
                                        </m:rPr>
                                        <a:rPr lang="en-US">
                                          <a:latin typeface="Cambria Math"/>
                                        </a:rPr>
                                        <m:t>Θ</m:t>
                                      </m:r>
                                    </m:e>
                                  </m:d>
                                </m:e>
                              </m:func>
                            </m:e>
                          </m:rad>
                          <m:r>
                            <a:rPr lang="en-US" i="1">
                              <a:latin typeface="Cambria Math"/>
                            </a:rPr>
                            <m:t>𝑑</m:t>
                          </m:r>
                          <m:r>
                            <m:rPr>
                              <m:sty m:val="p"/>
                            </m:rPr>
                            <a:rPr lang="en-US">
                              <a:latin typeface="Cambria Math"/>
                            </a:rPr>
                            <m:t>Θ</m:t>
                          </m:r>
                        </m:e>
                      </m:func>
                      <m:r>
                        <a:rPr lang="en-US" i="1">
                          <a:latin typeface="Cambria Math"/>
                        </a:rPr>
                        <m:t>+</m:t>
                      </m:r>
                      <m:f>
                        <m:fPr>
                          <m:ctrlPr>
                            <a:rPr lang="en-US" i="1">
                              <a:latin typeface="Cambria Math" panose="02040503050406030204" pitchFamily="18" charset="0"/>
                            </a:rPr>
                          </m:ctrlPr>
                        </m:fPr>
                        <m:num>
                          <m:r>
                            <a:rPr lang="en-US" i="1">
                              <a:latin typeface="Cambria Math"/>
                            </a:rPr>
                            <m:t>1</m:t>
                          </m:r>
                        </m:num>
                        <m:den>
                          <m:r>
                            <a:rPr lang="en-US" i="1">
                              <a:latin typeface="Cambria Math"/>
                            </a:rPr>
                            <m:t>2</m:t>
                          </m:r>
                        </m:den>
                      </m:f>
                      <m:func>
                        <m:funcPr>
                          <m:ctrlPr>
                            <a:rPr lang="en-US" i="1">
                              <a:latin typeface="Cambria Math" panose="02040503050406030204" pitchFamily="18" charset="0"/>
                            </a:rPr>
                          </m:ctrlPr>
                        </m:funcPr>
                        <m:fName>
                          <m:r>
                            <m:rPr>
                              <m:sty m:val="p"/>
                            </m:rPr>
                            <a:rPr lang="en-US">
                              <a:latin typeface="Cambria Math"/>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a:rPr>
                                        <m:t>det</m:t>
                                      </m:r>
                                    </m:fNa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𝑔</m:t>
                                              </m:r>
                                            </m:e>
                                          </m:acc>
                                        </m:e>
                                        <m:sub>
                                          <m:r>
                                            <a:rPr lang="en-US" i="1">
                                              <a:latin typeface="Cambria Math"/>
                                            </a:rPr>
                                            <m:t>𝑖𝑗</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n-US">
                                                  <a:latin typeface="Cambria Math"/>
                                                </a:rPr>
                                                <m:t>Θ</m:t>
                                              </m:r>
                                            </m:e>
                                          </m:acc>
                                        </m:e>
                                      </m:d>
                                    </m:e>
                                  </m:func>
                                </m:num>
                                <m:den>
                                  <m:func>
                                    <m:funcPr>
                                      <m:ctrlPr>
                                        <a:rPr lang="en-US" i="1" smtClean="0">
                                          <a:solidFill>
                                            <a:srgbClr val="00B050"/>
                                          </a:solidFill>
                                          <a:latin typeface="Cambria Math" panose="02040503050406030204" pitchFamily="18" charset="0"/>
                                        </a:rPr>
                                      </m:ctrlPr>
                                    </m:funcPr>
                                    <m:fName>
                                      <m:r>
                                        <m:rPr>
                                          <m:sty m:val="p"/>
                                        </m:rPr>
                                        <a:rPr lang="en-US">
                                          <a:solidFill>
                                            <a:srgbClr val="00B050"/>
                                          </a:solidFill>
                                          <a:latin typeface="Cambria Math"/>
                                        </a:rPr>
                                        <m:t>det</m:t>
                                      </m:r>
                                    </m:fName>
                                    <m:e>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𝑔</m:t>
                                          </m:r>
                                        </m:e>
                                        <m:sub>
                                          <m:r>
                                            <a:rPr lang="en-US" i="1">
                                              <a:solidFill>
                                                <a:srgbClr val="00B050"/>
                                              </a:solidFill>
                                              <a:latin typeface="Cambria Math"/>
                                            </a:rPr>
                                            <m:t>𝑖𝑗</m:t>
                                          </m:r>
                                        </m:sub>
                                      </m:sSub>
                                      <m:r>
                                        <a:rPr lang="en-US" i="1">
                                          <a:solidFill>
                                            <a:srgbClr val="00B050"/>
                                          </a:solidFill>
                                          <a:latin typeface="Cambria Math"/>
                                        </a:rPr>
                                        <m:t>(</m:t>
                                      </m:r>
                                      <m:acc>
                                        <m:accPr>
                                          <m:chr m:val="̂"/>
                                          <m:ctrlPr>
                                            <a:rPr lang="en-US" i="1">
                                              <a:solidFill>
                                                <a:srgbClr val="00B050"/>
                                              </a:solidFill>
                                              <a:latin typeface="Cambria Math" panose="02040503050406030204" pitchFamily="18" charset="0"/>
                                            </a:rPr>
                                          </m:ctrlPr>
                                        </m:accPr>
                                        <m:e>
                                          <m:r>
                                            <m:rPr>
                                              <m:sty m:val="p"/>
                                            </m:rPr>
                                            <a:rPr lang="en-US">
                                              <a:solidFill>
                                                <a:srgbClr val="00B050"/>
                                              </a:solidFill>
                                              <a:latin typeface="Cambria Math"/>
                                            </a:rPr>
                                            <m:t>Θ</m:t>
                                          </m:r>
                                        </m:e>
                                      </m:acc>
                                      <m:r>
                                        <a:rPr lang="en-US" i="1">
                                          <a:solidFill>
                                            <a:srgbClr val="00B050"/>
                                          </a:solidFill>
                                          <a:latin typeface="Cambria Math"/>
                                        </a:rPr>
                                        <m:t>)</m:t>
                                      </m:r>
                                    </m:e>
                                  </m:func>
                                </m:den>
                              </m:f>
                            </m:e>
                          </m:d>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2400" y="2227157"/>
                <a:ext cx="8664596" cy="80823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1596" y="2219784"/>
                <a:ext cx="8664596" cy="8082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a:rPr>
                        <m:t>𝑅</m:t>
                      </m:r>
                      <m:d>
                        <m:dPr>
                          <m:ctrlPr>
                            <a:rPr lang="en-US" i="1">
                              <a:latin typeface="Cambria Math" panose="02040503050406030204" pitchFamily="18" charset="0"/>
                            </a:rPr>
                          </m:ctrlPr>
                        </m:dPr>
                        <m:e>
                          <m:r>
                            <m:rPr>
                              <m:nor/>
                            </m:rPr>
                            <a:rPr lang="en-US">
                              <a:latin typeface="Lucida Calligraphy" pitchFamily="66" charset="0"/>
                            </a:rPr>
                            <m:t>M</m:t>
                          </m:r>
                        </m:e>
                      </m:d>
                      <m:r>
                        <a:rPr lang="en-US" i="1">
                          <a:latin typeface="Cambria Math"/>
                        </a:rPr>
                        <m:t>≈ −</m:t>
                      </m:r>
                      <m:func>
                        <m:funcPr>
                          <m:ctrlPr>
                            <a:rPr lang="en-US" i="1">
                              <a:latin typeface="Cambria Math" panose="02040503050406030204" pitchFamily="18" charset="0"/>
                            </a:rPr>
                          </m:ctrlPr>
                        </m:funcPr>
                        <m:fName>
                          <m:r>
                            <m:rPr>
                              <m:sty m:val="p"/>
                            </m:rPr>
                            <a:rPr lang="en-US">
                              <a:latin typeface="Cambria Math"/>
                            </a:rPr>
                            <m:t>ln</m:t>
                          </m:r>
                        </m:fName>
                        <m:e>
                          <m:r>
                            <a:rPr lang="en-US" i="1">
                              <a:latin typeface="Cambria Math"/>
                            </a:rPr>
                            <m:t>𝑝</m:t>
                          </m:r>
                          <m:d>
                            <m:dPr>
                              <m:ctrlPr>
                                <a:rPr lang="en-US" i="1">
                                  <a:latin typeface="Cambria Math" panose="02040503050406030204" pitchFamily="18" charset="0"/>
                                </a:rPr>
                              </m:ctrlPr>
                            </m:dPr>
                            <m:e>
                              <m:r>
                                <a:rPr lang="en-US" i="1">
                                  <a:latin typeface="Cambria Math"/>
                                </a:rPr>
                                <m:t>𝐸</m:t>
                              </m:r>
                            </m:e>
                            <m:e>
                              <m:acc>
                                <m:accPr>
                                  <m:chr m:val="̂"/>
                                  <m:ctrlPr>
                                    <a:rPr lang="en-US" i="1">
                                      <a:latin typeface="Cambria Math" panose="02040503050406030204" pitchFamily="18" charset="0"/>
                                    </a:rPr>
                                  </m:ctrlPr>
                                </m:accPr>
                                <m:e>
                                  <m:r>
                                    <m:rPr>
                                      <m:sty m:val="p"/>
                                    </m:rPr>
                                    <a:rPr lang="en-US">
                                      <a:latin typeface="Cambria Math"/>
                                    </a:rPr>
                                    <m:t>Θ</m:t>
                                  </m:r>
                                </m:e>
                              </m:acc>
                            </m:e>
                          </m:d>
                          <m:r>
                            <a:rPr lang="en-US" i="1">
                              <a:latin typeface="Cambria Math"/>
                            </a:rPr>
                            <m:t>+</m:t>
                          </m:r>
                          <m:f>
                            <m:fPr>
                              <m:ctrlPr>
                                <a:rPr lang="en-US" i="1" smtClean="0">
                                  <a:solidFill>
                                    <a:schemeClr val="tx1"/>
                                  </a:solidFill>
                                  <a:latin typeface="Cambria Math" panose="02040503050406030204" pitchFamily="18" charset="0"/>
                                </a:rPr>
                              </m:ctrlPr>
                            </m:fPr>
                            <m:num>
                              <m:r>
                                <a:rPr lang="en-US" i="1">
                                  <a:solidFill>
                                    <a:schemeClr val="tx1"/>
                                  </a:solidFill>
                                  <a:latin typeface="Cambria Math"/>
                                </a:rPr>
                                <m:t>𝑘</m:t>
                              </m:r>
                            </m:num>
                            <m:den>
                              <m:r>
                                <a:rPr lang="en-US" i="1">
                                  <a:solidFill>
                                    <a:schemeClr val="tx1"/>
                                  </a:solidFill>
                                  <a:latin typeface="Cambria Math"/>
                                </a:rPr>
                                <m:t>2</m:t>
                              </m:r>
                            </m:den>
                          </m:f>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a:rPr>
                                <m:t>ln</m:t>
                              </m:r>
                            </m:fName>
                            <m:e>
                              <m:d>
                                <m:dPr>
                                  <m:ctrlPr>
                                    <a:rPr lang="en-US" i="1">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a:rPr>
                                        <m:t>𝑁</m:t>
                                      </m:r>
                                    </m:num>
                                    <m:den>
                                      <m:r>
                                        <a:rPr lang="en-US" i="1">
                                          <a:solidFill>
                                            <a:schemeClr val="tx1"/>
                                          </a:solidFill>
                                          <a:latin typeface="Cambria Math"/>
                                        </a:rPr>
                                        <m:t>2</m:t>
                                      </m:r>
                                      <m:r>
                                        <a:rPr lang="en-US" i="1">
                                          <a:solidFill>
                                            <a:schemeClr val="tx1"/>
                                          </a:solidFill>
                                          <a:latin typeface="Cambria Math"/>
                                        </a:rPr>
                                        <m:t>𝜋</m:t>
                                      </m:r>
                                    </m:den>
                                  </m:f>
                                </m:e>
                              </m:d>
                            </m:e>
                          </m:func>
                        </m:e>
                      </m:func>
                      <m:r>
                        <a:rPr lang="en-US" i="1">
                          <a:latin typeface="Cambria Math"/>
                        </a:rPr>
                        <m:t>+</m:t>
                      </m:r>
                      <m:func>
                        <m:funcPr>
                          <m:ctrlPr>
                            <a:rPr lang="en-US" i="1">
                              <a:latin typeface="Cambria Math" panose="02040503050406030204" pitchFamily="18" charset="0"/>
                            </a:rPr>
                          </m:ctrlPr>
                        </m:funcPr>
                        <m:fName>
                          <m:r>
                            <m:rPr>
                              <m:sty m:val="p"/>
                            </m:rPr>
                            <a:rPr lang="en-US">
                              <a:latin typeface="Cambria Math"/>
                            </a:rPr>
                            <m:t>ln</m:t>
                          </m:r>
                        </m:fName>
                        <m:e>
                          <m:r>
                            <a:rPr lang="en-US" i="1">
                              <a:latin typeface="Cambria Math"/>
                            </a:rPr>
                            <m:t>∫</m:t>
                          </m:r>
                          <m:rad>
                            <m:radPr>
                              <m:degHide m:val="on"/>
                              <m:ctrlPr>
                                <a:rPr lang="en-US" i="1">
                                  <a:latin typeface="Cambria Math" panose="02040503050406030204" pitchFamily="18" charset="0"/>
                                </a:rPr>
                              </m:ctrlPr>
                            </m:radPr>
                            <m:deg/>
                            <m:e>
                              <m:func>
                                <m:funcPr>
                                  <m:ctrlPr>
                                    <a:rPr lang="en-US" i="1">
                                      <a:latin typeface="Cambria Math" panose="02040503050406030204" pitchFamily="18" charset="0"/>
                                    </a:rPr>
                                  </m:ctrlPr>
                                </m:funcPr>
                                <m:fName>
                                  <m:r>
                                    <m:rPr>
                                      <m:sty m:val="p"/>
                                    </m:rPr>
                                    <a:rPr lang="en-US">
                                      <a:latin typeface="Cambria Math"/>
                                    </a:rPr>
                                    <m:t>det</m:t>
                                  </m:r>
                                </m:fName>
                                <m:e>
                                  <m:sSub>
                                    <m:sSubPr>
                                      <m:ctrlPr>
                                        <a:rPr lang="en-US" i="1">
                                          <a:latin typeface="Cambria Math" panose="02040503050406030204" pitchFamily="18" charset="0"/>
                                        </a:rPr>
                                      </m:ctrlPr>
                                    </m:sSubPr>
                                    <m:e>
                                      <m:r>
                                        <a:rPr lang="en-US" i="1">
                                          <a:latin typeface="Cambria Math"/>
                                        </a:rPr>
                                        <m:t>𝑔</m:t>
                                      </m:r>
                                    </m:e>
                                    <m:sub>
                                      <m:r>
                                        <a:rPr lang="en-US" i="1">
                                          <a:latin typeface="Cambria Math"/>
                                        </a:rPr>
                                        <m:t>𝑖𝑗</m:t>
                                      </m:r>
                                    </m:sub>
                                  </m:sSub>
                                  <m:d>
                                    <m:dPr>
                                      <m:ctrlPr>
                                        <a:rPr lang="en-US" i="1">
                                          <a:latin typeface="Cambria Math" panose="02040503050406030204" pitchFamily="18" charset="0"/>
                                        </a:rPr>
                                      </m:ctrlPr>
                                    </m:dPr>
                                    <m:e>
                                      <m:r>
                                        <m:rPr>
                                          <m:sty m:val="p"/>
                                        </m:rPr>
                                        <a:rPr lang="en-US">
                                          <a:latin typeface="Cambria Math"/>
                                        </a:rPr>
                                        <m:t>Θ</m:t>
                                      </m:r>
                                    </m:e>
                                  </m:d>
                                </m:e>
                              </m:func>
                            </m:e>
                          </m:rad>
                          <m:r>
                            <a:rPr lang="en-US" i="1">
                              <a:latin typeface="Cambria Math"/>
                            </a:rPr>
                            <m:t>𝑑</m:t>
                          </m:r>
                          <m:r>
                            <m:rPr>
                              <m:sty m:val="p"/>
                            </m:rPr>
                            <a:rPr lang="en-US">
                              <a:latin typeface="Cambria Math"/>
                            </a:rPr>
                            <m:t>Θ</m:t>
                          </m:r>
                        </m:e>
                      </m:func>
                      <m:r>
                        <a:rPr lang="en-US" i="1">
                          <a:latin typeface="Cambria Math"/>
                        </a:rPr>
                        <m:t>+</m:t>
                      </m:r>
                      <m:f>
                        <m:fPr>
                          <m:ctrlPr>
                            <a:rPr lang="en-US" i="1">
                              <a:latin typeface="Cambria Math" panose="02040503050406030204" pitchFamily="18" charset="0"/>
                            </a:rPr>
                          </m:ctrlPr>
                        </m:fPr>
                        <m:num>
                          <m:r>
                            <a:rPr lang="en-US" i="1">
                              <a:latin typeface="Cambria Math"/>
                            </a:rPr>
                            <m:t>1</m:t>
                          </m:r>
                        </m:num>
                        <m:den>
                          <m:r>
                            <a:rPr lang="en-US" i="1">
                              <a:latin typeface="Cambria Math"/>
                            </a:rPr>
                            <m:t>2</m:t>
                          </m:r>
                        </m:den>
                      </m:f>
                      <m:func>
                        <m:funcPr>
                          <m:ctrlPr>
                            <a:rPr lang="en-US" i="1">
                              <a:latin typeface="Cambria Math" panose="02040503050406030204" pitchFamily="18" charset="0"/>
                            </a:rPr>
                          </m:ctrlPr>
                        </m:funcPr>
                        <m:fName>
                          <m:r>
                            <m:rPr>
                              <m:sty m:val="p"/>
                            </m:rPr>
                            <a:rPr lang="en-US">
                              <a:latin typeface="Cambria Math"/>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a:rPr>
                                        <m:t>det</m:t>
                                      </m:r>
                                    </m:fNa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𝑔</m:t>
                                              </m:r>
                                            </m:e>
                                          </m:acc>
                                        </m:e>
                                        <m:sub>
                                          <m:r>
                                            <a:rPr lang="en-US" i="1">
                                              <a:latin typeface="Cambria Math"/>
                                            </a:rPr>
                                            <m:t>𝑖𝑗</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n-US">
                                                  <a:latin typeface="Cambria Math"/>
                                                </a:rPr>
                                                <m:t>Θ</m:t>
                                              </m:r>
                                            </m:e>
                                          </m:acc>
                                        </m:e>
                                      </m:d>
                                    </m:e>
                                  </m:func>
                                </m:num>
                                <m:den>
                                  <m:func>
                                    <m:funcPr>
                                      <m:ctrlPr>
                                        <a:rPr lang="en-US" i="1" smtClean="0">
                                          <a:solidFill>
                                            <a:schemeClr val="tx1"/>
                                          </a:solidFill>
                                          <a:latin typeface="Cambria Math" panose="02040503050406030204" pitchFamily="18" charset="0"/>
                                        </a:rPr>
                                      </m:ctrlPr>
                                    </m:funcPr>
                                    <m:fName>
                                      <m:r>
                                        <m:rPr>
                                          <m:sty m:val="p"/>
                                        </m:rPr>
                                        <a:rPr lang="en-US">
                                          <a:solidFill>
                                            <a:schemeClr val="tx1"/>
                                          </a:solidFill>
                                          <a:latin typeface="Cambria Math"/>
                                        </a:rPr>
                                        <m:t>det</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𝑔</m:t>
                                          </m:r>
                                        </m:e>
                                        <m:sub>
                                          <m:r>
                                            <a:rPr lang="en-US" i="1">
                                              <a:solidFill>
                                                <a:schemeClr val="tx1"/>
                                              </a:solidFill>
                                              <a:latin typeface="Cambria Math"/>
                                            </a:rPr>
                                            <m:t>𝑖𝑗</m:t>
                                          </m:r>
                                        </m:sub>
                                      </m:sSub>
                                      <m:r>
                                        <a:rPr lang="en-US" i="1">
                                          <a:solidFill>
                                            <a:schemeClr val="tx1"/>
                                          </a:solidFill>
                                          <a:latin typeface="Cambria Math"/>
                                        </a:rPr>
                                        <m:t>(</m:t>
                                      </m:r>
                                      <m:acc>
                                        <m:accPr>
                                          <m:chr m:val="̂"/>
                                          <m:ctrlPr>
                                            <a:rPr lang="en-US" i="1">
                                              <a:solidFill>
                                                <a:schemeClr val="tx1"/>
                                              </a:solidFill>
                                              <a:latin typeface="Cambria Math" panose="02040503050406030204" pitchFamily="18" charset="0"/>
                                            </a:rPr>
                                          </m:ctrlPr>
                                        </m:accPr>
                                        <m:e>
                                          <m:r>
                                            <m:rPr>
                                              <m:sty m:val="p"/>
                                            </m:rPr>
                                            <a:rPr lang="en-US">
                                              <a:solidFill>
                                                <a:schemeClr val="tx1"/>
                                              </a:solidFill>
                                              <a:latin typeface="Cambria Math"/>
                                            </a:rPr>
                                            <m:t>Θ</m:t>
                                          </m:r>
                                        </m:e>
                                      </m:acc>
                                      <m:r>
                                        <a:rPr lang="en-US" i="1">
                                          <a:solidFill>
                                            <a:schemeClr val="tx1"/>
                                          </a:solidFill>
                                          <a:latin typeface="Cambria Math"/>
                                        </a:rPr>
                                        <m:t>)</m:t>
                                      </m:r>
                                    </m:e>
                                  </m:func>
                                </m:den>
                              </m:f>
                            </m:e>
                          </m:d>
                        </m:e>
                      </m:func>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51596" y="2219784"/>
                <a:ext cx="8664596" cy="808235"/>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7" name="Diagram 6"/>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849598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Laplace Approximation on a Hypersphere</a:t>
            </a:r>
            <a:endParaRPr lang="en-US" dirty="0"/>
          </a:p>
        </p:txBody>
      </p:sp>
      <p:sp>
        <p:nvSpPr>
          <p:cNvPr id="4" name="Slide Number Placeholder 3"/>
          <p:cNvSpPr>
            <a:spLocks noGrp="1"/>
          </p:cNvSpPr>
          <p:nvPr>
            <p:ph type="sldNum" sz="quarter" idx="12"/>
          </p:nvPr>
        </p:nvSpPr>
        <p:spPr/>
        <p:txBody>
          <a:bodyPr/>
          <a:lstStyle/>
          <a:p>
            <a:pPr>
              <a:defRPr/>
            </a:pPr>
            <a:fld id="{C390D3F8-0FDE-4481-A471-D7C49CBB46E6}" type="slidenum">
              <a:rPr lang="en-US" smtClean="0"/>
              <a:pPr>
                <a:defRPr/>
              </a:pPr>
              <a:t>35</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2292113" y="1485973"/>
                <a:ext cx="2925353" cy="552715"/>
              </a:xfrm>
              <a:prstGeom prst="rect">
                <a:avLst/>
              </a:prstGeom>
              <a:noFill/>
            </p:spPr>
            <p:txBody>
              <a:bodyPr wrap="none" lIns="0" tIns="0" rIns="0" bIns="0" rtlCol="0">
                <a:spAutoFit/>
              </a:bodyPr>
              <a:lstStyle/>
              <a:p>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𝑁</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m:rPr>
                                    <m:sty m:val="p"/>
                                  </m:rPr>
                                  <a:rPr lang="en-US" sz="2400">
                                    <a:latin typeface="Cambria Math"/>
                                  </a:rPr>
                                  <m:t>Θ</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𝑔</m:t>
                                    </m:r>
                                  </m:e>
                                </m:acc>
                              </m:e>
                              <m:sub>
                                <m:r>
                                  <a:rPr lang="en-US" sz="2400" i="1">
                                    <a:latin typeface="Cambria Math"/>
                                  </a:rPr>
                                  <m:t>𝑖𝑗</m:t>
                                </m:r>
                              </m:sub>
                            </m:sSub>
                            <m:r>
                              <m:rPr>
                                <m:sty m:val="p"/>
                              </m:rPr>
                              <a:rPr lang="en-US" sz="2400">
                                <a:latin typeface="Cambria Math"/>
                              </a:rPr>
                              <m:t>Θ</m:t>
                            </m:r>
                          </m:e>
                        </m:d>
                      </m:e>
                    </m:func>
                    <m:r>
                      <a:rPr lang="en-US" sz="2400" i="1">
                        <a:latin typeface="Cambria Math" panose="02040503050406030204" pitchFamily="18" charset="0"/>
                      </a:rPr>
                      <m:t>𝑑</m:t>
                    </m:r>
                    <m:r>
                      <m:rPr>
                        <m:sty m:val="p"/>
                      </m:rPr>
                      <a:rPr lang="en-US" sz="2400">
                        <a:latin typeface="Cambria Math"/>
                      </a:rPr>
                      <m:t>Θ</m:t>
                    </m:r>
                  </m:oMath>
                </a14:m>
                <a:r>
                  <a:rPr lang="en-US" sz="2400" dirty="0" smtClean="0"/>
                  <a:t>=</a:t>
                </a: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2292113" y="1485973"/>
                <a:ext cx="2925353" cy="552715"/>
              </a:xfrm>
              <a:prstGeom prst="rect">
                <a:avLst/>
              </a:prstGeom>
              <a:blipFill rotWithShape="0">
                <a:blip r:embed="rId2"/>
                <a:stretch>
                  <a:fillRect t="-3333" r="-5417" b="-1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400427" y="1004104"/>
                <a:ext cx="1865126" cy="1377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type m:val="skw"/>
                                              <m:ctrlPr>
                                                <a:rPr lang="en-US" sz="2400" i="1">
                                                  <a:latin typeface="Cambria Math" panose="02040503050406030204" pitchFamily="18" charset="0"/>
                                                </a:rPr>
                                              </m:ctrlPr>
                                            </m:fPr>
                                            <m:num>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num>
                                            <m:den>
                                              <m:r>
                                                <a:rPr lang="en-US" sz="2400" i="1">
                                                  <a:latin typeface="Cambria Math" panose="02040503050406030204" pitchFamily="18" charset="0"/>
                                                </a:rPr>
                                                <m:t>𝑁</m:t>
                                              </m:r>
                                            </m:den>
                                          </m:f>
                                        </m:e>
                                      </m:d>
                                    </m:e>
                                    <m:sup>
                                      <m:r>
                                        <a:rPr lang="en-US" sz="2400" i="1">
                                          <a:latin typeface="Cambria Math" panose="02040503050406030204" pitchFamily="18" charset="0"/>
                                        </a:rPr>
                                        <m:t>𝐾</m:t>
                                      </m:r>
                                    </m:sup>
                                  </m:sSup>
                                </m:num>
                                <m:den>
                                  <m:r>
                                    <m:rPr>
                                      <m:sty m:val="p"/>
                                    </m:rPr>
                                    <a:rPr lang="en-US" sz="2400">
                                      <a:latin typeface="Cambria Math" panose="02040503050406030204" pitchFamily="18" charset="0"/>
                                    </a:rPr>
                                    <m:t>det</m:t>
                                  </m:r>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𝑔</m:t>
                                          </m:r>
                                        </m:e>
                                      </m:acc>
                                    </m:e>
                                    <m:sub>
                                      <m:r>
                                        <a:rPr lang="en-US" sz="2400" i="1">
                                          <a:latin typeface="Cambria Math"/>
                                        </a:rPr>
                                        <m:t>𝑖𝑗</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i="1">
                                      <a:latin typeface="Cambria Math" panose="02040503050406030204" pitchFamily="18" charset="0"/>
                                    </a:rPr>
                                    <m:t>)</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400427" y="1004104"/>
                <a:ext cx="1865126" cy="137755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791128" y="1368706"/>
                <a:ext cx="677878"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2400" i="1" smtClean="0">
                              <a:latin typeface="Cambria Math" panose="02040503050406030204" pitchFamily="18" charset="0"/>
                            </a:rPr>
                          </m:ctrlPr>
                        </m:naryPr>
                        <m:sub/>
                        <m:sup/>
                        <m:e/>
                      </m:nary>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791128" y="1368706"/>
                <a:ext cx="677878" cy="96872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791128" y="1328066"/>
                <a:ext cx="1023870" cy="863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400" i="1" smtClean="0">
                              <a:latin typeface="Cambria Math" panose="02040503050406030204" pitchFamily="18" charset="0"/>
                            </a:rPr>
                          </m:ctrlPr>
                        </m:naryPr>
                        <m:sub>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m:t>
                              </m:r>
                            </m:e>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p>
                        </m:sub>
                        <m:sup/>
                        <m:e/>
                      </m:nary>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91128" y="1328066"/>
                <a:ext cx="1023870" cy="86318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145357" y="1368706"/>
                <a:ext cx="2120196"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1</m:t>
                          </m:r>
                        </m:sub>
                      </m:sSub>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𝑘</m:t>
                              </m:r>
                            </m:num>
                            <m:den>
                              <m:r>
                                <a:rPr lang="en-US" sz="2400" i="1">
                                  <a:latin typeface="Cambria Math" panose="02040503050406030204" pitchFamily="18" charset="0"/>
                                  <a:ea typeface="Cambria Math" panose="02040503050406030204" pitchFamily="18" charset="0"/>
                                </a:rPr>
                                <m:t>2</m:t>
                              </m:r>
                            </m:den>
                          </m:f>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e>
                      </m:d>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145357" y="1368706"/>
                <a:ext cx="2120196" cy="8298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p:cNvSpPr>
                <a:spLocks noGrp="1"/>
              </p:cNvSpPr>
              <p:nvPr>
                <p:ph sz="quarter" idx="1"/>
              </p:nvPr>
            </p:nvSpPr>
            <p:spPr>
              <a:xfrm>
                <a:off x="747870" y="3085308"/>
                <a:ext cx="8229600" cy="4525963"/>
              </a:xfrm>
            </p:spPr>
            <p:txBody>
              <a:bodyPr/>
              <a:lstStyle/>
              <a:p>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sSub>
                          <m:sSubPr>
                            <m:ctrlPr>
                              <a:rPr lang="en-US" i="1">
                                <a:solidFill>
                                  <a:schemeClr val="tx1"/>
                                </a:solidFill>
                                <a:latin typeface="Cambria Math" panose="02040503050406030204" pitchFamily="18" charset="0"/>
                                <a:ea typeface="Cambria Math" panose="02040503050406030204" pitchFamily="18" charset="0"/>
                              </a:rPr>
                            </m:ctrlPr>
                          </m:sSubPr>
                          <m:e/>
                          <m:sub>
                            <m:r>
                              <a:rPr lang="en-US" i="1">
                                <a:solidFill>
                                  <a:schemeClr val="tx1"/>
                                </a:solidFill>
                                <a:latin typeface="Cambria Math" panose="02040503050406030204" pitchFamily="18" charset="0"/>
                                <a:ea typeface="Cambria Math" panose="02040503050406030204" pitchFamily="18" charset="0"/>
                              </a:rPr>
                              <m:t>1</m:t>
                            </m:r>
                          </m:sub>
                        </m:sSub>
                        <m:r>
                          <a:rPr lang="en-US" i="1">
                            <a:solidFill>
                              <a:schemeClr val="tx1"/>
                            </a:solidFill>
                            <a:latin typeface="Cambria Math" panose="02040503050406030204" pitchFamily="18" charset="0"/>
                            <a:ea typeface="Cambria Math" panose="02040503050406030204" pitchFamily="18" charset="0"/>
                          </a:rPr>
                          <m:t>𝐹</m:t>
                        </m:r>
                      </m:e>
                      <m:sub>
                        <m:r>
                          <a:rPr lang="en-US" i="1">
                            <a:solidFill>
                              <a:schemeClr val="tx1"/>
                            </a:solidFill>
                            <a:latin typeface="Cambria Math" panose="02040503050406030204" pitchFamily="18" charset="0"/>
                            <a:ea typeface="Cambria Math" panose="02040503050406030204" pitchFamily="18" charset="0"/>
                          </a:rPr>
                          <m:t>1</m:t>
                        </m:r>
                      </m:sub>
                    </m:sSub>
                    <m:d>
                      <m:dPr>
                        <m:ctrlPr>
                          <a:rPr lang="en-US" i="1">
                            <a:solidFill>
                              <a:schemeClr val="tx1"/>
                            </a:solidFill>
                            <a:latin typeface="Cambria Math" panose="02040503050406030204" pitchFamily="18" charset="0"/>
                            <a:ea typeface="Cambria Math" panose="02040503050406030204" pitchFamily="18" charset="0"/>
                          </a:rPr>
                        </m:ctrlPr>
                      </m:dPr>
                      <m:e>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2</m:t>
                            </m:r>
                          </m:den>
                        </m:f>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𝑘</m:t>
                            </m:r>
                          </m:num>
                          <m:den>
                            <m:r>
                              <a:rPr lang="en-US" i="1">
                                <a:solidFill>
                                  <a:schemeClr val="tx1"/>
                                </a:solidFill>
                                <a:latin typeface="Cambria Math" panose="02040503050406030204" pitchFamily="18" charset="0"/>
                                <a:ea typeface="Cambria Math" panose="02040503050406030204" pitchFamily="18" charset="0"/>
                              </a:rPr>
                              <m:t>2</m:t>
                            </m:r>
                          </m:den>
                        </m:f>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𝐻</m:t>
                        </m:r>
                      </m:e>
                    </m:d>
                  </m:oMath>
                </a14:m>
                <a:r>
                  <a:rPr lang="en-US" dirty="0" smtClean="0"/>
                  <a:t> is the confluent hypergeometric function of matrix argument</a:t>
                </a:r>
              </a:p>
              <a:p>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𝐻</m:t>
                    </m:r>
                  </m:oMath>
                </a14:m>
                <a:r>
                  <a:rPr lang="en-US" dirty="0" smtClean="0"/>
                  <a:t> is a diagonal matrix with the eigenvalues of </a:t>
                </a:r>
                <a14:m>
                  <m:oMath xmlns:m="http://schemas.openxmlformats.org/officeDocument/2006/math">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a:rPr>
                              <m:t>𝑔</m:t>
                            </m:r>
                          </m:e>
                        </m:acc>
                      </m:e>
                      <m:sub>
                        <m:r>
                          <a:rPr lang="en-US" i="1">
                            <a:solidFill>
                              <a:schemeClr val="tx1"/>
                            </a:solidFill>
                            <a:latin typeface="Cambria Math"/>
                          </a:rPr>
                          <m:t>𝑖𝑗</m:t>
                        </m:r>
                      </m:sub>
                    </m:sSub>
                  </m:oMath>
                </a14:m>
                <a:r>
                  <a:rPr lang="en-US" dirty="0" smtClean="0"/>
                  <a:t> scaled by the sample size </a:t>
                </a:r>
                <a14:m>
                  <m:oMath xmlns:m="http://schemas.openxmlformats.org/officeDocument/2006/math">
                    <m:r>
                      <a:rPr lang="en-US" b="0" i="1" smtClean="0">
                        <a:latin typeface="Cambria Math" panose="02040503050406030204" pitchFamily="18" charset="0"/>
                      </a:rPr>
                      <m:t>𝑁</m:t>
                    </m:r>
                  </m:oMath>
                </a14:m>
                <a:endParaRPr lang="en-US" dirty="0" smtClean="0"/>
              </a:p>
              <a:p>
                <a:endParaRPr lang="en-US" dirty="0" smtClean="0"/>
              </a:p>
              <a:p>
                <a:endParaRPr lang="en-US" dirty="0"/>
              </a:p>
            </p:txBody>
          </p:sp>
        </mc:Choice>
        <mc:Fallback xmlns="">
          <p:sp>
            <p:nvSpPr>
              <p:cNvPr id="14" name="Content Placeholder 2"/>
              <p:cNvSpPr>
                <a:spLocks noGrp="1" noRot="1" noChangeAspect="1" noMove="1" noResize="1" noEditPoints="1" noAdjustHandles="1" noChangeArrowheads="1" noChangeShapeType="1" noTextEdit="1"/>
              </p:cNvSpPr>
              <p:nvPr>
                <p:ph sz="quarter" idx="1"/>
              </p:nvPr>
            </p:nvSpPr>
            <p:spPr>
              <a:xfrm>
                <a:off x="747870" y="3085308"/>
                <a:ext cx="8229600" cy="4525963"/>
              </a:xfrm>
              <a:blipFill rotWithShape="0">
                <a:blip r:embed="rId7"/>
                <a:stretch>
                  <a:fillRect l="-1037"/>
                </a:stretch>
              </a:blipFill>
            </p:spPr>
            <p:txBody>
              <a:bodyPr/>
              <a:lstStyle/>
              <a:p>
                <a:r>
                  <a:rPr lang="en-US">
                    <a:noFill/>
                  </a:rPr>
                  <a:t> </a:t>
                </a:r>
              </a:p>
            </p:txBody>
          </p:sp>
        </mc:Fallback>
      </mc:AlternateContent>
      <p:graphicFrame>
        <p:nvGraphicFramePr>
          <p:cNvPr id="13" name="Diagram 12"/>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762983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2" fill="hold" grpId="0" nodeType="clickEffect">
                                  <p:stCondLst>
                                    <p:cond delay="0"/>
                                  </p:stCondLst>
                                  <p:childTnLst>
                                    <p:anim calcmode="lin" valueType="num">
                                      <p:cBhvr additive="base">
                                        <p:cTn id="11" dur="500"/>
                                        <p:tgtEl>
                                          <p:spTgt spid="7"/>
                                        </p:tgtEl>
                                        <p:attrNameLst>
                                          <p:attrName>ppt_x</p:attrName>
                                        </p:attrNameLst>
                                      </p:cBhvr>
                                      <p:tavLst>
                                        <p:tav tm="0">
                                          <p:val>
                                            <p:strVal val="ppt_x"/>
                                          </p:val>
                                        </p:tav>
                                        <p:tav tm="100000">
                                          <p:val>
                                            <p:strVal val="1+ppt_w/2"/>
                                          </p:val>
                                        </p:tav>
                                      </p:tavLst>
                                    </p:anim>
                                    <p:anim calcmode="lin" valueType="num">
                                      <p:cBhvr additive="base">
                                        <p:cTn id="12" dur="500"/>
                                        <p:tgtEl>
                                          <p:spTgt spid="7"/>
                                        </p:tgtEl>
                                        <p:attrNameLst>
                                          <p:attrName>ppt_y</p:attrName>
                                        </p:attrNameLst>
                                      </p:cBhvr>
                                      <p:tavLst>
                                        <p:tav tm="0">
                                          <p:val>
                                            <p:strVal val="ppt_y"/>
                                          </p:val>
                                        </p:tav>
                                        <p:tav tm="100000">
                                          <p:val>
                                            <p:strVal val="ppt_y"/>
                                          </p:val>
                                        </p:tav>
                                      </p:tavLst>
                                    </p:anim>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MDL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05561"/>
                <a:ext cx="8148320" cy="2489199"/>
              </a:xfrm>
            </p:spPr>
            <p:txBody>
              <a:bodyPr>
                <a:normAutofit/>
              </a:bodyPr>
              <a:lstStyle/>
              <a:p>
                <a:r>
                  <a:rPr lang="en-US" dirty="0" smtClean="0"/>
                  <a:t>This changes the MDL criterion</a:t>
                </a:r>
                <a:endParaRPr lang="en-US" dirty="0">
                  <a:solidFill>
                    <a:schemeClr val="tx1"/>
                  </a:solidFill>
                </a:endParaRPr>
              </a:p>
              <a:p>
                <a14:m>
                  <m:oMath xmlns:m="http://schemas.openxmlformats.org/officeDocument/2006/math">
                    <m:r>
                      <a:rPr lang="en-US" i="1">
                        <a:solidFill>
                          <a:schemeClr val="tx1"/>
                        </a:solidFill>
                        <a:latin typeface="Cambria Math"/>
                      </a:rPr>
                      <m:t>𝑀𝐷𝐿</m:t>
                    </m:r>
                    <m:r>
                      <a:rPr lang="en-US" i="1">
                        <a:solidFill>
                          <a:schemeClr val="tx1"/>
                        </a:solidFill>
                        <a:latin typeface="Cambria Math"/>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a:rPr>
                          <m:t>ln</m:t>
                        </m:r>
                      </m:fName>
                      <m:e>
                        <m:r>
                          <a:rPr lang="en-US" i="1">
                            <a:solidFill>
                              <a:schemeClr val="tx1"/>
                            </a:solidFill>
                            <a:latin typeface="Cambria Math"/>
                          </a:rPr>
                          <m:t>𝑝</m:t>
                        </m:r>
                        <m:d>
                          <m:dPr>
                            <m:ctrlPr>
                              <a:rPr lang="en-US" i="1">
                                <a:solidFill>
                                  <a:schemeClr val="tx1"/>
                                </a:solidFill>
                                <a:latin typeface="Cambria Math" panose="02040503050406030204" pitchFamily="18" charset="0"/>
                              </a:rPr>
                            </m:ctrlPr>
                          </m:dPr>
                          <m:e>
                            <m:r>
                              <a:rPr lang="en-US" i="1">
                                <a:solidFill>
                                  <a:schemeClr val="tx1"/>
                                </a:solidFill>
                                <a:latin typeface="Cambria Math"/>
                              </a:rPr>
                              <m:t>𝐸</m:t>
                            </m:r>
                          </m:e>
                          <m:e>
                            <m:acc>
                              <m:accPr>
                                <m:chr m:val="̂"/>
                                <m:ctrlPr>
                                  <a:rPr lang="en-US" i="1">
                                    <a:solidFill>
                                      <a:schemeClr val="tx1"/>
                                    </a:solidFill>
                                    <a:latin typeface="Cambria Math" panose="02040503050406030204" pitchFamily="18" charset="0"/>
                                  </a:rPr>
                                </m:ctrlPr>
                              </m:accPr>
                              <m:e>
                                <m:r>
                                  <m:rPr>
                                    <m:sty m:val="p"/>
                                  </m:rPr>
                                  <a:rPr lang="en-US">
                                    <a:solidFill>
                                      <a:schemeClr val="tx1"/>
                                    </a:solidFill>
                                    <a:latin typeface="Cambria Math"/>
                                  </a:rPr>
                                  <m:t>Θ</m:t>
                                </m:r>
                              </m:e>
                            </m:acc>
                          </m:e>
                        </m:d>
                        <m:r>
                          <a:rPr lang="en-US" i="1">
                            <a:solidFill>
                              <a:schemeClr val="tx1"/>
                            </a:solidFill>
                            <a:latin typeface="Cambria Math"/>
                          </a:rPr>
                          <m:t>+</m:t>
                        </m:r>
                        <m:f>
                          <m:fPr>
                            <m:ctrlPr>
                              <a:rPr lang="en-US" i="1">
                                <a:solidFill>
                                  <a:schemeClr val="tx1"/>
                                </a:solidFill>
                                <a:latin typeface="Cambria Math" panose="02040503050406030204" pitchFamily="18" charset="0"/>
                              </a:rPr>
                            </m:ctrlPr>
                          </m:fPr>
                          <m:num>
                            <m:r>
                              <a:rPr lang="en-US" i="1">
                                <a:solidFill>
                                  <a:schemeClr val="tx1"/>
                                </a:solidFill>
                                <a:latin typeface="Cambria Math"/>
                              </a:rPr>
                              <m:t>𝑘</m:t>
                            </m:r>
                          </m:num>
                          <m:den>
                            <m:r>
                              <a:rPr lang="en-US" i="1">
                                <a:solidFill>
                                  <a:schemeClr val="tx1"/>
                                </a:solidFill>
                                <a:latin typeface="Cambria Math"/>
                              </a:rPr>
                              <m:t>2</m:t>
                            </m:r>
                          </m:den>
                        </m:f>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a:rPr>
                              <m:t>ln</m:t>
                            </m:r>
                          </m:fName>
                          <m:e>
                            <m:d>
                              <m:dPr>
                                <m:ctrlPr>
                                  <a:rPr lang="en-US" i="1">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a:rPr>
                                      <m:t>𝑁</m:t>
                                    </m:r>
                                  </m:num>
                                  <m:den>
                                    <m:r>
                                      <a:rPr lang="en-US" i="1">
                                        <a:solidFill>
                                          <a:schemeClr val="tx1"/>
                                        </a:solidFill>
                                        <a:latin typeface="Cambria Math"/>
                                      </a:rPr>
                                      <m:t>2</m:t>
                                    </m:r>
                                    <m:r>
                                      <a:rPr lang="en-US" i="1">
                                        <a:solidFill>
                                          <a:schemeClr val="tx1"/>
                                        </a:solidFill>
                                        <a:latin typeface="Cambria Math"/>
                                      </a:rPr>
                                      <m:t>𝜋</m:t>
                                    </m:r>
                                  </m:den>
                                </m:f>
                              </m:e>
                            </m:d>
                          </m:e>
                        </m:func>
                      </m:e>
                    </m:func>
                    <m:r>
                      <a:rPr lang="en-US" i="1">
                        <a:solidFill>
                          <a:schemeClr val="tx1"/>
                        </a:solidFill>
                        <a:latin typeface="Cambria Math"/>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a:rPr>
                          <m:t>ln</m:t>
                        </m:r>
                      </m:fName>
                      <m:e>
                        <m:r>
                          <a:rPr lang="en-US" i="1">
                            <a:solidFill>
                              <a:schemeClr val="tx1"/>
                            </a:solidFill>
                            <a:latin typeface="Cambria Math"/>
                          </a:rPr>
                          <m:t>∫</m:t>
                        </m:r>
                        <m:rad>
                          <m:radPr>
                            <m:degHide m:val="on"/>
                            <m:ctrlPr>
                              <a:rPr lang="en-US" i="1">
                                <a:solidFill>
                                  <a:schemeClr val="tx1"/>
                                </a:solidFill>
                                <a:latin typeface="Cambria Math" panose="02040503050406030204" pitchFamily="18" charset="0"/>
                              </a:rPr>
                            </m:ctrlPr>
                          </m:radPr>
                          <m:deg/>
                          <m:e>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a:rPr>
                                  <m:t>det</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𝑔</m:t>
                                    </m:r>
                                  </m:e>
                                  <m:sub>
                                    <m:r>
                                      <a:rPr lang="en-US" i="1">
                                        <a:solidFill>
                                          <a:schemeClr val="tx1"/>
                                        </a:solidFill>
                                        <a:latin typeface="Cambria Math"/>
                                      </a:rPr>
                                      <m:t>𝑖𝑗</m:t>
                                    </m:r>
                                  </m:sub>
                                </m:sSub>
                                <m:d>
                                  <m:dPr>
                                    <m:ctrlPr>
                                      <a:rPr lang="en-US" i="1">
                                        <a:solidFill>
                                          <a:schemeClr val="tx1"/>
                                        </a:solidFill>
                                        <a:latin typeface="Cambria Math" panose="02040503050406030204" pitchFamily="18" charset="0"/>
                                      </a:rPr>
                                    </m:ctrlPr>
                                  </m:dPr>
                                  <m:e>
                                    <m:r>
                                      <m:rPr>
                                        <m:sty m:val="p"/>
                                      </m:rPr>
                                      <a:rPr lang="en-US">
                                        <a:solidFill>
                                          <a:schemeClr val="tx1"/>
                                        </a:solidFill>
                                        <a:latin typeface="Cambria Math"/>
                                      </a:rPr>
                                      <m:t>Θ</m:t>
                                    </m:r>
                                  </m:e>
                                </m:d>
                              </m:e>
                            </m:func>
                          </m:e>
                        </m:rad>
                        <m:r>
                          <a:rPr lang="en-US" i="1">
                            <a:solidFill>
                              <a:schemeClr val="tx1"/>
                            </a:solidFill>
                            <a:latin typeface="Cambria Math"/>
                          </a:rPr>
                          <m:t>𝑑</m:t>
                        </m:r>
                        <m:r>
                          <m:rPr>
                            <m:sty m:val="p"/>
                          </m:rPr>
                          <a:rPr lang="en-US">
                            <a:solidFill>
                              <a:schemeClr val="tx1"/>
                            </a:solidFill>
                            <a:latin typeface="Cambria Math"/>
                          </a:rPr>
                          <m:t>Θ</m:t>
                        </m:r>
                      </m:e>
                    </m:func>
                  </m:oMath>
                </a14:m>
                <a:endParaRPr lang="en-US" i="1" dirty="0" smtClean="0">
                  <a:solidFill>
                    <a:schemeClr val="tx1"/>
                  </a:solidFill>
                  <a:latin typeface="Cambria Math" panose="02040503050406030204" pitchFamily="18" charset="0"/>
                </a:endParaRPr>
              </a:p>
              <a:p>
                <a14:m>
                  <m:oMath xmlns:m="http://schemas.openxmlformats.org/officeDocument/2006/math">
                    <m:r>
                      <a:rPr lang="en-US" b="0" i="1" smtClean="0">
                        <a:solidFill>
                          <a:schemeClr val="tx1"/>
                        </a:solidFill>
                        <a:latin typeface="Cambria Math" panose="02040503050406030204" pitchFamily="18" charset="0"/>
                      </a:rPr>
                      <m:t>𝑀𝐷</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e>
                      <m:sub>
                        <m:r>
                          <a:rPr lang="en-US" b="0" i="1" smtClean="0">
                            <a:solidFill>
                              <a:schemeClr val="tx1"/>
                            </a:solidFill>
                            <a:latin typeface="Cambria Math" panose="02040503050406030204" pitchFamily="18" charset="0"/>
                          </a:rPr>
                          <m:t>𝑠𝑝h</m:t>
                        </m:r>
                      </m:sub>
                    </m:sSub>
                    <m:r>
                      <a:rPr lang="en-US" b="0" i="1" smtClean="0">
                        <a:solidFill>
                          <a:schemeClr val="tx1"/>
                        </a:solidFill>
                        <a:latin typeface="Cambria Math" panose="02040503050406030204" pitchFamily="18" charset="0"/>
                      </a:rPr>
                      <m:t>=</m:t>
                    </m:r>
                    <m:r>
                      <a:rPr lang="en-US" i="1">
                        <a:solidFill>
                          <a:schemeClr val="tx1"/>
                        </a:solidFill>
                        <a:latin typeface="Cambria Math"/>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a:rPr>
                          <m:t>ln</m:t>
                        </m:r>
                      </m:fName>
                      <m:e>
                        <m:r>
                          <a:rPr lang="en-US" i="1">
                            <a:solidFill>
                              <a:schemeClr val="tx1"/>
                            </a:solidFill>
                            <a:latin typeface="Cambria Math"/>
                          </a:rPr>
                          <m:t>𝑝</m:t>
                        </m:r>
                        <m:d>
                          <m:dPr>
                            <m:ctrlPr>
                              <a:rPr lang="en-US" i="1">
                                <a:solidFill>
                                  <a:schemeClr val="tx1"/>
                                </a:solidFill>
                                <a:latin typeface="Cambria Math" panose="02040503050406030204" pitchFamily="18" charset="0"/>
                              </a:rPr>
                            </m:ctrlPr>
                          </m:dPr>
                          <m:e>
                            <m:r>
                              <a:rPr lang="en-US" i="1">
                                <a:solidFill>
                                  <a:schemeClr val="tx1"/>
                                </a:solidFill>
                                <a:latin typeface="Cambria Math"/>
                              </a:rPr>
                              <m:t>𝐸</m:t>
                            </m:r>
                          </m:e>
                          <m:e>
                            <m:acc>
                              <m:accPr>
                                <m:chr m:val="̂"/>
                                <m:ctrlPr>
                                  <a:rPr lang="en-US" i="1">
                                    <a:solidFill>
                                      <a:schemeClr val="tx1"/>
                                    </a:solidFill>
                                    <a:latin typeface="Cambria Math" panose="02040503050406030204" pitchFamily="18" charset="0"/>
                                  </a:rPr>
                                </m:ctrlPr>
                              </m:accPr>
                              <m:e>
                                <m:r>
                                  <m:rPr>
                                    <m:sty m:val="p"/>
                                  </m:rPr>
                                  <a:rPr lang="en-US">
                                    <a:solidFill>
                                      <a:schemeClr val="tx1"/>
                                    </a:solidFill>
                                    <a:latin typeface="Cambria Math"/>
                                  </a:rPr>
                                  <m:t>Θ</m:t>
                                </m:r>
                              </m:e>
                            </m:acc>
                          </m:e>
                        </m:d>
                        <m:r>
                          <a:rPr lang="en-US" i="1">
                            <a:solidFill>
                              <a:schemeClr val="tx1"/>
                            </a:solidFill>
                            <a:latin typeface="Cambria Math"/>
                          </a:rPr>
                          <m:t>+</m:t>
                        </m:r>
                      </m:e>
                    </m:func>
                    <m:sSub>
                      <m:sSubPr>
                        <m:ctrlPr>
                          <a:rPr lang="en-US" i="1">
                            <a:solidFill>
                              <a:schemeClr val="tx1"/>
                            </a:solidFill>
                            <a:latin typeface="Cambria Math" panose="02040503050406030204" pitchFamily="18" charset="0"/>
                            <a:ea typeface="Cambria Math" panose="02040503050406030204" pitchFamily="18" charset="0"/>
                          </a:rPr>
                        </m:ctrlPr>
                      </m:sSubPr>
                      <m:e>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𝑙𝑛</m:t>
                            </m:r>
                          </m:e>
                          <m:sub>
                            <m:r>
                              <a:rPr lang="en-US" i="1">
                                <a:solidFill>
                                  <a:schemeClr val="tx1"/>
                                </a:solidFill>
                                <a:latin typeface="Cambria Math" panose="02040503050406030204" pitchFamily="18" charset="0"/>
                                <a:ea typeface="Cambria Math" panose="02040503050406030204" pitchFamily="18" charset="0"/>
                              </a:rPr>
                              <m:t>1</m:t>
                            </m:r>
                          </m:sub>
                        </m:sSub>
                        <m:r>
                          <a:rPr lang="en-US" i="1">
                            <a:solidFill>
                              <a:schemeClr val="tx1"/>
                            </a:solidFill>
                            <a:latin typeface="Cambria Math" panose="02040503050406030204" pitchFamily="18" charset="0"/>
                            <a:ea typeface="Cambria Math" panose="02040503050406030204" pitchFamily="18" charset="0"/>
                          </a:rPr>
                          <m:t>𝐹</m:t>
                        </m:r>
                      </m:e>
                      <m:sub>
                        <m:r>
                          <a:rPr lang="en-US" i="1">
                            <a:solidFill>
                              <a:schemeClr val="tx1"/>
                            </a:solidFill>
                            <a:latin typeface="Cambria Math" panose="02040503050406030204" pitchFamily="18" charset="0"/>
                            <a:ea typeface="Cambria Math" panose="02040503050406030204" pitchFamily="18" charset="0"/>
                          </a:rPr>
                          <m:t>1</m:t>
                        </m:r>
                      </m:sub>
                    </m:sSub>
                    <m:d>
                      <m:dPr>
                        <m:ctrlPr>
                          <a:rPr lang="en-US" i="1">
                            <a:solidFill>
                              <a:schemeClr val="tx1"/>
                            </a:solidFill>
                            <a:latin typeface="Cambria Math" panose="02040503050406030204" pitchFamily="18" charset="0"/>
                            <a:ea typeface="Cambria Math" panose="02040503050406030204" pitchFamily="18" charset="0"/>
                          </a:rPr>
                        </m:ctrlPr>
                      </m:dPr>
                      <m:e>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2</m:t>
                            </m:r>
                          </m:den>
                        </m:f>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𝑘</m:t>
                            </m:r>
                          </m:num>
                          <m:den>
                            <m:r>
                              <a:rPr lang="en-US" i="1">
                                <a:solidFill>
                                  <a:schemeClr val="tx1"/>
                                </a:solidFill>
                                <a:latin typeface="Cambria Math" panose="02040503050406030204" pitchFamily="18" charset="0"/>
                                <a:ea typeface="Cambria Math" panose="02040503050406030204" pitchFamily="18" charset="0"/>
                              </a:rPr>
                              <m:t>2</m:t>
                            </m:r>
                          </m:den>
                        </m:f>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𝐻</m:t>
                        </m:r>
                        <m:r>
                          <a:rPr lang="en-US" i="1" smtClean="0">
                            <a:solidFill>
                              <a:schemeClr val="tx1"/>
                            </a:solidFill>
                            <a:latin typeface="Cambria Math" panose="02040503050406030204" pitchFamily="18" charset="0"/>
                            <a:ea typeface="Cambria Math" panose="02040503050406030204" pitchFamily="18" charset="0"/>
                          </a:rPr>
                          <m:t> </m:t>
                        </m:r>
                      </m:e>
                    </m:d>
                    <m:r>
                      <a:rPr lang="en-US" b="0" i="1" smtClean="0">
                        <a:solidFill>
                          <a:schemeClr val="tx1"/>
                        </a:solidFill>
                        <a:latin typeface="Cambria Math" panose="02040503050406030204" pitchFamily="18" charset="0"/>
                        <a:ea typeface="Cambria Math" panose="02040503050406030204" pitchFamily="18" charset="0"/>
                      </a:rPr>
                      <m:t>+</m:t>
                    </m:r>
                    <m:func>
                      <m:funcPr>
                        <m:ctrlPr>
                          <a:rPr lang="en-US" i="1">
                            <a:solidFill>
                              <a:schemeClr val="tx1"/>
                            </a:solidFill>
                            <a:latin typeface="Cambria Math" panose="02040503050406030204" pitchFamily="18" charset="0"/>
                          </a:rPr>
                        </m:ctrlPr>
                      </m:funcPr>
                      <m:fName>
                        <m:r>
                          <a:rPr lang="en-US" b="0" i="0" smtClean="0">
                            <a:solidFill>
                              <a:schemeClr val="tx1"/>
                            </a:solidFill>
                            <a:latin typeface="Cambria Math" panose="02040503050406030204" pitchFamily="18" charset="0"/>
                          </a:rPr>
                          <m:t>                        </m:t>
                        </m:r>
                        <m:r>
                          <m:rPr>
                            <m:sty m:val="p"/>
                          </m:rPr>
                          <a:rPr lang="en-US">
                            <a:solidFill>
                              <a:schemeClr val="tx1"/>
                            </a:solidFill>
                            <a:latin typeface="Cambria Math"/>
                          </a:rPr>
                          <m:t>ln</m:t>
                        </m:r>
                      </m:fName>
                      <m:e>
                        <m:r>
                          <a:rPr lang="en-US" i="1">
                            <a:solidFill>
                              <a:schemeClr val="tx1"/>
                            </a:solidFill>
                            <a:latin typeface="Cambria Math"/>
                          </a:rPr>
                          <m:t>∫</m:t>
                        </m:r>
                        <m:rad>
                          <m:radPr>
                            <m:degHide m:val="on"/>
                            <m:ctrlPr>
                              <a:rPr lang="en-US" i="1">
                                <a:solidFill>
                                  <a:schemeClr val="tx1"/>
                                </a:solidFill>
                                <a:latin typeface="Cambria Math" panose="02040503050406030204" pitchFamily="18" charset="0"/>
                              </a:rPr>
                            </m:ctrlPr>
                          </m:radPr>
                          <m:deg/>
                          <m:e>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a:rPr>
                                  <m:t>det</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𝑔</m:t>
                                    </m:r>
                                  </m:e>
                                  <m:sub>
                                    <m:r>
                                      <a:rPr lang="en-US" i="1">
                                        <a:solidFill>
                                          <a:schemeClr val="tx1"/>
                                        </a:solidFill>
                                        <a:latin typeface="Cambria Math"/>
                                      </a:rPr>
                                      <m:t>𝑖𝑗</m:t>
                                    </m:r>
                                  </m:sub>
                                </m:sSub>
                                <m:d>
                                  <m:dPr>
                                    <m:ctrlPr>
                                      <a:rPr lang="en-US" i="1">
                                        <a:solidFill>
                                          <a:schemeClr val="tx1"/>
                                        </a:solidFill>
                                        <a:latin typeface="Cambria Math" panose="02040503050406030204" pitchFamily="18" charset="0"/>
                                      </a:rPr>
                                    </m:ctrlPr>
                                  </m:dPr>
                                  <m:e>
                                    <m:r>
                                      <m:rPr>
                                        <m:sty m:val="p"/>
                                      </m:rPr>
                                      <a:rPr lang="en-US">
                                        <a:solidFill>
                                          <a:schemeClr val="tx1"/>
                                        </a:solidFill>
                                        <a:latin typeface="Cambria Math"/>
                                      </a:rPr>
                                      <m:t>Θ</m:t>
                                    </m:r>
                                  </m:e>
                                </m:d>
                              </m:e>
                            </m:func>
                          </m:e>
                        </m:rad>
                        <m:r>
                          <a:rPr lang="en-US" i="1">
                            <a:solidFill>
                              <a:schemeClr val="tx1"/>
                            </a:solidFill>
                            <a:latin typeface="Cambria Math"/>
                          </a:rPr>
                          <m:t>𝑑</m:t>
                        </m:r>
                        <m:r>
                          <m:rPr>
                            <m:sty m:val="p"/>
                          </m:rPr>
                          <a:rPr lang="en-US">
                            <a:solidFill>
                              <a:schemeClr val="tx1"/>
                            </a:solidFill>
                            <a:latin typeface="Cambria Math"/>
                          </a:rPr>
                          <m:t>Θ</m:t>
                        </m:r>
                        <m:r>
                          <a:rPr lang="en-US" b="0" i="0"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i="1">
                                <a:solidFill>
                                  <a:schemeClr val="tx1"/>
                                </a:solidFill>
                                <a:latin typeface="Cambria Math"/>
                              </a:rPr>
                              <m:t>1</m:t>
                            </m:r>
                          </m:num>
                          <m:den>
                            <m:r>
                              <a:rPr lang="en-US" i="1">
                                <a:solidFill>
                                  <a:schemeClr val="tx1"/>
                                </a:solidFill>
                                <a:latin typeface="Cambria Math"/>
                              </a:rPr>
                              <m:t>2</m:t>
                            </m:r>
                          </m:den>
                        </m:f>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a:rPr>
                              <m:t>ln</m:t>
                            </m:r>
                          </m:fName>
                          <m:e>
                            <m:d>
                              <m:dPr>
                                <m:ctrlPr>
                                  <a:rPr lang="en-US" i="1">
                                    <a:solidFill>
                                      <a:schemeClr val="tx1"/>
                                    </a:solidFill>
                                    <a:latin typeface="Cambria Math" panose="02040503050406030204" pitchFamily="18" charset="0"/>
                                  </a:rPr>
                                </m:ctrlPr>
                              </m:dPr>
                              <m:e>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a:rPr>
                                      <m:t>det</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𝑔</m:t>
                                        </m:r>
                                      </m:e>
                                      <m:sub>
                                        <m:r>
                                          <a:rPr lang="en-US" i="1">
                                            <a:solidFill>
                                              <a:schemeClr val="tx1"/>
                                            </a:solidFill>
                                            <a:latin typeface="Cambria Math"/>
                                          </a:rPr>
                                          <m:t>𝑖𝑗</m:t>
                                        </m:r>
                                      </m:sub>
                                    </m:sSub>
                                    <m:d>
                                      <m:dPr>
                                        <m:ctrlPr>
                                          <a:rPr lang="en-US" i="1">
                                            <a:solidFill>
                                              <a:schemeClr val="tx1"/>
                                            </a:solidFill>
                                            <a:latin typeface="Cambria Math" panose="02040503050406030204" pitchFamily="18" charset="0"/>
                                          </a:rPr>
                                        </m:ctrlPr>
                                      </m:dPr>
                                      <m:e>
                                        <m:acc>
                                          <m:accPr>
                                            <m:chr m:val="̂"/>
                                            <m:ctrlPr>
                                              <a:rPr lang="en-US" i="1">
                                                <a:solidFill>
                                                  <a:schemeClr val="tx1"/>
                                                </a:solidFill>
                                                <a:latin typeface="Cambria Math" panose="02040503050406030204" pitchFamily="18" charset="0"/>
                                              </a:rPr>
                                            </m:ctrlPr>
                                          </m:accPr>
                                          <m:e>
                                            <m:r>
                                              <m:rPr>
                                                <m:sty m:val="p"/>
                                              </m:rPr>
                                              <a:rPr lang="en-US">
                                                <a:solidFill>
                                                  <a:schemeClr val="tx1"/>
                                                </a:solidFill>
                                                <a:latin typeface="Cambria Math"/>
                                              </a:rPr>
                                              <m:t>Θ</m:t>
                                            </m:r>
                                          </m:e>
                                        </m:acc>
                                      </m:e>
                                    </m:d>
                                  </m:e>
                                </m:func>
                              </m:e>
                            </m:d>
                          </m:e>
                        </m:func>
                      </m:e>
                    </m:func>
                  </m:oMath>
                </a14:m>
                <a:endParaRPr lang="en-US" dirty="0" smtClean="0"/>
              </a:p>
              <a:p>
                <a:pPr marL="0" indent="0">
                  <a:buNone/>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05561"/>
                <a:ext cx="8148320" cy="2489199"/>
              </a:xfrm>
              <a:blipFill rotWithShape="0">
                <a:blip r:embed="rId2"/>
                <a:stretch>
                  <a:fillRect l="-972" t="-19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C390D3F8-0FDE-4481-A471-D7C49CBB46E6}" type="slidenum">
              <a:rPr lang="en-US" smtClean="0"/>
              <a:pPr>
                <a:defRPr/>
              </a:pPr>
              <a:t>36</a:t>
            </a:fld>
            <a:endParaRPr lang="en-US"/>
          </a:p>
        </p:txBody>
      </p:sp>
      <p:sp>
        <p:nvSpPr>
          <p:cNvPr id="5" name="Content Placeholder 2"/>
          <p:cNvSpPr txBox="1">
            <a:spLocks/>
          </p:cNvSpPr>
          <p:nvPr/>
        </p:nvSpPr>
        <p:spPr>
          <a:xfrm>
            <a:off x="665480" y="3704590"/>
            <a:ext cx="8148320" cy="24891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smtClean="0"/>
          </a:p>
          <a:p>
            <a:pPr marL="0" indent="0" fontAlgn="auto">
              <a:spcAft>
                <a:spcPts val="0"/>
              </a:spcAft>
              <a:buFont typeface="Arial" pitchFamily="34" charset="0"/>
              <a:buNone/>
            </a:pPr>
            <a:endParaRPr lang="en-US" dirty="0" smtClean="0"/>
          </a:p>
          <a:p>
            <a:pPr marL="0" indent="0" fontAlgn="auto">
              <a:spcAft>
                <a:spcPts val="0"/>
              </a:spcAft>
              <a:buFont typeface="Arial" pitchFamily="34" charset="0"/>
              <a:buNone/>
            </a:pPr>
            <a:endParaRPr lang="en-US" dirty="0"/>
          </a:p>
        </p:txBody>
      </p:sp>
      <p:sp>
        <p:nvSpPr>
          <p:cNvPr id="6" name="Content Placeholder 2"/>
          <p:cNvSpPr txBox="1">
            <a:spLocks/>
          </p:cNvSpPr>
          <p:nvPr/>
        </p:nvSpPr>
        <p:spPr>
          <a:xfrm>
            <a:off x="457200" y="3749676"/>
            <a:ext cx="8148320" cy="10509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dirty="0" smtClean="0"/>
              <a:t>There is a difference in how the two criteria penalize complexity</a:t>
            </a:r>
            <a:endParaRPr lang="en-US" dirty="0">
              <a:solidFill>
                <a:schemeClr val="tx1"/>
              </a:solidFill>
            </a:endParaRPr>
          </a:p>
          <a:p>
            <a:pPr marL="0" indent="0" fontAlgn="auto">
              <a:spcAft>
                <a:spcPts val="0"/>
              </a:spcAft>
              <a:buNone/>
            </a:pPr>
            <a:endParaRPr lang="en-US" dirty="0" smtClean="0"/>
          </a:p>
          <a:p>
            <a:pPr marL="0" indent="0" fontAlgn="auto">
              <a:spcAft>
                <a:spcPts val="0"/>
              </a:spcAft>
              <a:buFont typeface="Arial" pitchFamily="34" charset="0"/>
              <a:buNone/>
            </a:pPr>
            <a:endParaRPr lang="en-US" dirty="0" smtClean="0"/>
          </a:p>
          <a:p>
            <a:pPr marL="0" indent="0" fontAlgn="auto">
              <a:spcAft>
                <a:spcPts val="0"/>
              </a:spcAft>
              <a:buFont typeface="Arial" pitchFamily="34" charset="0"/>
              <a:buNone/>
            </a:pPr>
            <a:endParaRPr lang="en-US" dirty="0"/>
          </a:p>
        </p:txBody>
      </p:sp>
      <p:grpSp>
        <p:nvGrpSpPr>
          <p:cNvPr id="13" name="Group 12"/>
          <p:cNvGrpSpPr/>
          <p:nvPr/>
        </p:nvGrpSpPr>
        <p:grpSpPr>
          <a:xfrm>
            <a:off x="3703320" y="1859601"/>
            <a:ext cx="3749040" cy="1722753"/>
            <a:chOff x="3652520" y="1864360"/>
            <a:chExt cx="3749040" cy="1722753"/>
          </a:xfrm>
        </p:grpSpPr>
        <p:sp>
          <p:nvSpPr>
            <p:cNvPr id="7" name="Rectangle 6"/>
            <p:cNvSpPr/>
            <p:nvPr/>
          </p:nvSpPr>
          <p:spPr>
            <a:xfrm>
              <a:off x="3652520" y="1864360"/>
              <a:ext cx="1219200" cy="514350"/>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130040" y="2468880"/>
              <a:ext cx="1955800" cy="609600"/>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86680" y="3027678"/>
              <a:ext cx="2214880" cy="55943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Content Placeholder 2"/>
          <p:cNvSpPr txBox="1">
            <a:spLocks/>
          </p:cNvSpPr>
          <p:nvPr/>
        </p:nvSpPr>
        <p:spPr>
          <a:xfrm>
            <a:off x="457200" y="4526916"/>
            <a:ext cx="8148320" cy="10509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dirty="0" smtClean="0"/>
              <a:t>The volume of the manifold is in common with the two penalties</a:t>
            </a:r>
          </a:p>
          <a:p>
            <a:pPr marL="0" indent="0" fontAlgn="auto">
              <a:spcAft>
                <a:spcPts val="0"/>
              </a:spcAft>
              <a:buNone/>
            </a:pPr>
            <a:endParaRPr lang="en-US" dirty="0">
              <a:solidFill>
                <a:schemeClr val="tx1"/>
              </a:solidFill>
            </a:endParaRPr>
          </a:p>
          <a:p>
            <a:pPr marL="0" indent="0" fontAlgn="auto">
              <a:spcAft>
                <a:spcPts val="0"/>
              </a:spcAft>
              <a:buNone/>
            </a:pPr>
            <a:endParaRPr lang="en-US" dirty="0" smtClean="0"/>
          </a:p>
          <a:p>
            <a:pPr marL="0" indent="0" fontAlgn="auto">
              <a:spcAft>
                <a:spcPts val="0"/>
              </a:spcAft>
              <a:buFont typeface="Arial" pitchFamily="34" charset="0"/>
              <a:buNone/>
            </a:pPr>
            <a:endParaRPr lang="en-US" dirty="0" smtClean="0"/>
          </a:p>
          <a:p>
            <a:pPr marL="0" indent="0" fontAlgn="auto">
              <a:spcAft>
                <a:spcPts val="0"/>
              </a:spcAft>
              <a:buFont typeface="Arial" pitchFamily="34" charset="0"/>
              <a:buNone/>
            </a:pPr>
            <a:endParaRPr lang="en-US" dirty="0"/>
          </a:p>
        </p:txBody>
      </p:sp>
      <p:grpSp>
        <p:nvGrpSpPr>
          <p:cNvPr id="14" name="Group 13"/>
          <p:cNvGrpSpPr/>
          <p:nvPr/>
        </p:nvGrpSpPr>
        <p:grpSpPr>
          <a:xfrm>
            <a:off x="2428240" y="1903888"/>
            <a:ext cx="5344160" cy="1678466"/>
            <a:chOff x="2428240" y="1903888"/>
            <a:chExt cx="5344160" cy="1678466"/>
          </a:xfrm>
        </p:grpSpPr>
        <p:sp>
          <p:nvSpPr>
            <p:cNvPr id="11" name="Rectangle 10"/>
            <p:cNvSpPr/>
            <p:nvPr/>
          </p:nvSpPr>
          <p:spPr>
            <a:xfrm>
              <a:off x="2428240" y="3078480"/>
              <a:ext cx="2550160" cy="503874"/>
            </a:xfrm>
            <a:prstGeom prst="rect">
              <a:avLst/>
            </a:prstGeom>
            <a:solidFill>
              <a:schemeClr val="accent5">
                <a:lumMod val="60000"/>
                <a:lumOff val="40000"/>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222240" y="1903888"/>
              <a:ext cx="2550160" cy="503874"/>
            </a:xfrm>
            <a:prstGeom prst="rect">
              <a:avLst/>
            </a:prstGeom>
            <a:solidFill>
              <a:schemeClr val="accent5">
                <a:lumMod val="60000"/>
                <a:lumOff val="40000"/>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Content Placeholder 2"/>
          <p:cNvSpPr txBox="1">
            <a:spLocks/>
          </p:cNvSpPr>
          <p:nvPr/>
        </p:nvSpPr>
        <p:spPr>
          <a:xfrm>
            <a:off x="538480" y="5259072"/>
            <a:ext cx="8148320" cy="10509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dirty="0" smtClean="0"/>
              <a:t>The differences in penalty terms will yield different optimal models</a:t>
            </a:r>
          </a:p>
          <a:p>
            <a:pPr marL="0" indent="0" fontAlgn="auto">
              <a:spcAft>
                <a:spcPts val="0"/>
              </a:spcAft>
              <a:buNone/>
            </a:pPr>
            <a:endParaRPr lang="en-US" dirty="0">
              <a:solidFill>
                <a:schemeClr val="tx1"/>
              </a:solidFill>
            </a:endParaRPr>
          </a:p>
          <a:p>
            <a:pPr marL="0" indent="0" fontAlgn="auto">
              <a:spcAft>
                <a:spcPts val="0"/>
              </a:spcAft>
              <a:buNone/>
            </a:pPr>
            <a:endParaRPr lang="en-US" dirty="0" smtClean="0"/>
          </a:p>
          <a:p>
            <a:pPr marL="0" indent="0" fontAlgn="auto">
              <a:spcAft>
                <a:spcPts val="0"/>
              </a:spcAft>
              <a:buFont typeface="Arial" pitchFamily="34" charset="0"/>
              <a:buNone/>
            </a:pPr>
            <a:endParaRPr lang="en-US" dirty="0" smtClean="0"/>
          </a:p>
          <a:p>
            <a:pPr marL="0" indent="0" fontAlgn="auto">
              <a:spcAft>
                <a:spcPts val="0"/>
              </a:spcAft>
              <a:buFont typeface="Arial" pitchFamily="34" charset="0"/>
              <a:buNone/>
            </a:pPr>
            <a:endParaRPr lang="en-US" dirty="0"/>
          </a:p>
        </p:txBody>
      </p:sp>
      <p:graphicFrame>
        <p:nvGraphicFramePr>
          <p:cNvPr id="16" name="Diagram 15"/>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14955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0"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66928" y="1308370"/>
            <a:ext cx="8229600" cy="4927060"/>
          </a:xfrm>
        </p:spPr>
        <p:txBody>
          <a:bodyPr>
            <a:normAutofit lnSpcReduction="10000"/>
          </a:bodyPr>
          <a:lstStyle/>
          <a:p>
            <a:r>
              <a:rPr lang="en-US" dirty="0" err="1" smtClean="0"/>
              <a:t>sqWDE</a:t>
            </a:r>
            <a:r>
              <a:rPr lang="en-US" dirty="0" smtClean="0"/>
              <a:t> are excellent nonparametric models for a large class of density functions</a:t>
            </a:r>
          </a:p>
          <a:p>
            <a:r>
              <a:rPr lang="en-US" dirty="0" smtClean="0"/>
              <a:t>Provide a simple spherical model for space of density functions</a:t>
            </a:r>
          </a:p>
          <a:p>
            <a:r>
              <a:rPr lang="en-US" dirty="0" smtClean="0"/>
              <a:t>Well suited for 2D and 3D shape matching applications</a:t>
            </a:r>
          </a:p>
          <a:p>
            <a:r>
              <a:rPr lang="en-US" dirty="0" smtClean="0"/>
              <a:t>MDL can be derived geometrically on the intrinsic space of distributions</a:t>
            </a:r>
          </a:p>
          <a:p>
            <a:r>
              <a:rPr lang="en-US" dirty="0" smtClean="0"/>
              <a:t>MDL can be applied effectively to </a:t>
            </a:r>
            <a:r>
              <a:rPr lang="en-US" dirty="0" err="1" smtClean="0"/>
              <a:t>sqWDE</a:t>
            </a:r>
            <a:r>
              <a:rPr lang="en-US" dirty="0" smtClean="0"/>
              <a:t> provided we pay attention to </a:t>
            </a:r>
          </a:p>
          <a:p>
            <a:pPr lvl="1"/>
            <a:r>
              <a:rPr lang="en-US" dirty="0" smtClean="0"/>
              <a:t>Shrinking surface area of unit </a:t>
            </a:r>
            <a:r>
              <a:rPr lang="en-US" dirty="0" err="1" smtClean="0"/>
              <a:t>hyperspheres</a:t>
            </a:r>
            <a:r>
              <a:rPr lang="en-US" dirty="0" smtClean="0"/>
              <a:t> (can lead to </a:t>
            </a:r>
            <a:r>
              <a:rPr lang="en-US" dirty="0" err="1" smtClean="0"/>
              <a:t>misspecified</a:t>
            </a:r>
            <a:r>
              <a:rPr lang="en-US" dirty="0" smtClean="0"/>
              <a:t> models but correctable through appropriate sample size)</a:t>
            </a:r>
          </a:p>
          <a:p>
            <a:pPr lvl="1"/>
            <a:r>
              <a:rPr lang="en-US" dirty="0" smtClean="0"/>
              <a:t>Nested subspace property of wavelets (MDL invariant to multi-resolution expansions)</a:t>
            </a:r>
            <a:endParaRPr lang="en-US" dirty="0"/>
          </a:p>
        </p:txBody>
      </p:sp>
    </p:spTree>
    <p:extLst>
      <p:ext uri="{BB962C8B-B14F-4D97-AF65-F5344CB8AC3E}">
        <p14:creationId xmlns:p14="http://schemas.microsoft.com/office/powerpoint/2010/main" val="7207970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410510" y="229989"/>
            <a:ext cx="6284067" cy="6284067"/>
          </a:xfrm>
          <a:prstGeom prst="rect">
            <a:avLst/>
          </a:prstGeom>
        </p:spPr>
      </p:pic>
      <p:sp>
        <p:nvSpPr>
          <p:cNvPr id="8" name="Title 7"/>
          <p:cNvSpPr>
            <a:spLocks noGrp="1"/>
          </p:cNvSpPr>
          <p:nvPr>
            <p:ph type="title"/>
          </p:nvPr>
        </p:nvSpPr>
        <p:spPr>
          <a:xfrm>
            <a:off x="658813" y="2735632"/>
            <a:ext cx="7772400" cy="1362075"/>
          </a:xfrm>
        </p:spPr>
        <p:txBody>
          <a:bodyPr>
            <a:normAutofit fontScale="900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9600" dirty="0" smtClean="0">
                <a:ln/>
                <a:effectLst>
                  <a:outerShdw blurRad="19685" dist="12700" dir="5400000" algn="tl" rotWithShape="0">
                    <a:schemeClr val="accent1">
                      <a:satMod val="130000"/>
                      <a:alpha val="60000"/>
                    </a:schemeClr>
                  </a:outerShdw>
                  <a:reflection blurRad="10000" stA="55000" endPos="48000" dist="500" dir="5400000" sy="-100000" algn="bl" rotWithShape="0"/>
                </a:effectLst>
              </a:rPr>
              <a:t>Questions</a:t>
            </a:r>
            <a:endParaRPr lang="en-US" sz="9600" dirty="0">
              <a:ln/>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44034" name="Slide Number Placeholder 2"/>
          <p:cNvSpPr>
            <a:spLocks noGrp="1"/>
          </p:cNvSpPr>
          <p:nvPr>
            <p:ph type="sldNum" sz="quarter" idx="11"/>
          </p:nvPr>
        </p:nvSpPr>
        <p:spPr>
          <a:noFill/>
        </p:spPr>
        <p:txBody>
          <a:bodyPr/>
          <a:lstStyle/>
          <a:p>
            <a:pPr defTabSz="966788"/>
            <a:fld id="{48163FD2-3A1F-4AB2-906B-A828548B49FF}" type="slidenum">
              <a:rPr lang="en-US" smtClean="0">
                <a:latin typeface="Arial" charset="0"/>
                <a:cs typeface="Arial" charset="0"/>
              </a:rPr>
              <a:pPr defTabSz="966788"/>
              <a:t>38</a:t>
            </a:fld>
            <a:endParaRPr lang="en-US" smtClean="0">
              <a:latin typeface="Arial" charset="0"/>
              <a:cs typeface="Arial"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829" y="6361889"/>
            <a:ext cx="1977667" cy="367846"/>
          </a:xfrm>
          <a:prstGeom prst="rect">
            <a:avLst/>
          </a:prstGeom>
        </p:spPr>
      </p:pic>
      <p:pic>
        <p:nvPicPr>
          <p:cNvPr id="7" name="Picture 8" descr="butterfly-20_coif4_startLev_1_or.eps"/>
          <p:cNvPicPr preferRelativeResize="0">
            <a:picLocks/>
          </p:cNvPicPr>
          <p:nvPr/>
        </p:nvPicPr>
        <p:blipFill>
          <a:blip r:embed="rId4" cstate="print"/>
          <a:srcRect/>
          <a:stretch>
            <a:fillRect/>
          </a:stretch>
        </p:blipFill>
        <p:spPr bwMode="auto">
          <a:xfrm>
            <a:off x="2379663" y="4211210"/>
            <a:ext cx="2193925"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4" descr="butterfly-20_coif4_startLev_1_5578Pts.eps"/>
          <p:cNvPicPr preferRelativeResize="0">
            <a:picLocks/>
          </p:cNvPicPr>
          <p:nvPr/>
        </p:nvPicPr>
        <p:blipFill>
          <a:blip r:embed="rId5" cstate="print"/>
          <a:srcRect/>
          <a:stretch>
            <a:fillRect/>
          </a:stretch>
        </p:blipFill>
        <p:spPr bwMode="auto">
          <a:xfrm>
            <a:off x="2379663" y="1267985"/>
            <a:ext cx="2193925"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6" descr="device5-20_db1_startLev_2_4948Pts.eps"/>
          <p:cNvPicPr preferRelativeResize="0">
            <a:picLocks/>
          </p:cNvPicPr>
          <p:nvPr/>
        </p:nvPicPr>
        <p:blipFill>
          <a:blip r:embed="rId6" cstate="print"/>
          <a:srcRect/>
          <a:stretch>
            <a:fillRect/>
          </a:stretch>
        </p:blipFill>
        <p:spPr bwMode="auto">
          <a:xfrm>
            <a:off x="217488" y="1267985"/>
            <a:ext cx="2195512"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device5-20_db1_startLev_2_or.eps"/>
          <p:cNvPicPr preferRelativeResize="0">
            <a:picLocks/>
          </p:cNvPicPr>
          <p:nvPr/>
        </p:nvPicPr>
        <p:blipFill>
          <a:blip r:embed="rId7" cstate="print"/>
          <a:srcRect/>
          <a:stretch>
            <a:fillRect/>
          </a:stretch>
        </p:blipFill>
        <p:spPr bwMode="auto">
          <a:xfrm>
            <a:off x="217488" y="4211210"/>
            <a:ext cx="2195512"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5" descr="deer-05_sym10_startLev_0_7773Pts.eps"/>
          <p:cNvPicPr preferRelativeResize="0">
            <a:picLocks/>
          </p:cNvPicPr>
          <p:nvPr/>
        </p:nvPicPr>
        <p:blipFill>
          <a:blip r:embed="rId8" cstate="print"/>
          <a:srcRect/>
          <a:stretch>
            <a:fillRect/>
          </a:stretch>
        </p:blipFill>
        <p:spPr bwMode="auto">
          <a:xfrm>
            <a:off x="4540250" y="1267985"/>
            <a:ext cx="2195513"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9" descr="deer-05_sym10_startLev_0_or.eps"/>
          <p:cNvPicPr preferRelativeResize="0">
            <a:picLocks/>
          </p:cNvPicPr>
          <p:nvPr/>
        </p:nvPicPr>
        <p:blipFill>
          <a:blip r:embed="rId9" cstate="print"/>
          <a:srcRect/>
          <a:stretch>
            <a:fillRect/>
          </a:stretch>
        </p:blipFill>
        <p:spPr bwMode="auto">
          <a:xfrm>
            <a:off x="4540250" y="4211210"/>
            <a:ext cx="2195513"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7" descr="device9-06_db1_startLev_2_11984Pts.eps"/>
          <p:cNvPicPr preferRelativeResize="0">
            <a:picLocks/>
          </p:cNvPicPr>
          <p:nvPr/>
        </p:nvPicPr>
        <p:blipFill>
          <a:blip r:embed="rId10" cstate="print"/>
          <a:srcRect/>
          <a:stretch>
            <a:fillRect/>
          </a:stretch>
        </p:blipFill>
        <p:spPr bwMode="auto">
          <a:xfrm>
            <a:off x="6702425" y="1267985"/>
            <a:ext cx="2193925"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1" descr="device9-06_db1_startLev_2_or.eps"/>
          <p:cNvPicPr preferRelativeResize="0">
            <a:picLocks/>
          </p:cNvPicPr>
          <p:nvPr/>
        </p:nvPicPr>
        <p:blipFill>
          <a:blip r:embed="rId11" cstate="print"/>
          <a:srcRect/>
          <a:stretch>
            <a:fillRect/>
          </a:stretch>
        </p:blipFill>
        <p:spPr bwMode="auto">
          <a:xfrm>
            <a:off x="6702425" y="4211210"/>
            <a:ext cx="2193925" cy="1646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63156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0"/>
                                  </p:iterate>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remove" nodeType="afterEffect">
                                  <p:stCondLst>
                                    <p:cond delay="0"/>
                                  </p:stCondLst>
                                  <p:iterate type="lt">
                                    <p:tmPct val="0"/>
                                  </p:iterate>
                                  <p:childTnLst>
                                    <p:animMotion origin="layout" path="M 2.77778E-7 -2.22222E-6 L 0.35139 0.00024 " pathEditMode="relative" ptsTypes="AA">
                                      <p:cBhvr>
                                        <p:cTn id="11" dur="3000" fill="hold"/>
                                        <p:tgtEl>
                                          <p:spTgt spid="10"/>
                                        </p:tgtEl>
                                        <p:attrNameLst>
                                          <p:attrName>ppt_x</p:attrName>
                                          <p:attrName>ppt_y</p:attrName>
                                        </p:attrNameLst>
                                      </p:cBhvr>
                                    </p:animMotion>
                                  </p:childTnLst>
                                </p:cTn>
                              </p:par>
                              <p:par>
                                <p:cTn id="12" presetID="6" presetClass="emph" presetSubtype="0" fill="remove" nodeType="withEffect">
                                  <p:stCondLst>
                                    <p:cond delay="0"/>
                                  </p:stCondLst>
                                  <p:iterate type="lt">
                                    <p:tmPct val="0"/>
                                  </p:iterate>
                                  <p:childTnLst>
                                    <p:animScale>
                                      <p:cBhvr>
                                        <p:cTn id="13" dur="3000" fill="hold"/>
                                        <p:tgtEl>
                                          <p:spTgt spid="10"/>
                                        </p:tgtEl>
                                      </p:cBhvr>
                                      <p:by x="150000" y="150000"/>
                                    </p:animScale>
                                  </p:childTnLst>
                                </p:cTn>
                              </p:par>
                              <p:par>
                                <p:cTn id="14" presetID="63" presetClass="path" presetSubtype="0" accel="50000" decel="50000" fill="remove" nodeType="withEffect">
                                  <p:stCondLst>
                                    <p:cond delay="0"/>
                                  </p:stCondLst>
                                  <p:childTnLst>
                                    <p:animMotion origin="layout" path="M 0 1.85185E-6 L 0.35295 1.85185E-6 " pathEditMode="relative" rAng="0" ptsTypes="AA">
                                      <p:cBhvr>
                                        <p:cTn id="15" dur="3000" fill="hold"/>
                                        <p:tgtEl>
                                          <p:spTgt spid="11"/>
                                        </p:tgtEl>
                                        <p:attrNameLst>
                                          <p:attrName>ppt_x</p:attrName>
                                          <p:attrName>ppt_y</p:attrName>
                                        </p:attrNameLst>
                                      </p:cBhvr>
                                      <p:rCtr x="176" y="0"/>
                                    </p:animMotion>
                                  </p:childTnLst>
                                </p:cTn>
                              </p:par>
                              <p:par>
                                <p:cTn id="16" presetID="6" presetClass="emph" presetSubtype="0" fill="remove" nodeType="withEffect">
                                  <p:stCondLst>
                                    <p:cond delay="0"/>
                                  </p:stCondLst>
                                  <p:childTnLst>
                                    <p:animScale>
                                      <p:cBhvr>
                                        <p:cTn id="17" dur="3000" fill="hold"/>
                                        <p:tgtEl>
                                          <p:spTgt spid="11"/>
                                        </p:tgtEl>
                                      </p:cBhvr>
                                      <p:by x="150000" y="150000"/>
                                    </p:animScale>
                                  </p:childTnLst>
                                </p:cTn>
                              </p:par>
                            </p:childTnLst>
                          </p:cTn>
                        </p:par>
                        <p:par>
                          <p:cTn id="18" fill="hold">
                            <p:stCondLst>
                              <p:cond delay="3000"/>
                            </p:stCondLst>
                            <p:childTnLst>
                              <p:par>
                                <p:cTn id="19" presetID="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3000"/>
                            </p:stCondLst>
                            <p:childTnLst>
                              <p:par>
                                <p:cTn id="24" presetID="63" presetClass="path" presetSubtype="0" accel="50000" decel="50000" fill="remove" nodeType="afterEffect">
                                  <p:stCondLst>
                                    <p:cond delay="0"/>
                                  </p:stCondLst>
                                  <p:childTnLst>
                                    <p:animMotion origin="layout" path="M 1.66667E-6 -1.48148E-6 L 0.11337 -1.48148E-6 " pathEditMode="relative" rAng="0" ptsTypes="AA">
                                      <p:cBhvr>
                                        <p:cTn id="25" dur="3000" fill="hold"/>
                                        <p:tgtEl>
                                          <p:spTgt spid="9"/>
                                        </p:tgtEl>
                                        <p:attrNameLst>
                                          <p:attrName>ppt_x</p:attrName>
                                          <p:attrName>ppt_y</p:attrName>
                                        </p:attrNameLst>
                                      </p:cBhvr>
                                      <p:rCtr x="57" y="0"/>
                                    </p:animMotion>
                                  </p:childTnLst>
                                </p:cTn>
                              </p:par>
                              <p:par>
                                <p:cTn id="26" presetID="6" presetClass="emph" presetSubtype="0" fill="remove" nodeType="withEffect">
                                  <p:stCondLst>
                                    <p:cond delay="0"/>
                                  </p:stCondLst>
                                  <p:childTnLst>
                                    <p:animScale>
                                      <p:cBhvr>
                                        <p:cTn id="27" dur="3000" fill="hold"/>
                                        <p:tgtEl>
                                          <p:spTgt spid="9"/>
                                        </p:tgtEl>
                                      </p:cBhvr>
                                      <p:by x="150000" y="150000"/>
                                    </p:animScale>
                                  </p:childTnLst>
                                </p:cTn>
                              </p:par>
                              <p:par>
                                <p:cTn id="28" presetID="63" presetClass="path" presetSubtype="0" accel="50000" decel="50000" fill="remove" nodeType="withEffect">
                                  <p:stCondLst>
                                    <p:cond delay="0"/>
                                  </p:stCondLst>
                                  <p:childTnLst>
                                    <p:animMotion origin="layout" path="M 1.66667E-6 1.85185E-6 L 0.11632 -0.00209 " pathEditMode="relative" rAng="0" ptsTypes="AA">
                                      <p:cBhvr>
                                        <p:cTn id="29" dur="3000" fill="hold"/>
                                        <p:tgtEl>
                                          <p:spTgt spid="7"/>
                                        </p:tgtEl>
                                        <p:attrNameLst>
                                          <p:attrName>ppt_x</p:attrName>
                                          <p:attrName>ppt_y</p:attrName>
                                        </p:attrNameLst>
                                      </p:cBhvr>
                                      <p:rCtr x="58" y="-1"/>
                                    </p:animMotion>
                                  </p:childTnLst>
                                </p:cTn>
                              </p:par>
                              <p:par>
                                <p:cTn id="30" presetID="6" presetClass="emph" presetSubtype="0" fill="remove" nodeType="withEffect">
                                  <p:stCondLst>
                                    <p:cond delay="0"/>
                                  </p:stCondLst>
                                  <p:childTnLst>
                                    <p:animScale>
                                      <p:cBhvr>
                                        <p:cTn id="31" dur="3000" fill="hold"/>
                                        <p:tgtEl>
                                          <p:spTgt spid="7"/>
                                        </p:tgtEl>
                                      </p:cBhvr>
                                      <p:by x="150000" y="150000"/>
                                    </p:animScale>
                                  </p:childTnLst>
                                </p:cTn>
                              </p:par>
                            </p:childTnLst>
                          </p:cTn>
                        </p:par>
                        <p:par>
                          <p:cTn id="32" fill="hold">
                            <p:stCondLst>
                              <p:cond delay="6000"/>
                            </p:stCondLst>
                            <p:childTnLst>
                              <p:par>
                                <p:cTn id="33" presetID="1"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par>
                          <p:cTn id="37" fill="hold">
                            <p:stCondLst>
                              <p:cond delay="6000"/>
                            </p:stCondLst>
                            <p:childTnLst>
                              <p:par>
                                <p:cTn id="38" presetID="35" presetClass="path" presetSubtype="0" accel="50000" decel="50000" fill="remove" nodeType="afterEffect">
                                  <p:stCondLst>
                                    <p:cond delay="0"/>
                                  </p:stCondLst>
                                  <p:childTnLst>
                                    <p:animMotion origin="layout" path="M -3.05556E-6 -1.48148E-6 L -0.11475 -1.48148E-6 " pathEditMode="relative" rAng="0" ptsTypes="AA">
                                      <p:cBhvr>
                                        <p:cTn id="39" dur="3000" fill="hold"/>
                                        <p:tgtEl>
                                          <p:spTgt spid="12"/>
                                        </p:tgtEl>
                                        <p:attrNameLst>
                                          <p:attrName>ppt_x</p:attrName>
                                          <p:attrName>ppt_y</p:attrName>
                                        </p:attrNameLst>
                                      </p:cBhvr>
                                      <p:rCtr x="-57" y="0"/>
                                    </p:animMotion>
                                  </p:childTnLst>
                                </p:cTn>
                              </p:par>
                              <p:par>
                                <p:cTn id="40" presetID="6" presetClass="emph" presetSubtype="0" fill="remove" nodeType="withEffect">
                                  <p:stCondLst>
                                    <p:cond delay="0"/>
                                  </p:stCondLst>
                                  <p:childTnLst>
                                    <p:animScale>
                                      <p:cBhvr>
                                        <p:cTn id="41" dur="3000" fill="hold"/>
                                        <p:tgtEl>
                                          <p:spTgt spid="12"/>
                                        </p:tgtEl>
                                      </p:cBhvr>
                                      <p:by x="150000" y="150000"/>
                                    </p:animScale>
                                  </p:childTnLst>
                                </p:cTn>
                              </p:par>
                              <p:par>
                                <p:cTn id="42" presetID="35" presetClass="path" presetSubtype="0" accel="50000" decel="50000" fill="remove" nodeType="withEffect">
                                  <p:stCondLst>
                                    <p:cond delay="0"/>
                                  </p:stCondLst>
                                  <p:childTnLst>
                                    <p:animMotion origin="layout" path="M -3.05556E-6 1.85185E-6 L -0.11475 1.85185E-6 " pathEditMode="relative" rAng="0" ptsTypes="AA">
                                      <p:cBhvr>
                                        <p:cTn id="43" dur="3000" fill="hold"/>
                                        <p:tgtEl>
                                          <p:spTgt spid="13"/>
                                        </p:tgtEl>
                                        <p:attrNameLst>
                                          <p:attrName>ppt_x</p:attrName>
                                          <p:attrName>ppt_y</p:attrName>
                                        </p:attrNameLst>
                                      </p:cBhvr>
                                      <p:rCtr x="-57" y="0"/>
                                    </p:animMotion>
                                  </p:childTnLst>
                                </p:cTn>
                              </p:par>
                              <p:par>
                                <p:cTn id="44" presetID="6" presetClass="emph" presetSubtype="0" fill="remove" nodeType="withEffect">
                                  <p:stCondLst>
                                    <p:cond delay="0"/>
                                  </p:stCondLst>
                                  <p:childTnLst>
                                    <p:animScale>
                                      <p:cBhvr>
                                        <p:cTn id="45" dur="3000" fill="hold"/>
                                        <p:tgtEl>
                                          <p:spTgt spid="13"/>
                                        </p:tgtEl>
                                      </p:cBhvr>
                                      <p:by x="150000" y="150000"/>
                                    </p:animScale>
                                  </p:childTnLst>
                                </p:cTn>
                              </p:par>
                            </p:childTnLst>
                          </p:cTn>
                        </p:par>
                        <p:par>
                          <p:cTn id="46" fill="hold">
                            <p:stCondLst>
                              <p:cond delay="9000"/>
                            </p:stCondLst>
                            <p:childTnLst>
                              <p:par>
                                <p:cTn id="47" presetID="1"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par>
                          <p:cTn id="51" fill="hold">
                            <p:stCondLst>
                              <p:cond delay="9000"/>
                            </p:stCondLst>
                            <p:childTnLst>
                              <p:par>
                                <p:cTn id="52" presetID="35" presetClass="path" presetSubtype="0" accel="50000" decel="50000" fill="remove" nodeType="afterEffect">
                                  <p:stCondLst>
                                    <p:cond delay="0"/>
                                  </p:stCondLst>
                                  <p:childTnLst>
                                    <p:animMotion origin="layout" path="M -1.38889E-6 -1.48148E-6 L -0.35156 -1.48148E-6 " pathEditMode="relative" rAng="0" ptsTypes="AA">
                                      <p:cBhvr>
                                        <p:cTn id="53" dur="3000" fill="hold"/>
                                        <p:tgtEl>
                                          <p:spTgt spid="14"/>
                                        </p:tgtEl>
                                        <p:attrNameLst>
                                          <p:attrName>ppt_x</p:attrName>
                                          <p:attrName>ppt_y</p:attrName>
                                        </p:attrNameLst>
                                      </p:cBhvr>
                                      <p:rCtr x="-176" y="0"/>
                                    </p:animMotion>
                                  </p:childTnLst>
                                </p:cTn>
                              </p:par>
                              <p:par>
                                <p:cTn id="54" presetID="6" presetClass="emph" presetSubtype="0" fill="remove" nodeType="withEffect">
                                  <p:stCondLst>
                                    <p:cond delay="0"/>
                                  </p:stCondLst>
                                  <p:childTnLst>
                                    <p:animScale>
                                      <p:cBhvr>
                                        <p:cTn id="55" dur="3000" fill="hold"/>
                                        <p:tgtEl>
                                          <p:spTgt spid="14"/>
                                        </p:tgtEl>
                                      </p:cBhvr>
                                      <p:by x="150000" y="150000"/>
                                    </p:animScale>
                                  </p:childTnLst>
                                </p:cTn>
                              </p:par>
                              <p:par>
                                <p:cTn id="56" presetID="35" presetClass="path" presetSubtype="0" accel="50000" decel="50000" fill="remove" nodeType="withEffect">
                                  <p:stCondLst>
                                    <p:cond delay="0"/>
                                  </p:stCondLst>
                                  <p:childTnLst>
                                    <p:animMotion origin="layout" path="M -1.38889E-6 1.85185E-6 L -0.35139 1.85185E-6 " pathEditMode="relative" rAng="0" ptsTypes="AA">
                                      <p:cBhvr>
                                        <p:cTn id="57" dur="3000" fill="hold"/>
                                        <p:tgtEl>
                                          <p:spTgt spid="15"/>
                                        </p:tgtEl>
                                        <p:attrNameLst>
                                          <p:attrName>ppt_x</p:attrName>
                                          <p:attrName>ppt_y</p:attrName>
                                        </p:attrNameLst>
                                      </p:cBhvr>
                                      <p:rCtr x="-176" y="0"/>
                                    </p:animMotion>
                                  </p:childTnLst>
                                </p:cTn>
                              </p:par>
                              <p:par>
                                <p:cTn id="58" presetID="6" presetClass="emph" presetSubtype="0" fill="remove" nodeType="withEffect">
                                  <p:stCondLst>
                                    <p:cond delay="0"/>
                                  </p:stCondLst>
                                  <p:childTnLst>
                                    <p:animScale>
                                      <p:cBhvr>
                                        <p:cTn id="59" dur="3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58813" y="2794000"/>
            <a:ext cx="7772400" cy="1362075"/>
          </a:xfrm>
        </p:spPr>
        <p:txBody>
          <a:bodyPr>
            <a:normAutofit fontScale="900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960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BACKUP</a:t>
            </a:r>
            <a:endParaRPr lang="en-US" sz="960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44034" name="Slide Number Placeholder 2"/>
          <p:cNvSpPr>
            <a:spLocks noGrp="1"/>
          </p:cNvSpPr>
          <p:nvPr>
            <p:ph type="sldNum" sz="quarter" idx="12"/>
          </p:nvPr>
        </p:nvSpPr>
        <p:spPr>
          <a:noFill/>
        </p:spPr>
        <p:txBody>
          <a:bodyPr/>
          <a:lstStyle/>
          <a:p>
            <a:pPr defTabSz="966788"/>
            <a:fld id="{48163FD2-3A1F-4AB2-906B-A828548B49FF}" type="slidenum">
              <a:rPr lang="en-US" smtClean="0">
                <a:latin typeface="Arial" charset="0"/>
                <a:cs typeface="Arial" charset="0"/>
              </a:rPr>
              <a:pPr defTabSz="966788"/>
              <a:t>39</a:t>
            </a:fld>
            <a:endParaRPr lang="en-US" smtClean="0">
              <a:latin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1"/>
          <p:cNvSpPr>
            <a:spLocks noGrp="1"/>
          </p:cNvSpPr>
          <p:nvPr>
            <p:ph type="title"/>
          </p:nvPr>
        </p:nvSpPr>
        <p:spPr/>
        <p:txBody>
          <a:bodyPr/>
          <a:lstStyle/>
          <a:p>
            <a:pPr eaLnBrk="1" hangingPunct="1"/>
            <a:r>
              <a:rPr lang="en-US" smtClean="0"/>
              <a:t>Wavelet Representations</a:t>
            </a:r>
          </a:p>
        </p:txBody>
      </p:sp>
      <mc:AlternateContent xmlns:mc="http://schemas.openxmlformats.org/markup-compatibility/2006" xmlns:a14="http://schemas.microsoft.com/office/drawing/2010/main">
        <mc:Choice Requires="a14">
          <p:sp>
            <p:nvSpPr>
              <p:cNvPr id="8196" name="Rectangle 2"/>
              <p:cNvSpPr>
                <a:spLocks noGrp="1"/>
              </p:cNvSpPr>
              <p:nvPr>
                <p:ph sz="quarter" idx="1"/>
              </p:nvPr>
            </p:nvSpPr>
            <p:spPr>
              <a:xfrm>
                <a:off x="304800" y="1304925"/>
                <a:ext cx="8229600" cy="4525963"/>
              </a:xfrm>
            </p:spPr>
            <p:txBody>
              <a:bodyPr/>
              <a:lstStyle/>
              <a:p>
                <a:pPr eaLnBrk="1" hangingPunct="1"/>
                <a:r>
                  <a:rPr lang="en-US" dirty="0" smtClean="0"/>
                  <a:t>Wavelets can approximate any </a:t>
                </a:r>
                <a14:m>
                  <m:oMath xmlns:m="http://schemas.openxmlformats.org/officeDocument/2006/math">
                    <m:r>
                      <a:rPr lang="en-US" b="0" i="1" smtClean="0">
                        <a:latin typeface="Cambria Math"/>
                      </a:rPr>
                      <m:t>𝑓</m:t>
                    </m:r>
                    <m:r>
                      <a:rPr lang="en-US" b="0" i="1" smtClean="0">
                        <a:latin typeface="Cambria Math"/>
                      </a:rPr>
                      <m:t>∈</m:t>
                    </m:r>
                    <m:sSub>
                      <m:sSubPr>
                        <m:ctrlPr>
                          <a:rPr lang="en-US" b="0" i="1" smtClean="0">
                            <a:latin typeface="Cambria Math" panose="02040503050406030204" pitchFamily="18" charset="0"/>
                          </a:rPr>
                        </m:ctrlPr>
                      </m:sSubPr>
                      <m:e>
                        <m:r>
                          <m:rPr>
                            <m:nor/>
                          </m:rPr>
                          <a:rPr lang="en-US" b="0" i="0" smtClean="0">
                            <a:latin typeface="Lucida Calligraphy" pitchFamily="66" charset="0"/>
                          </a:rPr>
                          <m:t>L</m:t>
                        </m:r>
                      </m:e>
                      <m:sub>
                        <m:r>
                          <a:rPr lang="en-US" b="0" i="1" smtClean="0">
                            <a:latin typeface="Cambria Math"/>
                          </a:rPr>
                          <m:t>2</m:t>
                        </m:r>
                      </m:sub>
                    </m:sSub>
                  </m:oMath>
                </a14:m>
                <a:r>
                  <a:rPr lang="en-US" altLang="zh-CN" dirty="0" smtClean="0">
                    <a:ea typeface="SimSun" pitchFamily="2" charset="-122"/>
                  </a:rPr>
                  <a:t>, i.e.</a:t>
                </a:r>
              </a:p>
              <a:p>
                <a:pPr eaLnBrk="1" hangingPunct="1"/>
                <a:endParaRPr lang="en-US" altLang="zh-CN" dirty="0" smtClean="0">
                  <a:ea typeface="SimSun" pitchFamily="2" charset="-122"/>
                </a:endParaRPr>
              </a:p>
              <a:p>
                <a:pPr eaLnBrk="1" hangingPunct="1"/>
                <a:endParaRPr lang="en-US" dirty="0" smtClean="0">
                  <a:latin typeface="Cambria Math" pitchFamily="18" charset="0"/>
                </a:endParaRPr>
              </a:p>
              <a:p>
                <a:pPr eaLnBrk="1" hangingPunct="1"/>
                <a:r>
                  <a:rPr lang="en-US" dirty="0" smtClean="0"/>
                  <a:t>Only work with compactly supported, orthogonal basis families: </a:t>
                </a:r>
                <a:r>
                  <a:rPr lang="en-US" dirty="0" err="1" smtClean="0"/>
                  <a:t>Haar</a:t>
                </a:r>
                <a:r>
                  <a:rPr lang="en-US" dirty="0" smtClean="0"/>
                  <a:t>, </a:t>
                </a:r>
                <a:r>
                  <a:rPr lang="en-US" dirty="0" err="1" smtClean="0"/>
                  <a:t>Daubechies</a:t>
                </a:r>
                <a:r>
                  <a:rPr lang="en-US" dirty="0" smtClean="0"/>
                  <a:t>, </a:t>
                </a:r>
                <a:r>
                  <a:rPr lang="en-US" dirty="0" err="1" smtClean="0"/>
                  <a:t>Symlets</a:t>
                </a:r>
                <a:r>
                  <a:rPr lang="en-US" dirty="0" smtClean="0"/>
                  <a:t>, </a:t>
                </a:r>
                <a:r>
                  <a:rPr lang="en-US" dirty="0" err="1" smtClean="0"/>
                  <a:t>Coiflets</a:t>
                </a:r>
                <a:endParaRPr lang="en-US" dirty="0" smtClean="0"/>
              </a:p>
            </p:txBody>
          </p:sp>
        </mc:Choice>
        <mc:Fallback xmlns="">
          <p:sp>
            <p:nvSpPr>
              <p:cNvPr id="8196" name="Rectangle 2"/>
              <p:cNvSpPr>
                <a:spLocks noGrp="1" noRot="1" noChangeAspect="1" noMove="1" noResize="1" noEditPoints="1" noAdjustHandles="1" noChangeArrowheads="1" noChangeShapeType="1" noTextEdit="1"/>
              </p:cNvSpPr>
              <p:nvPr>
                <p:ph sz="quarter" idx="1"/>
              </p:nvPr>
            </p:nvSpPr>
            <p:spPr>
              <a:xfrm>
                <a:off x="304800" y="1304925"/>
                <a:ext cx="8229600" cy="4525963"/>
              </a:xfrm>
              <a:blipFill rotWithShape="1">
                <a:blip r:embed="rId5"/>
                <a:stretch>
                  <a:fillRect l="-963" t="-1077"/>
                </a:stretch>
              </a:blipFill>
            </p:spPr>
            <p:txBody>
              <a:bodyPr/>
              <a:lstStyle/>
              <a:p>
                <a:r>
                  <a:rPr lang="en-US">
                    <a:noFill/>
                  </a:rPr>
                  <a:t> </a:t>
                </a:r>
              </a:p>
            </p:txBody>
          </p:sp>
        </mc:Fallback>
      </mc:AlternateContent>
      <p:graphicFrame>
        <p:nvGraphicFramePr>
          <p:cNvPr id="4" name="Diagram 3"/>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descr="coiflet1.jpg"/>
          <p:cNvPicPr>
            <a:picLocks noChangeAspect="1"/>
          </p:cNvPicPr>
          <p:nvPr/>
        </p:nvPicPr>
        <p:blipFill>
          <a:blip r:embed="rId11" cstate="print"/>
          <a:srcRect l="10147" t="2672" r="8676" b="7243"/>
          <a:stretch>
            <a:fillRect/>
          </a:stretch>
        </p:blipFill>
        <p:spPr bwMode="auto">
          <a:xfrm>
            <a:off x="6010275" y="3473450"/>
            <a:ext cx="3090863" cy="2894013"/>
          </a:xfrm>
          <a:prstGeom prst="rect">
            <a:avLst/>
          </a:prstGeom>
          <a:noFill/>
          <a:ln w="9525">
            <a:noFill/>
            <a:miter lim="800000"/>
            <a:headEnd/>
            <a:tailEnd/>
          </a:ln>
        </p:spPr>
      </p:pic>
      <p:pic>
        <p:nvPicPr>
          <p:cNvPr id="11" name="Picture 10" descr="db2.jpg"/>
          <p:cNvPicPr>
            <a:picLocks/>
          </p:cNvPicPr>
          <p:nvPr/>
        </p:nvPicPr>
        <p:blipFill>
          <a:blip r:embed="rId12" cstate="print"/>
          <a:srcRect l="10588" t="3210" r="8971" b="8319"/>
          <a:stretch>
            <a:fillRect/>
          </a:stretch>
        </p:blipFill>
        <p:spPr bwMode="auto">
          <a:xfrm>
            <a:off x="12700" y="3473450"/>
            <a:ext cx="3094038" cy="2971800"/>
          </a:xfrm>
          <a:prstGeom prst="rect">
            <a:avLst/>
          </a:prstGeom>
          <a:noFill/>
          <a:ln w="9525">
            <a:noFill/>
            <a:miter lim="800000"/>
            <a:headEnd/>
            <a:tailEnd/>
          </a:ln>
        </p:spPr>
      </p:pic>
      <p:pic>
        <p:nvPicPr>
          <p:cNvPr id="12" name="Picture 11" descr="sym8.jpg"/>
          <p:cNvPicPr>
            <a:picLocks/>
          </p:cNvPicPr>
          <p:nvPr/>
        </p:nvPicPr>
        <p:blipFill>
          <a:blip r:embed="rId13" cstate="print"/>
          <a:srcRect l="10735" t="3210" r="8676" b="8319"/>
          <a:stretch>
            <a:fillRect/>
          </a:stretch>
        </p:blipFill>
        <p:spPr bwMode="auto">
          <a:xfrm>
            <a:off x="3013075" y="3473450"/>
            <a:ext cx="3090863" cy="2971800"/>
          </a:xfrm>
          <a:prstGeom prst="rect">
            <a:avLst/>
          </a:prstGeom>
          <a:noFill/>
          <a:ln w="9525">
            <a:noFill/>
            <a:miter lim="800000"/>
            <a:headEnd/>
            <a:tailEnd/>
          </a:ln>
        </p:spPr>
      </p:pic>
      <p:graphicFrame>
        <p:nvGraphicFramePr>
          <p:cNvPr id="11266" name="Object 2"/>
          <p:cNvGraphicFramePr>
            <a:graphicFrameLocks noChangeAspect="1"/>
          </p:cNvGraphicFramePr>
          <p:nvPr>
            <p:extLst/>
          </p:nvPr>
        </p:nvGraphicFramePr>
        <p:xfrm>
          <a:off x="1908415" y="1749425"/>
          <a:ext cx="4598987" cy="827088"/>
        </p:xfrm>
        <a:graphic>
          <a:graphicData uri="http://schemas.openxmlformats.org/presentationml/2006/ole">
            <mc:AlternateContent xmlns:mc="http://schemas.openxmlformats.org/markup-compatibility/2006">
              <mc:Choice xmlns:v="urn:schemas-microsoft-com:vml" Requires="v">
                <p:oleObj spid="_x0000_s1056" name="Equation" r:id="rId14" imgW="2539800" imgH="457200" progId="Equation.3">
                  <p:embed/>
                </p:oleObj>
              </mc:Choice>
              <mc:Fallback>
                <p:oleObj name="Equation" r:id="rId14" imgW="2539800" imgH="457200" progId="Equation.3">
                  <p:embed/>
                  <p:pic>
                    <p:nvPicPr>
                      <p:cNvPr id="0" name=""/>
                      <p:cNvPicPr>
                        <a:picLocks noChangeAspect="1" noChangeArrowheads="1"/>
                      </p:cNvPicPr>
                      <p:nvPr/>
                    </p:nvPicPr>
                    <p:blipFill>
                      <a:blip r:embed="rId15"/>
                      <a:srcRect/>
                      <a:stretch>
                        <a:fillRect/>
                      </a:stretch>
                    </p:blipFill>
                    <p:spPr bwMode="auto">
                      <a:xfrm>
                        <a:off x="1908415" y="1749425"/>
                        <a:ext cx="4598987" cy="82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ounded Rectangle 8"/>
          <p:cNvSpPr/>
          <p:nvPr/>
        </p:nvSpPr>
        <p:spPr>
          <a:xfrm>
            <a:off x="638735" y="6330764"/>
            <a:ext cx="1842248" cy="322729"/>
          </a:xfrm>
          <a:prstGeom prst="roundRect">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20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Daubechies</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5" name="Rounded Rectangle 14"/>
          <p:cNvSpPr/>
          <p:nvPr/>
        </p:nvSpPr>
        <p:spPr>
          <a:xfrm>
            <a:off x="3709147" y="6330764"/>
            <a:ext cx="1842248" cy="322729"/>
          </a:xfrm>
          <a:prstGeom prst="roundRect">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20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Symlet</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6" name="Rounded Rectangle 15"/>
          <p:cNvSpPr/>
          <p:nvPr/>
        </p:nvSpPr>
        <p:spPr>
          <a:xfrm>
            <a:off x="6801969" y="6330764"/>
            <a:ext cx="1842248" cy="322729"/>
          </a:xfrm>
          <a:prstGeom prst="roundRect">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20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Coiflet</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nvGrpSpPr>
          <p:cNvPr id="2" name="Group 27"/>
          <p:cNvGrpSpPr>
            <a:grpSpLocks/>
          </p:cNvGrpSpPr>
          <p:nvPr/>
        </p:nvGrpSpPr>
        <p:grpSpPr bwMode="auto">
          <a:xfrm>
            <a:off x="233935" y="2287588"/>
            <a:ext cx="2824163" cy="309562"/>
            <a:chOff x="282389" y="2487706"/>
            <a:chExt cx="2823882" cy="309282"/>
          </a:xfrm>
        </p:grpSpPr>
        <p:sp>
          <p:nvSpPr>
            <p:cNvPr id="17" name="Oval 16"/>
            <p:cNvSpPr/>
            <p:nvPr/>
          </p:nvSpPr>
          <p:spPr>
            <a:xfrm>
              <a:off x="2784040" y="2500395"/>
              <a:ext cx="322231" cy="242667"/>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ndParaRPr>
            </a:p>
          </p:txBody>
        </p:sp>
        <p:sp>
          <p:nvSpPr>
            <p:cNvPr id="23" name="Line Callout 1 22"/>
            <p:cNvSpPr/>
            <p:nvPr/>
          </p:nvSpPr>
          <p:spPr>
            <a:xfrm>
              <a:off x="282389" y="2487706"/>
              <a:ext cx="1896035" cy="309282"/>
            </a:xfrm>
            <a:prstGeom prst="borderCallout1">
              <a:avLst>
                <a:gd name="adj1" fmla="val 51685"/>
                <a:gd name="adj2" fmla="val 101330"/>
                <a:gd name="adj3" fmla="val 56956"/>
                <a:gd name="adj4" fmla="val 129446"/>
              </a:avLst>
            </a:prstGeom>
            <a:ln w="3175">
              <a:solidFill>
                <a:srgbClr val="FF9900"/>
              </a:solidFill>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600">
                  <a:solidFill>
                    <a:srgbClr val="FFFFFF"/>
                  </a:solidFill>
                </a:rPr>
                <a:t>Translation index</a:t>
              </a:r>
            </a:p>
          </p:txBody>
        </p:sp>
      </p:grpSp>
      <p:grpSp>
        <p:nvGrpSpPr>
          <p:cNvPr id="3" name="Group 28"/>
          <p:cNvGrpSpPr>
            <a:grpSpLocks/>
          </p:cNvGrpSpPr>
          <p:nvPr/>
        </p:nvGrpSpPr>
        <p:grpSpPr bwMode="auto">
          <a:xfrm>
            <a:off x="4584700" y="2251075"/>
            <a:ext cx="3568700" cy="346075"/>
            <a:chOff x="4585447" y="2451848"/>
            <a:chExt cx="3567954" cy="345140"/>
          </a:xfrm>
        </p:grpSpPr>
        <p:sp>
          <p:nvSpPr>
            <p:cNvPr id="20" name="Oval 19"/>
            <p:cNvSpPr/>
            <p:nvPr/>
          </p:nvSpPr>
          <p:spPr>
            <a:xfrm>
              <a:off x="4585447" y="2505677"/>
              <a:ext cx="403141" cy="29131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Line Callout 1 23"/>
            <p:cNvSpPr/>
            <p:nvPr/>
          </p:nvSpPr>
          <p:spPr>
            <a:xfrm>
              <a:off x="6257366" y="2451848"/>
              <a:ext cx="1896035" cy="309282"/>
            </a:xfrm>
            <a:prstGeom prst="borderCallout1">
              <a:avLst>
                <a:gd name="adj1" fmla="val 51685"/>
                <a:gd name="adj2" fmla="val -2216"/>
                <a:gd name="adj3" fmla="val 52608"/>
                <a:gd name="adj4" fmla="val -64171"/>
              </a:avLst>
            </a:prstGeom>
            <a:ln w="3175">
              <a:solidFill>
                <a:srgbClr val="FF9900"/>
              </a:solidFill>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dirty="0"/>
                <a:t>Resolution level</a:t>
              </a:r>
            </a:p>
          </p:txBody>
        </p:sp>
      </p:grpSp>
      <p:sp>
        <p:nvSpPr>
          <p:cNvPr id="25" name="Line Callout 1 24"/>
          <p:cNvSpPr/>
          <p:nvPr/>
        </p:nvSpPr>
        <p:spPr>
          <a:xfrm>
            <a:off x="2774577" y="1068481"/>
            <a:ext cx="1896035" cy="309282"/>
          </a:xfrm>
          <a:prstGeom prst="borderCallout1">
            <a:avLst>
              <a:gd name="adj1" fmla="val 108207"/>
              <a:gd name="adj2" fmla="val 50266"/>
              <a:gd name="adj3" fmla="val 291740"/>
              <a:gd name="adj4" fmla="val 47886"/>
            </a:avLst>
          </a:prstGeom>
          <a:ln w="3175">
            <a:solidFill>
              <a:srgbClr val="FF9900"/>
            </a:solidFill>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dirty="0"/>
              <a:t>Father</a:t>
            </a:r>
          </a:p>
        </p:txBody>
      </p:sp>
      <p:sp>
        <p:nvSpPr>
          <p:cNvPr id="27" name="Line Callout 1 26"/>
          <p:cNvSpPr/>
          <p:nvPr/>
        </p:nvSpPr>
        <p:spPr>
          <a:xfrm>
            <a:off x="4877093" y="1068481"/>
            <a:ext cx="1896035" cy="309282"/>
          </a:xfrm>
          <a:prstGeom prst="borderCallout1">
            <a:avLst>
              <a:gd name="adj1" fmla="val 108207"/>
              <a:gd name="adj2" fmla="val 50266"/>
              <a:gd name="adj3" fmla="val 291740"/>
              <a:gd name="adj4" fmla="val 47886"/>
            </a:avLst>
          </a:prstGeom>
          <a:ln w="3175">
            <a:solidFill>
              <a:srgbClr val="FF9900"/>
            </a:solidFill>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dirty="0"/>
              <a:t>Mother</a:t>
            </a:r>
          </a:p>
        </p:txBody>
      </p:sp>
    </p:spTree>
    <p:custDataLst>
      <p:tags r:id="rId2"/>
    </p:custDataLst>
    <p:extLst>
      <p:ext uri="{BB962C8B-B14F-4D97-AF65-F5344CB8AC3E}">
        <p14:creationId xmlns:p14="http://schemas.microsoft.com/office/powerpoint/2010/main" val="3167318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10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par>
                                <p:cTn id="46" presetID="9"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dissolve">
                                      <p:cBhvr>
                                        <p:cTn id="4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References</a:t>
            </a:r>
            <a:endParaRPr lang="en-US" dirty="0"/>
          </a:p>
        </p:txBody>
      </p:sp>
      <p:sp>
        <p:nvSpPr>
          <p:cNvPr id="5" name="Content Placeholder 4"/>
          <p:cNvSpPr>
            <a:spLocks noGrp="1"/>
          </p:cNvSpPr>
          <p:nvPr>
            <p:ph idx="1"/>
          </p:nvPr>
        </p:nvSpPr>
        <p:spPr>
          <a:xfrm>
            <a:off x="457200" y="1600200"/>
            <a:ext cx="8229600" cy="4849238"/>
          </a:xfrm>
        </p:spPr>
        <p:txBody>
          <a:bodyPr>
            <a:normAutofit fontScale="62500" lnSpcReduction="20000"/>
          </a:bodyPr>
          <a:lstStyle/>
          <a:p>
            <a:pPr marL="457200" indent="-457200">
              <a:buFont typeface="+mj-lt"/>
              <a:buAutoNum type="arabicPeriod"/>
            </a:pPr>
            <a:r>
              <a:rPr lang="en-US" dirty="0" smtClean="0"/>
              <a:t>V. </a:t>
            </a:r>
            <a:r>
              <a:rPr lang="en-US" dirty="0" err="1"/>
              <a:t>Balasubramanian</a:t>
            </a:r>
            <a:r>
              <a:rPr lang="en-US" dirty="0"/>
              <a:t>: Statistical Inference, Occam's Razor, and Statistical Mechanics on the Space of Probability Distributions. </a:t>
            </a:r>
            <a:r>
              <a:rPr lang="en-US" dirty="0">
                <a:hlinkClick r:id="rId2"/>
              </a:rPr>
              <a:t>Neural Computation 9</a:t>
            </a:r>
            <a:r>
              <a:rPr lang="en-US" dirty="0"/>
              <a:t>(2): </a:t>
            </a:r>
            <a:r>
              <a:rPr lang="en-US" dirty="0" smtClean="0"/>
              <a:t>349-368, 1997</a:t>
            </a:r>
          </a:p>
          <a:p>
            <a:pPr marL="457200" indent="-457200">
              <a:buFont typeface="+mj-lt"/>
              <a:buAutoNum type="arabicPeriod"/>
            </a:pPr>
            <a:r>
              <a:rPr lang="en-US" dirty="0" smtClean="0"/>
              <a:t>A. </a:t>
            </a:r>
            <a:r>
              <a:rPr lang="en-US" dirty="0" err="1" smtClean="0"/>
              <a:t>Srivastava</a:t>
            </a:r>
            <a:r>
              <a:rPr lang="en-US" dirty="0" smtClean="0"/>
              <a:t>, I. Jermyn, and S. Joshi.  Riemannian </a:t>
            </a:r>
            <a:r>
              <a:rPr lang="en-US" dirty="0"/>
              <a:t>Analysis of Probability Density Functions with Applications in Vision , CVPR 2007.</a:t>
            </a:r>
          </a:p>
          <a:p>
            <a:pPr marL="457200" indent="-457200">
              <a:buFont typeface="+mj-lt"/>
              <a:buAutoNum type="arabicPeriod"/>
            </a:pPr>
            <a:r>
              <a:rPr lang="en-US" dirty="0" smtClean="0"/>
              <a:t>A. </a:t>
            </a:r>
            <a:r>
              <a:rPr lang="en-US" dirty="0"/>
              <a:t>Peter and </a:t>
            </a:r>
            <a:r>
              <a:rPr lang="en-US" dirty="0" smtClean="0"/>
              <a:t>A. </a:t>
            </a:r>
            <a:r>
              <a:rPr lang="en-US" dirty="0" err="1"/>
              <a:t>Rangarajan</a:t>
            </a:r>
            <a:r>
              <a:rPr lang="en-US" dirty="0"/>
              <a:t>, "Information Geometry for Landmark Shape Analysis: Unifying Shape Representation and Deformation," </a:t>
            </a:r>
            <a:r>
              <a:rPr lang="en-US" i="1" dirty="0"/>
              <a:t>IEEE Transactions on Pattern Analysis and Machine Intelligence (PAMI)</a:t>
            </a:r>
            <a:r>
              <a:rPr lang="en-US" dirty="0"/>
              <a:t>, 2009. </a:t>
            </a:r>
          </a:p>
          <a:p>
            <a:pPr marL="457200" indent="-457200">
              <a:buFont typeface="+mj-lt"/>
              <a:buAutoNum type="arabicPeriod"/>
            </a:pPr>
            <a:r>
              <a:rPr lang="en-US" dirty="0" smtClean="0"/>
              <a:t>A. </a:t>
            </a:r>
            <a:r>
              <a:rPr lang="en-US" dirty="0"/>
              <a:t>Peter, </a:t>
            </a:r>
            <a:r>
              <a:rPr lang="en-US" dirty="0" smtClean="0"/>
              <a:t>A. </a:t>
            </a:r>
            <a:r>
              <a:rPr lang="en-US" dirty="0" err="1"/>
              <a:t>Rangarajan</a:t>
            </a:r>
            <a:r>
              <a:rPr lang="en-US" dirty="0"/>
              <a:t> and </a:t>
            </a:r>
            <a:r>
              <a:rPr lang="en-US" dirty="0" smtClean="0"/>
              <a:t>J. </a:t>
            </a:r>
            <a:r>
              <a:rPr lang="en-US" dirty="0"/>
              <a:t>Ho, "Shape </a:t>
            </a:r>
            <a:r>
              <a:rPr lang="en-US" dirty="0" err="1"/>
              <a:t>L'Âne</a:t>
            </a:r>
            <a:r>
              <a:rPr lang="en-US" dirty="0"/>
              <a:t> Rouge: Sliding Wavelets for Indexing and Retrieval," </a:t>
            </a:r>
            <a:r>
              <a:rPr lang="en-US" i="1" dirty="0"/>
              <a:t>IEEE Computer Vision and Pattern Recognition (CVPR)</a:t>
            </a:r>
            <a:r>
              <a:rPr lang="en-US" dirty="0"/>
              <a:t>, June, 2008.</a:t>
            </a:r>
          </a:p>
          <a:p>
            <a:pPr marL="457200" indent="-457200">
              <a:buFont typeface="+mj-lt"/>
              <a:buAutoNum type="arabicPeriod"/>
            </a:pPr>
            <a:r>
              <a:rPr lang="en-US" dirty="0" smtClean="0"/>
              <a:t>A. </a:t>
            </a:r>
            <a:r>
              <a:rPr lang="en-US" dirty="0"/>
              <a:t>Peter and </a:t>
            </a:r>
            <a:r>
              <a:rPr lang="en-US" dirty="0" smtClean="0"/>
              <a:t>A. </a:t>
            </a:r>
            <a:r>
              <a:rPr lang="en-US" dirty="0" err="1"/>
              <a:t>Rangarajan</a:t>
            </a:r>
            <a:r>
              <a:rPr lang="en-US" dirty="0"/>
              <a:t>, "Maximum Likelihood Wavelet Density Estimation with Applications to Image and Shape Matching,” </a:t>
            </a:r>
            <a:r>
              <a:rPr lang="en-US" i="1" dirty="0"/>
              <a:t>IEEE Transactions on Image Processing (TIP)</a:t>
            </a:r>
            <a:r>
              <a:rPr lang="en-US" dirty="0"/>
              <a:t>, April, 2008</a:t>
            </a:r>
            <a:r>
              <a:rPr lang="en-US" dirty="0" smtClean="0"/>
              <a:t>.</a:t>
            </a:r>
          </a:p>
          <a:p>
            <a:pPr marL="457200" indent="-457200">
              <a:buFont typeface="+mj-lt"/>
              <a:buAutoNum type="arabicPeriod"/>
            </a:pPr>
            <a:r>
              <a:rPr lang="en-US" dirty="0"/>
              <a:t>J. </a:t>
            </a:r>
            <a:r>
              <a:rPr lang="en-US" dirty="0" err="1"/>
              <a:t>Rissanen</a:t>
            </a:r>
            <a:r>
              <a:rPr lang="en-US" dirty="0"/>
              <a:t>, Modeling by shortest data description, </a:t>
            </a:r>
            <a:r>
              <a:rPr lang="en-US" dirty="0" err="1"/>
              <a:t>Automatica</a:t>
            </a:r>
            <a:r>
              <a:rPr lang="en-US" dirty="0"/>
              <a:t>, vol. 14, pp. </a:t>
            </a:r>
            <a:r>
              <a:rPr lang="en-US" dirty="0" smtClean="0"/>
              <a:t>465-471</a:t>
            </a:r>
            <a:r>
              <a:rPr lang="en-US" dirty="0"/>
              <a:t>, 1978</a:t>
            </a:r>
            <a:r>
              <a:rPr lang="en-US" dirty="0" smtClean="0"/>
              <a:t>.</a:t>
            </a:r>
          </a:p>
          <a:p>
            <a:pPr marL="457200" indent="-457200">
              <a:buFont typeface="+mj-lt"/>
              <a:buAutoNum type="arabicPeriod"/>
            </a:pPr>
            <a:r>
              <a:rPr lang="en-US" dirty="0" smtClean="0"/>
              <a:t>B. </a:t>
            </a:r>
            <a:r>
              <a:rPr lang="en-US" dirty="0" err="1" smtClean="0"/>
              <a:t>Parthasarathy</a:t>
            </a:r>
            <a:r>
              <a:rPr lang="en-US" dirty="0" smtClean="0"/>
              <a:t> and J.B. </a:t>
            </a:r>
            <a:r>
              <a:rPr lang="en-US" dirty="0" err="1" smtClean="0"/>
              <a:t>Kadane</a:t>
            </a:r>
            <a:r>
              <a:rPr lang="en-US" dirty="0" smtClean="0"/>
              <a:t>, </a:t>
            </a:r>
            <a:r>
              <a:rPr lang="en-US" dirty="0"/>
              <a:t>Laplace Approximations to Posterior Moments and Marginal Distributions on Circles, Spheres, and </a:t>
            </a:r>
            <a:r>
              <a:rPr lang="en-US" dirty="0" smtClean="0"/>
              <a:t>Cylinders, </a:t>
            </a:r>
            <a:r>
              <a:rPr lang="en-US" dirty="0"/>
              <a:t>The Canadian Journal of Statistics, 1991, 19, </a:t>
            </a:r>
            <a:r>
              <a:rPr lang="en-US" dirty="0" smtClean="0"/>
              <a:t>67-77</a:t>
            </a:r>
          </a:p>
          <a:p>
            <a:pPr marL="457200" indent="-457200">
              <a:buFont typeface="+mj-lt"/>
              <a:buAutoNum type="arabicPeriod"/>
            </a:pPr>
            <a:r>
              <a:rPr lang="en-US" dirty="0"/>
              <a:t>G. </a:t>
            </a:r>
            <a:r>
              <a:rPr lang="en-US" dirty="0" err="1"/>
              <a:t>Dziuk</a:t>
            </a:r>
            <a:r>
              <a:rPr lang="en-US" dirty="0"/>
              <a:t>. Finite elements for the Beltrami operator on arbitrary </a:t>
            </a:r>
            <a:r>
              <a:rPr lang="en-US" dirty="0" smtClean="0"/>
              <a:t>surfaces. In </a:t>
            </a:r>
            <a:r>
              <a:rPr lang="en-US" i="1" dirty="0"/>
              <a:t>Part. Diff. Eq. and Calc. of Var.</a:t>
            </a:r>
            <a:r>
              <a:rPr lang="en-US" dirty="0"/>
              <a:t>, pages 142–155. 1988</a:t>
            </a:r>
            <a:r>
              <a:rPr lang="en-US" dirty="0" smtClean="0"/>
              <a:t>.</a:t>
            </a:r>
          </a:p>
          <a:p>
            <a:pPr marL="457200" indent="-457200">
              <a:buFont typeface="+mj-lt"/>
              <a:buAutoNum type="arabicPeriod"/>
            </a:pPr>
            <a:r>
              <a:rPr lang="en-US" dirty="0"/>
              <a:t>Chung R.K. F. </a:t>
            </a:r>
            <a:r>
              <a:rPr lang="en-US" i="1" dirty="0"/>
              <a:t>Spectral Graph Theory</a:t>
            </a:r>
            <a:r>
              <a:rPr lang="en-US" dirty="0"/>
              <a:t>. Amer. Math. Soc., 1997</a:t>
            </a:r>
            <a:r>
              <a:rPr lang="en-US" dirty="0" smtClean="0"/>
              <a:t>.</a:t>
            </a:r>
            <a:r>
              <a:rPr lang="en-US" dirty="0"/>
              <a:t/>
            </a:r>
            <a:br>
              <a:rPr lang="en-US" dirty="0"/>
            </a:br>
            <a:r>
              <a:rPr lang="en-US" dirty="0"/>
              <a:t/>
            </a:r>
            <a:br>
              <a:rPr lang="en-US" dirty="0"/>
            </a:b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4072721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laMovie1000H.gif"/>
          <p:cNvPicPr>
            <a:picLocks/>
          </p:cNvPicPr>
          <p:nvPr/>
        </p:nvPicPr>
        <p:blipFill>
          <a:blip r:embed="rId4"/>
          <a:stretch>
            <a:fillRect/>
          </a:stretch>
        </p:blipFill>
        <p:spPr>
          <a:xfrm>
            <a:off x="6309899" y="4745736"/>
            <a:ext cx="2807208" cy="21122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descr="laMovie500H.gif"/>
          <p:cNvPicPr>
            <a:picLocks/>
          </p:cNvPicPr>
          <p:nvPr/>
        </p:nvPicPr>
        <p:blipFill>
          <a:blip r:embed="rId5"/>
          <a:stretch>
            <a:fillRect/>
          </a:stretch>
        </p:blipFill>
        <p:spPr>
          <a:xfrm>
            <a:off x="3032306" y="4745736"/>
            <a:ext cx="2807208" cy="21122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4" name="Picture 23" descr="beetle-02_db1_startLev_1_src.eps"/>
          <p:cNvPicPr>
            <a:picLocks/>
          </p:cNvPicPr>
          <p:nvPr/>
        </p:nvPicPr>
        <p:blipFill>
          <a:blip r:embed="rId6"/>
          <a:stretch>
            <a:fillRect/>
          </a:stretch>
        </p:blipFill>
        <p:spPr>
          <a:xfrm>
            <a:off x="6388667" y="954741"/>
            <a:ext cx="2926080" cy="2286000"/>
          </a:xfrm>
          <a:prstGeom prst="roundRect">
            <a:avLst/>
          </a:prstGeom>
          <a:ln>
            <a:noFill/>
          </a:ln>
          <a:effectLst>
            <a:glow rad="101600">
              <a:schemeClr val="accent5">
                <a:lumMod val="75000"/>
                <a:alpha val="40000"/>
              </a:schemeClr>
            </a:glow>
            <a:softEdge rad="112500"/>
          </a:effectLst>
          <a:scene3d>
            <a:camera prst="perspectiveContrastingLeftFacing"/>
            <a:lightRig rig="threePt" dir="t"/>
          </a:scene3d>
          <a:sp3d>
            <a:bevelT w="165100" prst="coolSlant"/>
          </a:sp3d>
        </p:spPr>
      </p:pic>
      <p:pic>
        <p:nvPicPr>
          <p:cNvPr id="23" name="Picture 22" descr="camel-05_db1_startLev_1_targ.eps"/>
          <p:cNvPicPr>
            <a:picLocks noChangeAspect="1"/>
          </p:cNvPicPr>
          <p:nvPr/>
        </p:nvPicPr>
        <p:blipFill>
          <a:blip r:embed="rId7"/>
          <a:stretch>
            <a:fillRect/>
          </a:stretch>
        </p:blipFill>
        <p:spPr>
          <a:xfrm>
            <a:off x="-161364" y="953352"/>
            <a:ext cx="2929216" cy="2288779"/>
          </a:xfrm>
          <a:prstGeom prst="roundRect">
            <a:avLst>
              <a:gd name="adj" fmla="val 16667"/>
            </a:avLst>
          </a:prstGeom>
          <a:ln>
            <a:noFill/>
          </a:ln>
          <a:effectLst>
            <a:glow rad="101600">
              <a:schemeClr val="accent2">
                <a:satMod val="175000"/>
                <a:alpha val="40000"/>
              </a:schemeClr>
            </a:glow>
            <a:outerShdw blurRad="76200" dist="38100" dir="7800000" algn="tl" rotWithShape="0">
              <a:srgbClr val="000000">
                <a:alpha val="40000"/>
              </a:srgbClr>
            </a:outerShdw>
          </a:effectLst>
          <a:scene3d>
            <a:camera prst="perspectiveContrastingRightFacing"/>
            <a:lightRig rig="contrasting" dir="t">
              <a:rot lat="0" lon="0" rev="4200000"/>
            </a:lightRig>
          </a:scene3d>
          <a:sp3d prstMaterial="plastic">
            <a:bevelT w="381000" h="114300" prst="coolSlant"/>
            <a:contourClr>
              <a:srgbClr val="969696"/>
            </a:contourClr>
          </a:sp3d>
        </p:spPr>
      </p:pic>
      <p:sp>
        <p:nvSpPr>
          <p:cNvPr id="2" name="Rectangle 1"/>
          <p:cNvSpPr>
            <a:spLocks noGrp="1"/>
          </p:cNvSpPr>
          <p:nvPr>
            <p:ph type="title"/>
          </p:nvPr>
        </p:nvSpPr>
        <p:spPr>
          <a:xfrm>
            <a:off x="612648" y="188259"/>
            <a:ext cx="8153400" cy="802342"/>
          </a:xfrm>
        </p:spPr>
        <p:txBody>
          <a:bodyPr/>
          <a:lstStyle/>
          <a:p>
            <a:r>
              <a:rPr lang="en-US" dirty="0" smtClean="0"/>
              <a:t>Effects of </a:t>
            </a:r>
            <a:r>
              <a:rPr lang="el-GR" dirty="0" smtClean="0">
                <a:latin typeface="Cambria Math"/>
                <a:ea typeface="Cambria Math"/>
              </a:rPr>
              <a:t>λ</a:t>
            </a:r>
            <a:endParaRPr lang="en-US" dirty="0"/>
          </a:p>
        </p:txBody>
      </p:sp>
      <p:graphicFrame>
        <p:nvGraphicFramePr>
          <p:cNvPr id="4" name="Diagram 3"/>
          <p:cNvGraphicFramePr/>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8" name="Picture 17" descr="beetle-02_db1_startLev_1_srcDef_LA_Lam10.eps"/>
          <p:cNvPicPr preferRelativeResize="0">
            <a:picLocks/>
          </p:cNvPicPr>
          <p:nvPr/>
        </p:nvPicPr>
        <p:blipFill>
          <a:blip r:embed="rId13"/>
          <a:srcRect/>
          <a:stretch>
            <a:fillRect/>
          </a:stretch>
        </p:blipFill>
        <p:spPr bwMode="auto">
          <a:xfrm>
            <a:off x="295835" y="3298545"/>
            <a:ext cx="2195512" cy="16462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Left"/>
            <a:lightRig rig="threePt" dir="t"/>
          </a:scene3d>
          <a:sp3d contourW="6350" prstMaterial="matte">
            <a:bevelT w="101600" h="101600"/>
            <a:contourClr>
              <a:srgbClr val="969696"/>
            </a:contourClr>
          </a:sp3d>
        </p:spPr>
      </p:pic>
      <p:pic>
        <p:nvPicPr>
          <p:cNvPr id="20" name="Picture 19" descr="beetle-02_db1_startLev_1_srcDef_LA_Lam500.eps"/>
          <p:cNvPicPr preferRelativeResize="0">
            <a:picLocks/>
          </p:cNvPicPr>
          <p:nvPr/>
        </p:nvPicPr>
        <p:blipFill>
          <a:blip r:embed="rId14"/>
          <a:srcRect/>
          <a:stretch>
            <a:fillRect/>
          </a:stretch>
        </p:blipFill>
        <p:spPr bwMode="auto">
          <a:xfrm>
            <a:off x="3362704" y="3298545"/>
            <a:ext cx="2193925" cy="16462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Left"/>
            <a:lightRig rig="threePt" dir="t"/>
          </a:scene3d>
          <a:sp3d contourW="6350" prstMaterial="matte">
            <a:bevelT w="101600" h="101600"/>
            <a:contourClr>
              <a:srgbClr val="969696"/>
            </a:contourClr>
          </a:sp3d>
        </p:spPr>
      </p:pic>
      <p:pic>
        <p:nvPicPr>
          <p:cNvPr id="21" name="Picture 20" descr="beetle-02_db1_startLev_1_srcDef_LA_Lam1000.eps"/>
          <p:cNvPicPr preferRelativeResize="0">
            <a:picLocks/>
          </p:cNvPicPr>
          <p:nvPr/>
        </p:nvPicPr>
        <p:blipFill>
          <a:blip r:embed="rId15"/>
          <a:srcRect/>
          <a:stretch>
            <a:fillRect/>
          </a:stretch>
        </p:blipFill>
        <p:spPr bwMode="auto">
          <a:xfrm>
            <a:off x="6588873" y="3298545"/>
            <a:ext cx="2195512" cy="16462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Left"/>
            <a:lightRig rig="threePt" dir="t"/>
          </a:scene3d>
          <a:sp3d contourW="6350" prstMaterial="matte">
            <a:bevelT w="101600" h="101600"/>
            <a:contourClr>
              <a:srgbClr val="969696"/>
            </a:contourClr>
          </a:sp3d>
        </p:spPr>
      </p:pic>
      <p:graphicFrame>
        <p:nvGraphicFramePr>
          <p:cNvPr id="22" name="Diagram 21"/>
          <p:cNvGraphicFramePr/>
          <p:nvPr/>
        </p:nvGraphicFramePr>
        <p:xfrm>
          <a:off x="524436" y="2796987"/>
          <a:ext cx="8619564" cy="44375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15" name="Picture 14" descr="laMovie10H.gif"/>
          <p:cNvPicPr>
            <a:picLocks/>
          </p:cNvPicPr>
          <p:nvPr/>
        </p:nvPicPr>
        <p:blipFill>
          <a:blip r:embed="rId21"/>
          <a:stretch>
            <a:fillRect/>
          </a:stretch>
        </p:blipFill>
        <p:spPr>
          <a:xfrm>
            <a:off x="-289103" y="4745736"/>
            <a:ext cx="2807208" cy="21122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6" name="Rounded Rectangle 25"/>
          <p:cNvSpPr/>
          <p:nvPr/>
        </p:nvSpPr>
        <p:spPr>
          <a:xfrm>
            <a:off x="134478" y="1779488"/>
            <a:ext cx="416859" cy="255495"/>
          </a:xfrm>
          <a:prstGeom prst="roundRect">
            <a:avLst/>
          </a:prstGeom>
          <a:solidFill>
            <a:schemeClr val="bg1"/>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2"/>
                </a:solidFill>
              </a:rPr>
              <a:t>T</a:t>
            </a:r>
            <a:endParaRPr lang="en-US" sz="3600" dirty="0">
              <a:solidFill>
                <a:schemeClr val="accent2"/>
              </a:solidFill>
            </a:endParaRPr>
          </a:p>
        </p:txBody>
      </p:sp>
      <p:sp>
        <p:nvSpPr>
          <p:cNvPr id="27" name="Rounded Rectangle 26"/>
          <p:cNvSpPr/>
          <p:nvPr/>
        </p:nvSpPr>
        <p:spPr>
          <a:xfrm>
            <a:off x="8556818" y="1779488"/>
            <a:ext cx="416859" cy="255495"/>
          </a:xfrm>
          <a:prstGeom prst="roundRect">
            <a:avLst/>
          </a:prstGeom>
          <a:solidFill>
            <a:schemeClr val="bg1"/>
          </a:solidFill>
          <a:ln>
            <a:no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5">
                    <a:lumMod val="75000"/>
                  </a:schemeClr>
                </a:solidFill>
              </a:rPr>
              <a:t>S</a:t>
            </a:r>
            <a:endParaRPr lang="en-US" sz="3600" dirty="0">
              <a:solidFill>
                <a:schemeClr val="accent5">
                  <a:lumMod val="75000"/>
                </a:schemeClr>
              </a:solidFill>
            </a:endParaRPr>
          </a:p>
        </p:txBody>
      </p:sp>
    </p:spTree>
    <p:custDataLst>
      <p:tags r:id="rId1"/>
    </p:custDataLst>
    <p:extLst>
      <p:ext uri="{BB962C8B-B14F-4D97-AF65-F5344CB8AC3E}">
        <p14:creationId xmlns:p14="http://schemas.microsoft.com/office/powerpoint/2010/main" val="11807535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graphicEl>
                                              <a:dgm id="{ADD8F6AA-72D7-40F0-904E-8C7410C4F175}"/>
                                            </p:graphicEl>
                                          </p:spTgt>
                                        </p:tgtEl>
                                        <p:attrNameLst>
                                          <p:attrName>style.visibility</p:attrName>
                                        </p:attrNameLst>
                                      </p:cBhvr>
                                      <p:to>
                                        <p:strVal val="visible"/>
                                      </p:to>
                                    </p:set>
                                    <p:animEffect transition="in" filter="fade">
                                      <p:cBhvr>
                                        <p:cTn id="7" dur="2000"/>
                                        <p:tgtEl>
                                          <p:spTgt spid="22">
                                            <p:graphicEl>
                                              <a:dgm id="{ADD8F6AA-72D7-40F0-904E-8C7410C4F175}"/>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graphicEl>
                                              <a:dgm id="{4102E542-F754-4D19-BC1E-ADB74E073B80}"/>
                                            </p:graphicEl>
                                          </p:spTgt>
                                        </p:tgtEl>
                                        <p:attrNameLst>
                                          <p:attrName>style.visibility</p:attrName>
                                        </p:attrNameLst>
                                      </p:cBhvr>
                                      <p:to>
                                        <p:strVal val="visible"/>
                                      </p:to>
                                    </p:set>
                                    <p:animEffect transition="in" filter="fade">
                                      <p:cBhvr>
                                        <p:cTn id="18" dur="2000"/>
                                        <p:tgtEl>
                                          <p:spTgt spid="22">
                                            <p:graphicEl>
                                              <a:dgm id="{4102E542-F754-4D19-BC1E-ADB74E073B80}"/>
                                            </p:graphic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0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graphicEl>
                                              <a:dgm id="{4CDD9DC0-289C-4880-816A-B8D53C6CB50F}"/>
                                            </p:graphicEl>
                                          </p:spTgt>
                                        </p:tgtEl>
                                        <p:attrNameLst>
                                          <p:attrName>style.visibility</p:attrName>
                                        </p:attrNameLst>
                                      </p:cBhvr>
                                      <p:to>
                                        <p:strVal val="visible"/>
                                      </p:to>
                                    </p:set>
                                    <p:animEffect transition="in" filter="fade">
                                      <p:cBhvr>
                                        <p:cTn id="29" dur="2000"/>
                                        <p:tgtEl>
                                          <p:spTgt spid="22">
                                            <p:graphicEl>
                                              <a:dgm id="{4CDD9DC0-289C-4880-816A-B8D53C6CB50F}"/>
                                            </p:graphic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0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6360456" y="1059451"/>
            <a:ext cx="2926080" cy="2286000"/>
            <a:chOff x="3106270" y="2404158"/>
            <a:chExt cx="2926080" cy="2286000"/>
          </a:xfrm>
        </p:grpSpPr>
        <p:pic>
          <p:nvPicPr>
            <p:cNvPr id="31" name="Picture 30" descr="2304.jpg"/>
            <p:cNvPicPr preferRelativeResize="0">
              <a:picLocks/>
            </p:cNvPicPr>
            <p:nvPr/>
          </p:nvPicPr>
          <p:blipFill>
            <a:blip r:embed="rId3" cstate="print"/>
            <a:stretch>
              <a:fillRect/>
            </a:stretch>
          </p:blipFill>
          <p:spPr>
            <a:xfrm>
              <a:off x="3106270" y="2404158"/>
              <a:ext cx="2926080" cy="2286000"/>
            </a:xfrm>
            <a:prstGeom prst="roundRect">
              <a:avLst>
                <a:gd name="adj" fmla="val 16667"/>
              </a:avLst>
            </a:prstGeom>
            <a:ln>
              <a:noFill/>
            </a:ln>
            <a:effectLst>
              <a:outerShdw blurRad="76200" dist="38100" dir="7800000" algn="tl" rotWithShape="0">
                <a:srgbClr val="000000">
                  <a:alpha val="40000"/>
                </a:srgbClr>
              </a:outerShdw>
            </a:effectLst>
            <a:scene3d>
              <a:camera prst="perspectiveContrastingLeftFacing"/>
              <a:lightRig rig="threePt" dir="t"/>
            </a:scene3d>
            <a:sp3d>
              <a:bevelT w="165100" prst="coolSlant"/>
              <a:contourClr>
                <a:srgbClr val="969696"/>
              </a:contourClr>
            </a:sp3d>
          </p:spPr>
        </p:pic>
        <p:sp>
          <p:nvSpPr>
            <p:cNvPr id="27" name="Rounded Rectangle 26"/>
            <p:cNvSpPr/>
            <p:nvPr/>
          </p:nvSpPr>
          <p:spPr>
            <a:xfrm>
              <a:off x="3715877" y="3030065"/>
              <a:ext cx="416859" cy="255495"/>
            </a:xfrm>
            <a:prstGeom prst="roundRect">
              <a:avLst/>
            </a:prstGeom>
            <a:solidFill>
              <a:schemeClr val="bg1"/>
            </a:solidFill>
            <a:ln>
              <a:no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5">
                      <a:lumMod val="75000"/>
                    </a:schemeClr>
                  </a:solidFill>
                </a:rPr>
                <a:t>S</a:t>
              </a:r>
              <a:endParaRPr lang="en-US" sz="3600" dirty="0">
                <a:solidFill>
                  <a:schemeClr val="accent5">
                    <a:lumMod val="75000"/>
                  </a:schemeClr>
                </a:solidFill>
              </a:endParaRPr>
            </a:p>
          </p:txBody>
        </p:sp>
      </p:grpSp>
      <p:grpSp>
        <p:nvGrpSpPr>
          <p:cNvPr id="30" name="Group 29"/>
          <p:cNvGrpSpPr/>
          <p:nvPr/>
        </p:nvGrpSpPr>
        <p:grpSpPr>
          <a:xfrm>
            <a:off x="-147917" y="1062320"/>
            <a:ext cx="2926080" cy="2286000"/>
            <a:chOff x="1385047" y="3402107"/>
            <a:chExt cx="2926080" cy="2286000"/>
          </a:xfrm>
        </p:grpSpPr>
        <p:pic>
          <p:nvPicPr>
            <p:cNvPr id="29" name="Picture 28" descr="1.jpg"/>
            <p:cNvPicPr preferRelativeResize="0">
              <a:picLocks/>
            </p:cNvPicPr>
            <p:nvPr/>
          </p:nvPicPr>
          <p:blipFill>
            <a:blip r:embed="rId4" cstate="print"/>
            <a:stretch>
              <a:fillRect/>
            </a:stretch>
          </p:blipFill>
          <p:spPr>
            <a:xfrm>
              <a:off x="1385047" y="3402107"/>
              <a:ext cx="2926080" cy="2286000"/>
            </a:xfrm>
            <a:prstGeom prst="roundRect">
              <a:avLst>
                <a:gd name="adj" fmla="val 16667"/>
              </a:avLst>
            </a:prstGeom>
            <a:ln>
              <a:noFill/>
            </a:ln>
            <a:effectLst>
              <a:outerShdw blurRad="50800" dist="38100" dir="10800000" algn="r" rotWithShape="0">
                <a:srgbClr val="FF9900">
                  <a:alpha val="40000"/>
                </a:srgbClr>
              </a:outerShdw>
            </a:effectLst>
            <a:scene3d>
              <a:camera prst="perspectiveFront">
                <a:rot lat="624000" lon="18966000" rev="216000"/>
              </a:camera>
              <a:lightRig rig="contrasting" dir="t">
                <a:rot lat="0" lon="0" rev="4200000"/>
              </a:lightRig>
            </a:scene3d>
            <a:sp3d prstMaterial="plastic">
              <a:bevelT w="381000" h="114300" prst="relaxedInset"/>
              <a:contourClr>
                <a:srgbClr val="969696"/>
              </a:contourClr>
            </a:sp3d>
          </p:spPr>
        </p:pic>
        <p:sp>
          <p:nvSpPr>
            <p:cNvPr id="26" name="Rounded Rectangle 25"/>
            <p:cNvSpPr/>
            <p:nvPr/>
          </p:nvSpPr>
          <p:spPr>
            <a:xfrm>
              <a:off x="1828808" y="4173064"/>
              <a:ext cx="416859" cy="255495"/>
            </a:xfrm>
            <a:prstGeom prst="roundRect">
              <a:avLst/>
            </a:prstGeom>
            <a:solidFill>
              <a:schemeClr val="bg1"/>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2"/>
                  </a:solidFill>
                </a:rPr>
                <a:t>T</a:t>
              </a:r>
              <a:endParaRPr lang="en-US" sz="3600" dirty="0">
                <a:solidFill>
                  <a:schemeClr val="accent2"/>
                </a:solidFill>
              </a:endParaRPr>
            </a:p>
          </p:txBody>
        </p:sp>
      </p:grpSp>
      <p:sp>
        <p:nvSpPr>
          <p:cNvPr id="2" name="Rectangle 1"/>
          <p:cNvSpPr>
            <a:spLocks noGrp="1"/>
          </p:cNvSpPr>
          <p:nvPr>
            <p:ph type="title"/>
          </p:nvPr>
        </p:nvSpPr>
        <p:spPr>
          <a:xfrm>
            <a:off x="612648" y="188259"/>
            <a:ext cx="8153400" cy="802342"/>
          </a:xfrm>
        </p:spPr>
        <p:txBody>
          <a:bodyPr/>
          <a:lstStyle/>
          <a:p>
            <a:r>
              <a:rPr lang="en-US" dirty="0" smtClean="0"/>
              <a:t>Sliding with </a:t>
            </a:r>
            <a:r>
              <a:rPr lang="en-US" dirty="0" err="1" smtClean="0"/>
              <a:t>Symlets</a:t>
            </a:r>
            <a:endParaRPr lang="en-US" dirty="0"/>
          </a:p>
        </p:txBody>
      </p:sp>
      <p:graphicFrame>
        <p:nvGraphicFramePr>
          <p:cNvPr id="4" name="Diagram 3"/>
          <p:cNvGraphicFramePr/>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3" name="Picture 32" descr="beetle2To14White.gif"/>
          <p:cNvPicPr>
            <a:picLocks noChangeAspect="1"/>
          </p:cNvPicPr>
          <p:nvPr/>
        </p:nvPicPr>
        <p:blipFill>
          <a:blip r:embed="rId10"/>
          <a:stretch>
            <a:fillRect/>
          </a:stretch>
        </p:blipFill>
        <p:spPr>
          <a:xfrm>
            <a:off x="1815354" y="2318184"/>
            <a:ext cx="5388527" cy="4284321"/>
          </a:xfrm>
          <a:prstGeom prst="ellipse">
            <a:avLst/>
          </a:prstGeom>
          <a:ln w="190500" cap="rnd">
            <a:solidFill>
              <a:schemeClr val="accent2">
                <a:lumMod val="75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5707345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ecogRateBullsEye.jpg"/>
          <p:cNvPicPr>
            <a:picLocks noChangeAspect="1"/>
          </p:cNvPicPr>
          <p:nvPr/>
        </p:nvPicPr>
        <p:blipFill>
          <a:blip r:embed="rId3"/>
          <a:srcRect l="8358" r="7612"/>
          <a:stretch>
            <a:fillRect/>
          </a:stretch>
        </p:blipFill>
        <p:spPr>
          <a:xfrm>
            <a:off x="1187355" y="1293398"/>
            <a:ext cx="6625674" cy="4312058"/>
          </a:xfrm>
          <a:prstGeom prst="rect">
            <a:avLst/>
          </a:prstGeom>
        </p:spPr>
      </p:pic>
      <p:sp>
        <p:nvSpPr>
          <p:cNvPr id="2" name="Rectangle 1"/>
          <p:cNvSpPr>
            <a:spLocks noGrp="1"/>
          </p:cNvSpPr>
          <p:nvPr>
            <p:ph type="title"/>
          </p:nvPr>
        </p:nvSpPr>
        <p:spPr/>
        <p:txBody>
          <a:bodyPr/>
          <a:lstStyle/>
          <a:p>
            <a:r>
              <a:rPr lang="en-US" dirty="0" smtClean="0"/>
              <a:t>Recognition Results on MPEG-7 DB</a:t>
            </a:r>
            <a:endParaRPr lang="en-US" dirty="0"/>
          </a:p>
        </p:txBody>
      </p:sp>
      <p:graphicFrame>
        <p:nvGraphicFramePr>
          <p:cNvPr id="4" name="Diagram 3"/>
          <p:cNvGraphicFramePr/>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2"/>
          <p:cNvSpPr txBox="1">
            <a:spLocks/>
          </p:cNvSpPr>
          <p:nvPr/>
        </p:nvSpPr>
        <p:spPr>
          <a:xfrm>
            <a:off x="626094" y="5349924"/>
            <a:ext cx="8190359" cy="1402307"/>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All recognition rates are based on MPEG-7</a:t>
            </a:r>
            <a:r>
              <a:rPr kumimoji="0" lang="en-US" sz="2900" b="0" i="0" u="none" strike="noStrike" kern="1200" cap="none" spc="0" normalizeH="0" noProof="0" dirty="0" smtClean="0">
                <a:ln>
                  <a:noFill/>
                </a:ln>
                <a:solidFill>
                  <a:schemeClr val="tx1"/>
                </a:solidFill>
                <a:effectLst/>
                <a:uLnTx/>
                <a:uFillTx/>
                <a:latin typeface="+mn-lt"/>
                <a:ea typeface="+mn-ea"/>
                <a:cs typeface="+mn-cs"/>
              </a:rPr>
              <a:t> </a:t>
            </a:r>
            <a:r>
              <a:rPr kumimoji="0" lang="en-US" sz="2900" b="0" i="0" u="none" strike="noStrike" kern="1200" cap="none" spc="0" normalizeH="0" baseline="0" noProof="0" dirty="0" smtClean="0">
                <a:ln>
                  <a:noFill/>
                </a:ln>
                <a:solidFill>
                  <a:schemeClr val="tx1"/>
                </a:solidFill>
                <a:effectLst/>
                <a:uLnTx/>
                <a:uFillTx/>
                <a:latin typeface="+mn-lt"/>
                <a:ea typeface="+mn-ea"/>
                <a:cs typeface="+mn-cs"/>
              </a:rPr>
              <a:t>bulls-eye</a:t>
            </a:r>
            <a:r>
              <a:rPr kumimoji="0" lang="en-US" sz="2900" b="0" i="0" u="none" strike="noStrike" kern="1200" cap="none" spc="0" normalizeH="0" noProof="0" dirty="0" smtClean="0">
                <a:ln>
                  <a:noFill/>
                </a:ln>
                <a:solidFill>
                  <a:schemeClr val="tx1"/>
                </a:solidFill>
                <a:effectLst/>
                <a:uLnTx/>
                <a:uFillTx/>
                <a:latin typeface="+mn-lt"/>
                <a:ea typeface="+mn-ea"/>
                <a:cs typeface="+mn-cs"/>
              </a:rPr>
              <a:t> criterion.</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9" name="Straight Arrow Connector 8"/>
          <p:cNvCxnSpPr/>
          <p:nvPr/>
        </p:nvCxnSpPr>
        <p:spPr>
          <a:xfrm rot="16200000" flipV="1">
            <a:off x="2094934" y="1972103"/>
            <a:ext cx="682387" cy="504965"/>
          </a:xfrm>
          <a:prstGeom prst="straightConnector1">
            <a:avLst/>
          </a:prstGeom>
          <a:ln w="6985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9956" y="2503313"/>
            <a:ext cx="2488963" cy="830997"/>
          </a:xfrm>
          <a:prstGeom prst="rect">
            <a:avLst/>
          </a:prstGeom>
          <a:noFill/>
        </p:spPr>
        <p:style>
          <a:lnRef idx="0">
            <a:schemeClr val="accent2"/>
          </a:lnRef>
          <a:fillRef idx="3">
            <a:schemeClr val="accent2"/>
          </a:fillRef>
          <a:effectRef idx="3">
            <a:schemeClr val="accent2"/>
          </a:effectRef>
          <a:fontRef idx="minor">
            <a:schemeClr val="lt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Max. = 85.25% </a:t>
            </a:r>
          </a:p>
          <a:p>
            <a:pPr algn="ctr"/>
            <a:r>
              <a:rPr lang="el-GR"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Math"/>
                <a:ea typeface="Cambria Math"/>
              </a:rPr>
              <a:t>λ</a:t>
            </a: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Math"/>
                <a:ea typeface="Cambria Math"/>
              </a:rPr>
              <a:t> = 2250</a:t>
            </a:r>
            <a:endPar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 name="TextBox 13"/>
          <p:cNvSpPr txBox="1"/>
          <p:nvPr/>
        </p:nvSpPr>
        <p:spPr>
          <a:xfrm>
            <a:off x="5636525" y="2027916"/>
            <a:ext cx="2729553" cy="830997"/>
          </a:xfrm>
          <a:prstGeom prst="rect">
            <a:avLst/>
          </a:prstGeom>
          <a:noFill/>
        </p:spPr>
        <p:style>
          <a:lnRef idx="0">
            <a:schemeClr val="accent2"/>
          </a:lnRef>
          <a:fillRef idx="3">
            <a:schemeClr val="accent2"/>
          </a:fillRef>
          <a:effectRef idx="3">
            <a:schemeClr val="accent2"/>
          </a:effectRef>
          <a:fontRef idx="minor">
            <a:schemeClr val="lt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Geodesic Distance After LA</a:t>
            </a:r>
            <a:endPar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5" name="TextBox 14"/>
          <p:cNvSpPr txBox="1"/>
          <p:nvPr/>
        </p:nvSpPr>
        <p:spPr>
          <a:xfrm>
            <a:off x="5529617" y="4159241"/>
            <a:ext cx="2593075" cy="830997"/>
          </a:xfrm>
          <a:prstGeom prst="rect">
            <a:avLst/>
          </a:prstGeom>
          <a:noFill/>
        </p:spPr>
        <p:style>
          <a:lnRef idx="0">
            <a:schemeClr val="accent2"/>
          </a:lnRef>
          <a:fillRef idx="3">
            <a:schemeClr val="accent2"/>
          </a:fillRef>
          <a:effectRef idx="3">
            <a:schemeClr val="accent2"/>
          </a:effectRef>
          <a:fontRef idx="minor">
            <a:schemeClr val="lt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Total Euclidean Distance</a:t>
            </a:r>
            <a:endPar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4977415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Related Work</a:t>
            </a:r>
            <a:endParaRPr lang="en-US" dirty="0"/>
          </a:p>
        </p:txBody>
      </p:sp>
      <p:sp>
        <p:nvSpPr>
          <p:cNvPr id="3" name="Rectangle 2"/>
          <p:cNvSpPr>
            <a:spLocks noGrp="1"/>
          </p:cNvSpPr>
          <p:nvPr>
            <p:ph sz="quarter" idx="1"/>
          </p:nvPr>
        </p:nvSpPr>
        <p:spPr>
          <a:xfrm>
            <a:off x="612648" y="1425389"/>
            <a:ext cx="8153400" cy="2218766"/>
          </a:xfrm>
        </p:spPr>
        <p:txBody>
          <a:bodyPr>
            <a:normAutofit/>
          </a:bodyPr>
          <a:lstStyle/>
          <a:p>
            <a:r>
              <a:rPr lang="en-US" sz="2400" dirty="0" smtClean="0"/>
              <a:t>A few methods are reporting rates above 85%</a:t>
            </a:r>
          </a:p>
          <a:p>
            <a:pPr lvl="1"/>
            <a:r>
              <a:rPr lang="en-US" sz="2000" dirty="0" smtClean="0"/>
              <a:t>Shape-trees: 87.7% (</a:t>
            </a:r>
            <a:r>
              <a:rPr lang="en-US" sz="2000" dirty="0" err="1" smtClean="0"/>
              <a:t>Felzenszwalb</a:t>
            </a:r>
            <a:r>
              <a:rPr lang="en-US" sz="2000" dirty="0" smtClean="0"/>
              <a:t>-Schwartz, CVPR 2007)</a:t>
            </a:r>
          </a:p>
          <a:p>
            <a:pPr lvl="1"/>
            <a:r>
              <a:rPr lang="en-US" sz="2000" dirty="0" smtClean="0"/>
              <a:t>IDSC+EMD-L</a:t>
            </a:r>
            <a:r>
              <a:rPr lang="en-US" sz="2000" baseline="-25000" dirty="0" smtClean="0"/>
              <a:t>1</a:t>
            </a:r>
            <a:r>
              <a:rPr lang="en-US" sz="2000" dirty="0" smtClean="0"/>
              <a:t>: 86.56% (Ling-Okada, PAMI 2007)</a:t>
            </a:r>
          </a:p>
          <a:p>
            <a:pPr lvl="1"/>
            <a:r>
              <a:rPr lang="en-US" sz="2000" dirty="0" smtClean="0"/>
              <a:t>Hierarchical </a:t>
            </a:r>
            <a:r>
              <a:rPr lang="en-US" sz="2000" dirty="0" err="1" smtClean="0"/>
              <a:t>Procrustes</a:t>
            </a:r>
            <a:r>
              <a:rPr lang="en-US" sz="2000" dirty="0" smtClean="0"/>
              <a:t>: 86.35% (McNeill-</a:t>
            </a:r>
            <a:r>
              <a:rPr lang="en-US" sz="2000" dirty="0" err="1" smtClean="0"/>
              <a:t>Vijayakumar</a:t>
            </a:r>
            <a:r>
              <a:rPr lang="en-US" sz="2000" dirty="0" smtClean="0"/>
              <a:t>, CVPR 2006)</a:t>
            </a:r>
          </a:p>
          <a:p>
            <a:pPr lvl="1"/>
            <a:r>
              <a:rPr lang="en-US" sz="2000" dirty="0" smtClean="0"/>
              <a:t>IDSC + DP: 86.4% (Ling-Jacobs, CVPR 2005)</a:t>
            </a:r>
          </a:p>
          <a:p>
            <a:pPr lvl="1">
              <a:buNone/>
            </a:pPr>
            <a:endParaRPr lang="en-US" sz="2000" dirty="0" smtClean="0"/>
          </a:p>
        </p:txBody>
      </p:sp>
      <p:graphicFrame>
        <p:nvGraphicFramePr>
          <p:cNvPr id="4" name="Diagram 3"/>
          <p:cNvGraphicFramePr/>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Table 4"/>
          <p:cNvGraphicFramePr>
            <a:graphicFrameLocks noGrp="1"/>
          </p:cNvGraphicFramePr>
          <p:nvPr/>
        </p:nvGraphicFramePr>
        <p:xfrm>
          <a:off x="999565" y="3467845"/>
          <a:ext cx="7014882" cy="3207139"/>
        </p:xfrm>
        <a:graphic>
          <a:graphicData uri="http://schemas.openxmlformats.org/drawingml/2006/table">
            <a:tbl>
              <a:tblPr firstRow="1" bandRow="1">
                <a:tableStyleId>{5C22544A-7EE6-4342-B048-85BDC9FD1C3A}</a:tableStyleId>
              </a:tblPr>
              <a:tblGrid>
                <a:gridCol w="2338294"/>
                <a:gridCol w="2338294"/>
                <a:gridCol w="2338294"/>
              </a:tblGrid>
              <a:tr h="402979">
                <a:tc>
                  <a:txBody>
                    <a:bodyPr/>
                    <a:lstStyle/>
                    <a:p>
                      <a:r>
                        <a:rPr lang="en-US" sz="2000" dirty="0" smtClean="0"/>
                        <a:t>Criterion</a:t>
                      </a:r>
                      <a:endParaRPr lang="en-US" sz="2000" dirty="0"/>
                    </a:p>
                  </a:txBody>
                  <a:tcPr/>
                </a:tc>
                <a:tc>
                  <a:txBody>
                    <a:bodyPr/>
                    <a:lstStyle/>
                    <a:p>
                      <a:pPr algn="ctr"/>
                      <a:r>
                        <a:rPr lang="en-US" sz="2000" dirty="0" smtClean="0"/>
                        <a:t>ST, HP, IDSC</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t>Shape  </a:t>
                      </a:r>
                      <a:r>
                        <a:rPr lang="en-US" sz="2000" dirty="0" err="1" smtClean="0"/>
                        <a:t>L’Âne</a:t>
                      </a:r>
                      <a:r>
                        <a:rPr lang="en-US" sz="2000" dirty="0" smtClean="0"/>
                        <a:t> Rouge</a:t>
                      </a:r>
                    </a:p>
                  </a:txBody>
                  <a:tcPr/>
                </a:tc>
              </a:tr>
              <a:tr h="695552">
                <a:tc>
                  <a:txBody>
                    <a:bodyPr/>
                    <a:lstStyle/>
                    <a:p>
                      <a:r>
                        <a:rPr lang="en-US" sz="2000" dirty="0" smtClean="0"/>
                        <a:t>No topological</a:t>
                      </a:r>
                      <a:r>
                        <a:rPr lang="en-US" sz="2000" baseline="0" dirty="0" smtClean="0"/>
                        <a:t> restrictions</a:t>
                      </a:r>
                      <a:endParaRPr lang="en-US" sz="2000" dirty="0"/>
                    </a:p>
                  </a:txBody>
                  <a:tcPr/>
                </a:tc>
                <a:tc>
                  <a:txBody>
                    <a:bodyPr/>
                    <a:lstStyle/>
                    <a:p>
                      <a:pPr algn="ctr"/>
                      <a:endParaRPr lang="en-US" sz="2000" dirty="0"/>
                    </a:p>
                  </a:txBody>
                  <a:tcPr/>
                </a:tc>
                <a:tc>
                  <a:txBody>
                    <a:bodyPr/>
                    <a:lstStyle/>
                    <a:p>
                      <a:pPr algn="ctr"/>
                      <a:endParaRPr lang="en-US" sz="2000"/>
                    </a:p>
                  </a:txBody>
                  <a:tcPr/>
                </a:tc>
              </a:tr>
              <a:tr h="695552">
                <a:tc>
                  <a:txBody>
                    <a:bodyPr/>
                    <a:lstStyle/>
                    <a:p>
                      <a:r>
                        <a:rPr lang="en-US" sz="2000" dirty="0" smtClean="0"/>
                        <a:t>Large number of</a:t>
                      </a:r>
                      <a:r>
                        <a:rPr lang="en-US" sz="2000" baseline="0" dirty="0" smtClean="0"/>
                        <a:t> points per shape</a:t>
                      </a:r>
                      <a:endParaRPr lang="en-US" sz="2000" dirty="0"/>
                    </a:p>
                  </a:txBody>
                  <a:tcPr/>
                </a:tc>
                <a:tc>
                  <a:txBody>
                    <a:bodyPr/>
                    <a:lstStyle/>
                    <a:p>
                      <a:pPr algn="ctr"/>
                      <a:endParaRPr lang="en-US" sz="2000" dirty="0"/>
                    </a:p>
                  </a:txBody>
                  <a:tcPr/>
                </a:tc>
                <a:tc>
                  <a:txBody>
                    <a:bodyPr/>
                    <a:lstStyle/>
                    <a:p>
                      <a:pPr algn="ctr"/>
                      <a:endParaRPr lang="en-US" sz="2000" dirty="0"/>
                    </a:p>
                  </a:txBody>
                  <a:tcPr/>
                </a:tc>
              </a:tr>
              <a:tr h="695552">
                <a:tc>
                  <a:txBody>
                    <a:bodyPr/>
                    <a:lstStyle/>
                    <a:p>
                      <a:r>
                        <a:rPr lang="en-US" sz="2000" dirty="0" smtClean="0"/>
                        <a:t>Computational</a:t>
                      </a:r>
                      <a:r>
                        <a:rPr lang="en-US" sz="2000" baseline="0" dirty="0" smtClean="0"/>
                        <a:t>ly efficient</a:t>
                      </a:r>
                      <a:endParaRPr lang="en-US" sz="2000" dirty="0"/>
                    </a:p>
                  </a:txBody>
                  <a:tcPr/>
                </a:tc>
                <a:tc>
                  <a:txBody>
                    <a:bodyPr/>
                    <a:lstStyle/>
                    <a:p>
                      <a:pPr algn="ctr"/>
                      <a:endParaRPr lang="en-US" sz="2000" dirty="0"/>
                    </a:p>
                  </a:txBody>
                  <a:tcPr/>
                </a:tc>
                <a:tc>
                  <a:txBody>
                    <a:bodyPr/>
                    <a:lstStyle/>
                    <a:p>
                      <a:pPr algn="ctr"/>
                      <a:endParaRPr lang="en-US" sz="2000" dirty="0"/>
                    </a:p>
                  </a:txBody>
                  <a:tcPr/>
                </a:tc>
              </a:tr>
              <a:tr h="402979">
                <a:tc>
                  <a:txBody>
                    <a:bodyPr/>
                    <a:lstStyle/>
                    <a:p>
                      <a:r>
                        <a:rPr lang="en-US" sz="2000" dirty="0" smtClean="0"/>
                        <a:t>Accuracy</a:t>
                      </a:r>
                    </a:p>
                    <a:p>
                      <a:endParaRPr lang="en-US" sz="2000" dirty="0"/>
                    </a:p>
                  </a:txBody>
                  <a:tcPr/>
                </a:tc>
                <a:tc>
                  <a:txBody>
                    <a:bodyPr/>
                    <a:lstStyle/>
                    <a:p>
                      <a:pPr algn="ctr"/>
                      <a:endParaRPr lang="en-US" sz="2000" dirty="0"/>
                    </a:p>
                  </a:txBody>
                  <a:tcPr/>
                </a:tc>
                <a:tc>
                  <a:txBody>
                    <a:bodyPr/>
                    <a:lstStyle/>
                    <a:p>
                      <a:pPr algn="ctr"/>
                      <a:endParaRPr lang="en-US" sz="2000" dirty="0"/>
                    </a:p>
                  </a:txBody>
                  <a:tcPr/>
                </a:tc>
              </a:tr>
            </a:tbl>
          </a:graphicData>
        </a:graphic>
      </p:graphicFrame>
      <p:pic>
        <p:nvPicPr>
          <p:cNvPr id="175107" name="Picture 3" descr="C:\Users\Adrian\AppData\Local\Microsoft\Windows\Temporary Internet Files\Content.IE5\CHBPZPS4\MCj04325370000[1].png"/>
          <p:cNvPicPr>
            <a:picLocks noChangeAspect="1" noChangeArrowheads="1"/>
          </p:cNvPicPr>
          <p:nvPr/>
        </p:nvPicPr>
        <p:blipFill>
          <a:blip r:embed="rId9"/>
          <a:srcRect/>
          <a:stretch>
            <a:fillRect/>
          </a:stretch>
        </p:blipFill>
        <p:spPr bwMode="auto">
          <a:xfrm>
            <a:off x="4342143" y="4007223"/>
            <a:ext cx="455228" cy="455228"/>
          </a:xfrm>
          <a:prstGeom prst="rect">
            <a:avLst/>
          </a:prstGeom>
          <a:noFill/>
        </p:spPr>
      </p:pic>
      <p:pic>
        <p:nvPicPr>
          <p:cNvPr id="175108" name="Picture 4" descr="C:\Users\Adrian\AppData\Local\Microsoft\Windows\Temporary Internet Files\Content.IE5\CHBPZPS4\MCj04346650000[1].wmf"/>
          <p:cNvPicPr>
            <a:picLocks noChangeAspect="1" noChangeArrowheads="1"/>
          </p:cNvPicPr>
          <p:nvPr/>
        </p:nvPicPr>
        <p:blipFill>
          <a:blip r:embed="rId10"/>
          <a:srcRect/>
          <a:stretch>
            <a:fillRect/>
          </a:stretch>
        </p:blipFill>
        <p:spPr bwMode="auto">
          <a:xfrm>
            <a:off x="6422417" y="3989581"/>
            <a:ext cx="526022" cy="484086"/>
          </a:xfrm>
          <a:prstGeom prst="rect">
            <a:avLst/>
          </a:prstGeom>
          <a:noFill/>
        </p:spPr>
      </p:pic>
      <p:sp>
        <p:nvSpPr>
          <p:cNvPr id="17" name="Rectangle 16"/>
          <p:cNvSpPr/>
          <p:nvPr/>
        </p:nvSpPr>
        <p:spPr>
          <a:xfrm>
            <a:off x="6443381" y="6239435"/>
            <a:ext cx="484094" cy="174811"/>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C:\Users\Adrian\AppData\Local\Microsoft\Windows\Temporary Internet Files\Content.IE5\CHBPZPS4\MCj04325370000[1].png"/>
          <p:cNvPicPr>
            <a:picLocks noChangeAspect="1" noChangeArrowheads="1"/>
          </p:cNvPicPr>
          <p:nvPr/>
        </p:nvPicPr>
        <p:blipFill>
          <a:blip r:embed="rId9"/>
          <a:srcRect/>
          <a:stretch>
            <a:fillRect/>
          </a:stretch>
        </p:blipFill>
        <p:spPr bwMode="auto">
          <a:xfrm>
            <a:off x="4342143" y="4724400"/>
            <a:ext cx="455228" cy="455228"/>
          </a:xfrm>
          <a:prstGeom prst="rect">
            <a:avLst/>
          </a:prstGeom>
          <a:noFill/>
        </p:spPr>
      </p:pic>
      <p:pic>
        <p:nvPicPr>
          <p:cNvPr id="21" name="Picture 4" descr="C:\Users\Adrian\AppData\Local\Microsoft\Windows\Temporary Internet Files\Content.IE5\CHBPZPS4\MCj04346650000[1].wmf"/>
          <p:cNvPicPr>
            <a:picLocks noChangeAspect="1" noChangeArrowheads="1"/>
          </p:cNvPicPr>
          <p:nvPr/>
        </p:nvPicPr>
        <p:blipFill>
          <a:blip r:embed="rId10"/>
          <a:srcRect/>
          <a:stretch>
            <a:fillRect/>
          </a:stretch>
        </p:blipFill>
        <p:spPr bwMode="auto">
          <a:xfrm>
            <a:off x="6422417" y="4652969"/>
            <a:ext cx="526022" cy="484086"/>
          </a:xfrm>
          <a:prstGeom prst="rect">
            <a:avLst/>
          </a:prstGeom>
          <a:noFill/>
        </p:spPr>
      </p:pic>
      <p:pic>
        <p:nvPicPr>
          <p:cNvPr id="23" name="Picture 4" descr="C:\Users\Adrian\AppData\Local\Microsoft\Windows\Temporary Internet Files\Content.IE5\CHBPZPS4\MCj04346650000[1].wmf"/>
          <p:cNvPicPr>
            <a:picLocks noChangeAspect="1" noChangeArrowheads="1"/>
          </p:cNvPicPr>
          <p:nvPr/>
        </p:nvPicPr>
        <p:blipFill>
          <a:blip r:embed="rId10"/>
          <a:srcRect/>
          <a:stretch>
            <a:fillRect/>
          </a:stretch>
        </p:blipFill>
        <p:spPr bwMode="auto">
          <a:xfrm>
            <a:off x="4306746" y="6091805"/>
            <a:ext cx="526022" cy="484086"/>
          </a:xfrm>
          <a:prstGeom prst="rect">
            <a:avLst/>
          </a:prstGeom>
          <a:noFill/>
        </p:spPr>
      </p:pic>
      <p:sp>
        <p:nvSpPr>
          <p:cNvPr id="15" name="Rectangle 14"/>
          <p:cNvSpPr/>
          <p:nvPr/>
        </p:nvSpPr>
        <p:spPr>
          <a:xfrm>
            <a:off x="4330253" y="5518378"/>
            <a:ext cx="484094" cy="174811"/>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443381" y="5518378"/>
            <a:ext cx="484094" cy="174811"/>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560927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nodeType="clickEffect">
                                  <p:stCondLst>
                                    <p:cond delay="0"/>
                                  </p:stCondLst>
                                  <p:childTnLst>
                                    <p:set>
                                      <p:cBhvr>
                                        <p:cTn id="6" dur="1" fill="hold">
                                          <p:stCondLst>
                                            <p:cond delay="0"/>
                                          </p:stCondLst>
                                        </p:cTn>
                                        <p:tgtEl>
                                          <p:spTgt spid="175107"/>
                                        </p:tgtEl>
                                        <p:attrNameLst>
                                          <p:attrName>style.visibility</p:attrName>
                                        </p:attrNameLst>
                                      </p:cBhvr>
                                      <p:to>
                                        <p:strVal val="visible"/>
                                      </p:to>
                                    </p:set>
                                    <p:anim calcmode="lin" valueType="num">
                                      <p:cBhvr>
                                        <p:cTn id="7" dur="1000" fill="hold"/>
                                        <p:tgtEl>
                                          <p:spTgt spid="17510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175107"/>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175107"/>
                                        </p:tgtEl>
                                        <p:attrNameLst>
                                          <p:attrName>ppt_y</p:attrName>
                                        </p:attrNameLst>
                                      </p:cBhvr>
                                      <p:tavLst>
                                        <p:tav tm="0">
                                          <p:val>
                                            <p:strVal val="#ppt_y"/>
                                          </p:val>
                                        </p:tav>
                                        <p:tav tm="100000">
                                          <p:val>
                                            <p:strVal val="#ppt_y"/>
                                          </p:val>
                                        </p:tav>
                                      </p:tavLst>
                                    </p:anim>
                                    <p:animEffect transition="in" filter="fade">
                                      <p:cBhvr>
                                        <p:cTn id="10" dur="1000"/>
                                        <p:tgtEl>
                                          <p:spTgt spid="175107"/>
                                        </p:tgtEl>
                                      </p:cBhvr>
                                    </p:animEffect>
                                  </p:childTnLst>
                                </p:cTn>
                              </p:par>
                              <p:par>
                                <p:cTn id="11" presetID="48" presetClass="entr" presetSubtype="0" accel="50000" fill="hold" nodeType="withEffect">
                                  <p:stCondLst>
                                    <p:cond delay="0"/>
                                  </p:stCondLst>
                                  <p:childTnLst>
                                    <p:set>
                                      <p:cBhvr>
                                        <p:cTn id="12" dur="1" fill="hold">
                                          <p:stCondLst>
                                            <p:cond delay="0"/>
                                          </p:stCondLst>
                                        </p:cTn>
                                        <p:tgtEl>
                                          <p:spTgt spid="175108"/>
                                        </p:tgtEl>
                                        <p:attrNameLst>
                                          <p:attrName>style.visibility</p:attrName>
                                        </p:attrNameLst>
                                      </p:cBhvr>
                                      <p:to>
                                        <p:strVal val="visible"/>
                                      </p:to>
                                    </p:set>
                                    <p:anim calcmode="lin" valueType="num">
                                      <p:cBhvr>
                                        <p:cTn id="13" dur="1000" fill="hold"/>
                                        <p:tgtEl>
                                          <p:spTgt spid="17510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 dur="1000" fill="hold"/>
                                        <p:tgtEl>
                                          <p:spTgt spid="175108"/>
                                        </p:tgtEl>
                                        <p:attrNameLst>
                                          <p:attrName>ppt_x</p:attrName>
                                        </p:attrNameLst>
                                      </p:cBhvr>
                                      <p:tavLst>
                                        <p:tav tm="0">
                                          <p:val>
                                            <p:fltVal val="-1"/>
                                          </p:val>
                                        </p:tav>
                                        <p:tav tm="50000">
                                          <p:val>
                                            <p:fltVal val="0.95"/>
                                          </p:val>
                                        </p:tav>
                                        <p:tav tm="100000">
                                          <p:val>
                                            <p:strVal val="#ppt_x"/>
                                          </p:val>
                                        </p:tav>
                                      </p:tavLst>
                                    </p:anim>
                                    <p:anim calcmode="lin" valueType="num">
                                      <p:cBhvr>
                                        <p:cTn id="15" dur="1000" fill="hold"/>
                                        <p:tgtEl>
                                          <p:spTgt spid="175108"/>
                                        </p:tgtEl>
                                        <p:attrNameLst>
                                          <p:attrName>ppt_y</p:attrName>
                                        </p:attrNameLst>
                                      </p:cBhvr>
                                      <p:tavLst>
                                        <p:tav tm="0">
                                          <p:val>
                                            <p:strVal val="#ppt_y"/>
                                          </p:val>
                                        </p:tav>
                                        <p:tav tm="100000">
                                          <p:val>
                                            <p:strVal val="#ppt_y"/>
                                          </p:val>
                                        </p:tav>
                                      </p:tavLst>
                                    </p:anim>
                                    <p:animEffect transition="in" filter="fade">
                                      <p:cBhvr>
                                        <p:cTn id="16" dur="1000"/>
                                        <p:tgtEl>
                                          <p:spTgt spid="175108"/>
                                        </p:tgtEl>
                                      </p:cBhvr>
                                    </p:animEffect>
                                  </p:childTnLst>
                                </p:cTn>
                              </p:par>
                            </p:childTnLst>
                          </p:cTn>
                        </p:par>
                      </p:childTnLst>
                    </p:cTn>
                  </p:par>
                  <p:par>
                    <p:cTn id="17" fill="hold">
                      <p:stCondLst>
                        <p:cond delay="indefinite"/>
                      </p:stCondLst>
                      <p:childTnLst>
                        <p:par>
                          <p:cTn id="18" fill="hold">
                            <p:stCondLst>
                              <p:cond delay="0"/>
                            </p:stCondLst>
                            <p:childTnLst>
                              <p:par>
                                <p:cTn id="19" presetID="48" presetClass="entr" presetSubtype="0" accel="5000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2" dur="1000" fill="hold"/>
                                        <p:tgtEl>
                                          <p:spTgt spid="18"/>
                                        </p:tgtEl>
                                        <p:attrNameLst>
                                          <p:attrName>ppt_x</p:attrName>
                                        </p:attrNameLst>
                                      </p:cBhvr>
                                      <p:tavLst>
                                        <p:tav tm="0">
                                          <p:val>
                                            <p:fltVal val="-1"/>
                                          </p:val>
                                        </p:tav>
                                        <p:tav tm="50000">
                                          <p:val>
                                            <p:fltVal val="0.95"/>
                                          </p:val>
                                        </p:tav>
                                        <p:tav tm="100000">
                                          <p:val>
                                            <p:strVal val="#ppt_x"/>
                                          </p:val>
                                        </p:tav>
                                      </p:tavLst>
                                    </p:anim>
                                    <p:anim calcmode="lin" valueType="num">
                                      <p:cBhvr>
                                        <p:cTn id="23" dur="1000" fill="hold"/>
                                        <p:tgtEl>
                                          <p:spTgt spid="18"/>
                                        </p:tgtEl>
                                        <p:attrNameLst>
                                          <p:attrName>ppt_y</p:attrName>
                                        </p:attrNameLst>
                                      </p:cBhvr>
                                      <p:tavLst>
                                        <p:tav tm="0">
                                          <p:val>
                                            <p:strVal val="#ppt_y"/>
                                          </p:val>
                                        </p:tav>
                                        <p:tav tm="100000">
                                          <p:val>
                                            <p:strVal val="#ppt_y"/>
                                          </p:val>
                                        </p:tav>
                                      </p:tavLst>
                                    </p:anim>
                                    <p:animEffect transition="in" filter="fade">
                                      <p:cBhvr>
                                        <p:cTn id="24" dur="1000"/>
                                        <p:tgtEl>
                                          <p:spTgt spid="18"/>
                                        </p:tgtEl>
                                      </p:cBhvr>
                                    </p:animEffect>
                                  </p:childTnLst>
                                </p:cTn>
                              </p:par>
                              <p:par>
                                <p:cTn id="25" presetID="48" presetClass="entr" presetSubtype="0" accel="5000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8" dur="1000" fill="hold"/>
                                        <p:tgtEl>
                                          <p:spTgt spid="21"/>
                                        </p:tgtEl>
                                        <p:attrNameLst>
                                          <p:attrName>ppt_x</p:attrName>
                                        </p:attrNameLst>
                                      </p:cBhvr>
                                      <p:tavLst>
                                        <p:tav tm="0">
                                          <p:val>
                                            <p:fltVal val="-1"/>
                                          </p:val>
                                        </p:tav>
                                        <p:tav tm="50000">
                                          <p:val>
                                            <p:fltVal val="0.95"/>
                                          </p:val>
                                        </p:tav>
                                        <p:tav tm="100000">
                                          <p:val>
                                            <p:strVal val="#ppt_x"/>
                                          </p:val>
                                        </p:tav>
                                      </p:tavLst>
                                    </p:anim>
                                    <p:anim calcmode="lin" valueType="num">
                                      <p:cBhvr>
                                        <p:cTn id="29" dur="1000" fill="hold"/>
                                        <p:tgtEl>
                                          <p:spTgt spid="21"/>
                                        </p:tgtEl>
                                        <p:attrNameLst>
                                          <p:attrName>ppt_y</p:attrName>
                                        </p:attrNameLst>
                                      </p:cBhvr>
                                      <p:tavLst>
                                        <p:tav tm="0">
                                          <p:val>
                                            <p:strVal val="#ppt_y"/>
                                          </p:val>
                                        </p:tav>
                                        <p:tav tm="100000">
                                          <p:val>
                                            <p:strVal val="#ppt_y"/>
                                          </p:val>
                                        </p:tav>
                                      </p:tavLst>
                                    </p:anim>
                                    <p:animEffect transition="in" filter="fade">
                                      <p:cBhvr>
                                        <p:cTn id="30" dur="10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48" presetClass="entr" presetSubtype="0" accel="5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6" dur="1000" fill="hold"/>
                                        <p:tgtEl>
                                          <p:spTgt spid="15"/>
                                        </p:tgtEl>
                                        <p:attrNameLst>
                                          <p:attrName>ppt_x</p:attrName>
                                        </p:attrNameLst>
                                      </p:cBhvr>
                                      <p:tavLst>
                                        <p:tav tm="0">
                                          <p:val>
                                            <p:fltVal val="-1"/>
                                          </p:val>
                                        </p:tav>
                                        <p:tav tm="50000">
                                          <p:val>
                                            <p:fltVal val="0.95"/>
                                          </p:val>
                                        </p:tav>
                                        <p:tav tm="100000">
                                          <p:val>
                                            <p:strVal val="#ppt_x"/>
                                          </p:val>
                                        </p:tav>
                                      </p:tavLst>
                                    </p:anim>
                                    <p:anim calcmode="lin" valueType="num">
                                      <p:cBhvr>
                                        <p:cTn id="37" dur="1000" fill="hold"/>
                                        <p:tgtEl>
                                          <p:spTgt spid="15"/>
                                        </p:tgtEl>
                                        <p:attrNameLst>
                                          <p:attrName>ppt_y</p:attrName>
                                        </p:attrNameLst>
                                      </p:cBhvr>
                                      <p:tavLst>
                                        <p:tav tm="0">
                                          <p:val>
                                            <p:strVal val="#ppt_y"/>
                                          </p:val>
                                        </p:tav>
                                        <p:tav tm="100000">
                                          <p:val>
                                            <p:strVal val="#ppt_y"/>
                                          </p:val>
                                        </p:tav>
                                      </p:tavLst>
                                    </p:anim>
                                    <p:animEffect transition="in" filter="fade">
                                      <p:cBhvr>
                                        <p:cTn id="38" dur="1000"/>
                                        <p:tgtEl>
                                          <p:spTgt spid="15"/>
                                        </p:tgtEl>
                                      </p:cBhvr>
                                    </p:animEffect>
                                  </p:childTnLst>
                                </p:cTn>
                              </p:par>
                              <p:par>
                                <p:cTn id="39" presetID="48" presetClass="entr" presetSubtype="0" accel="5000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1000" fill="hold"/>
                                        <p:tgtEl>
                                          <p:spTgt spid="1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2" dur="1000" fill="hold"/>
                                        <p:tgtEl>
                                          <p:spTgt spid="14"/>
                                        </p:tgtEl>
                                        <p:attrNameLst>
                                          <p:attrName>ppt_x</p:attrName>
                                        </p:attrNameLst>
                                      </p:cBhvr>
                                      <p:tavLst>
                                        <p:tav tm="0">
                                          <p:val>
                                            <p:fltVal val="-1"/>
                                          </p:val>
                                        </p:tav>
                                        <p:tav tm="50000">
                                          <p:val>
                                            <p:fltVal val="0.95"/>
                                          </p:val>
                                        </p:tav>
                                        <p:tav tm="100000">
                                          <p:val>
                                            <p:strVal val="#ppt_x"/>
                                          </p:val>
                                        </p:tav>
                                      </p:tavLst>
                                    </p:anim>
                                    <p:anim calcmode="lin" valueType="num">
                                      <p:cBhvr>
                                        <p:cTn id="43" dur="1000" fill="hold"/>
                                        <p:tgtEl>
                                          <p:spTgt spid="14"/>
                                        </p:tgtEl>
                                        <p:attrNameLst>
                                          <p:attrName>ppt_y</p:attrName>
                                        </p:attrNameLst>
                                      </p:cBhvr>
                                      <p:tavLst>
                                        <p:tav tm="0">
                                          <p:val>
                                            <p:strVal val="#ppt_y"/>
                                          </p:val>
                                        </p:tav>
                                        <p:tav tm="100000">
                                          <p:val>
                                            <p:strVal val="#ppt_y"/>
                                          </p:val>
                                        </p:tav>
                                      </p:tavLst>
                                    </p:anim>
                                    <p:animEffect transition="in" filter="fade">
                                      <p:cBhvr>
                                        <p:cTn id="44" dur="10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8" presetClass="entr" presetSubtype="0" accel="5000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1000" fill="hold"/>
                                        <p:tgtEl>
                                          <p:spTgt spid="2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0" dur="1000" fill="hold"/>
                                        <p:tgtEl>
                                          <p:spTgt spid="23"/>
                                        </p:tgtEl>
                                        <p:attrNameLst>
                                          <p:attrName>ppt_x</p:attrName>
                                        </p:attrNameLst>
                                      </p:cBhvr>
                                      <p:tavLst>
                                        <p:tav tm="0">
                                          <p:val>
                                            <p:fltVal val="-1"/>
                                          </p:val>
                                        </p:tav>
                                        <p:tav tm="50000">
                                          <p:val>
                                            <p:fltVal val="0.95"/>
                                          </p:val>
                                        </p:tav>
                                        <p:tav tm="100000">
                                          <p:val>
                                            <p:strVal val="#ppt_x"/>
                                          </p:val>
                                        </p:tav>
                                      </p:tavLst>
                                    </p:anim>
                                    <p:anim calcmode="lin" valueType="num">
                                      <p:cBhvr>
                                        <p:cTn id="51" dur="1000" fill="hold"/>
                                        <p:tgtEl>
                                          <p:spTgt spid="23"/>
                                        </p:tgtEl>
                                        <p:attrNameLst>
                                          <p:attrName>ppt_y</p:attrName>
                                        </p:attrNameLst>
                                      </p:cBhvr>
                                      <p:tavLst>
                                        <p:tav tm="0">
                                          <p:val>
                                            <p:strVal val="#ppt_y"/>
                                          </p:val>
                                        </p:tav>
                                        <p:tav tm="100000">
                                          <p:val>
                                            <p:strVal val="#ppt_y"/>
                                          </p:val>
                                        </p:tav>
                                      </p:tavLst>
                                    </p:anim>
                                    <p:animEffect transition="in" filter="fade">
                                      <p:cBhvr>
                                        <p:cTn id="52" dur="1000"/>
                                        <p:tgtEl>
                                          <p:spTgt spid="23"/>
                                        </p:tgtEl>
                                      </p:cBhvr>
                                    </p:animEffect>
                                  </p:childTnLst>
                                </p:cTn>
                              </p:par>
                              <p:par>
                                <p:cTn id="53" presetID="48" presetClass="entr" presetSubtype="0" accel="5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6" dur="1000" fill="hold"/>
                                        <p:tgtEl>
                                          <p:spTgt spid="17"/>
                                        </p:tgtEl>
                                        <p:attrNameLst>
                                          <p:attrName>ppt_x</p:attrName>
                                        </p:attrNameLst>
                                      </p:cBhvr>
                                      <p:tavLst>
                                        <p:tav tm="0">
                                          <p:val>
                                            <p:fltVal val="-1"/>
                                          </p:val>
                                        </p:tav>
                                        <p:tav tm="50000">
                                          <p:val>
                                            <p:fltVal val="0.95"/>
                                          </p:val>
                                        </p:tav>
                                        <p:tav tm="100000">
                                          <p:val>
                                            <p:strVal val="#ppt_x"/>
                                          </p:val>
                                        </p:tav>
                                      </p:tavLst>
                                    </p:anim>
                                    <p:anim calcmode="lin" valueType="num">
                                      <p:cBhvr>
                                        <p:cTn id="57" dur="1000" fill="hold"/>
                                        <p:tgtEl>
                                          <p:spTgt spid="17"/>
                                        </p:tgtEl>
                                        <p:attrNameLst>
                                          <p:attrName>ppt_y</p:attrName>
                                        </p:attrNameLst>
                                      </p:cBhvr>
                                      <p:tavLst>
                                        <p:tav tm="0">
                                          <p:val>
                                            <p:strVal val="#ppt_y"/>
                                          </p:val>
                                        </p:tav>
                                        <p:tav tm="100000">
                                          <p:val>
                                            <p:strVal val="#ppt_y"/>
                                          </p:val>
                                        </p:tav>
                                      </p:tavLst>
                                    </p:anim>
                                    <p:animEffect transition="in" filter="fade">
                                      <p:cBhvr>
                                        <p:cTn id="5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Each shape can have an arbitrary number of points without topological restrictions</a:t>
            </a:r>
          </a:p>
          <a:p>
            <a:r>
              <a:rPr lang="en-US" dirty="0" smtClean="0"/>
              <a:t>Limited processing is required since we directly take the shape points and estimate the density </a:t>
            </a:r>
          </a:p>
          <a:p>
            <a:r>
              <a:rPr lang="en-US" dirty="0" smtClean="0"/>
              <a:t>The similarity metric is in closed form and computationally efficient for large querying applications </a:t>
            </a:r>
            <a:endParaRPr lang="en-US" dirty="0"/>
          </a:p>
        </p:txBody>
      </p:sp>
      <p:sp>
        <p:nvSpPr>
          <p:cNvPr id="4" name="Rounded Rectangle 3"/>
          <p:cNvSpPr/>
          <p:nvPr/>
        </p:nvSpPr>
        <p:spPr>
          <a:xfrm>
            <a:off x="304800" y="4191000"/>
            <a:ext cx="8610600" cy="16002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sz="2600" b="1" dirty="0" smtClean="0">
                <a:solidFill>
                  <a:schemeClr val="bg1"/>
                </a:solidFill>
              </a:rPr>
              <a:t>Our approach was validated on the benchmarked MPEG 7 Shape database </a:t>
            </a:r>
            <a:r>
              <a:rPr lang="en-US" sz="2600" b="1" i="1" dirty="0" smtClean="0">
                <a:solidFill>
                  <a:schemeClr val="bg1"/>
                </a:solidFill>
              </a:rPr>
              <a:t>and demonstrated promising results which are competitive with the state of the art</a:t>
            </a:r>
            <a:endParaRPr lang="en-US" sz="2600" b="1" i="1" dirty="0">
              <a:solidFill>
                <a:schemeClr val="bg1"/>
              </a:solidFill>
            </a:endParaRPr>
          </a:p>
        </p:txBody>
      </p:sp>
      <p:sp>
        <p:nvSpPr>
          <p:cNvPr id="5" name="Slide Number Placeholder 4"/>
          <p:cNvSpPr>
            <a:spLocks noGrp="1"/>
          </p:cNvSpPr>
          <p:nvPr>
            <p:ph type="sldNum" sz="quarter" idx="12"/>
          </p:nvPr>
        </p:nvSpPr>
        <p:spPr/>
        <p:txBody>
          <a:bodyPr/>
          <a:lstStyle/>
          <a:p>
            <a:fld id="{C238F03A-58E1-4ECA-9024-348A9A81A53D}" type="slidenum">
              <a:rPr lang="en-US" smtClean="0">
                <a:solidFill>
                  <a:prstClr val="black">
                    <a:tint val="75000"/>
                  </a:prstClr>
                </a:solidFill>
              </a:rPr>
              <a:pPr/>
              <a:t>45</a:t>
            </a:fld>
            <a:endParaRPr lang="en-US" dirty="0">
              <a:solidFill>
                <a:prstClr val="black">
                  <a:tint val="75000"/>
                </a:prstClr>
              </a:solidFill>
            </a:endParaRPr>
          </a:p>
        </p:txBody>
      </p:sp>
    </p:spTree>
    <p:extLst>
      <p:ext uri="{BB962C8B-B14F-4D97-AF65-F5344CB8AC3E}">
        <p14:creationId xmlns:p14="http://schemas.microsoft.com/office/powerpoint/2010/main" val="13526336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Laplace-Beltrami Operator (LBO)</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756150"/>
              </a:xfrm>
            </p:spPr>
            <p:txBody>
              <a:bodyPr>
                <a:normAutofit/>
              </a:bodyPr>
              <a:lstStyle/>
              <a:p>
                <a:r>
                  <a:rPr lang="en-US" dirty="0" smtClean="0"/>
                  <a:t>Generalizes the </a:t>
                </a:r>
                <a:r>
                  <a:rPr lang="en-US" dirty="0" err="1" smtClean="0"/>
                  <a:t>Laplacian</a:t>
                </a:r>
                <a:r>
                  <a:rPr lang="en-US" dirty="0" smtClean="0"/>
                  <a:t> of Euclidean spaces to Riemannian manifolds</a:t>
                </a:r>
              </a:p>
              <a:p>
                <a:r>
                  <a:rPr lang="en-US" dirty="0" smtClean="0"/>
                  <a:t>Consider </a:t>
                </a:r>
                <a14:m>
                  <m:oMath xmlns:m="http://schemas.openxmlformats.org/officeDocument/2006/math">
                    <m:r>
                      <a:rPr lang="en-US" b="0" i="1" smtClean="0">
                        <a:latin typeface="Cambria Math" panose="02040503050406030204" pitchFamily="18" charset="0"/>
                      </a:rPr>
                      <m:t>𝑓</m:t>
                    </m:r>
                  </m:oMath>
                </a14:m>
                <a:r>
                  <a:rPr lang="en-US" dirty="0" smtClean="0"/>
                  <a:t> to be 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oMath>
                </a14:m>
                <a:r>
                  <a:rPr lang="en-US" dirty="0" smtClean="0"/>
                  <a:t> real-valued function defined on a smooth Riemannian manifold  </a:t>
                </a:r>
                <a14:m>
                  <m:oMath xmlns:m="http://schemas.openxmlformats.org/officeDocument/2006/math">
                    <m:r>
                      <a:rPr lang="en-US" b="0" i="1" smtClean="0">
                        <a:latin typeface="Cambria Math" panose="02040503050406030204" pitchFamily="18" charset="0"/>
                      </a:rPr>
                      <m:t>𝑀</m:t>
                    </m:r>
                  </m:oMath>
                </a14:m>
                <a:r>
                  <a:rPr lang="en-US" dirty="0" smtClean="0"/>
                  <a:t> with metric tensor </a:t>
                </a:r>
                <a14:m>
                  <m:oMath xmlns:m="http://schemas.openxmlformats.org/officeDocument/2006/math">
                    <m:r>
                      <a:rPr lang="en-US" b="0" i="1" smtClean="0">
                        <a:latin typeface="Cambria Math" panose="02040503050406030204" pitchFamily="18" charset="0"/>
                      </a:rPr>
                      <m:t>𝑔</m:t>
                    </m:r>
                  </m:oMath>
                </a14:m>
                <a:endParaRPr lang="en-US" b="0" dirty="0" smtClean="0"/>
              </a:p>
              <a:p>
                <a:pPr marL="0" indent="0">
                  <a:buNone/>
                </a:pPr>
                <a:r>
                  <a:rPr lang="en-US" b="0" dirty="0" smtClean="0"/>
                  <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smtClean="0"/>
                  <a:t>div(grad</a:t>
                </a:r>
                <a14:m>
                  <m:oMath xmlns:m="http://schemas.openxmlformats.org/officeDocument/2006/math">
                    <m:r>
                      <a:rPr lang="en-US" b="0" i="1" dirty="0" smtClean="0">
                        <a:latin typeface="Cambria Math" panose="02040503050406030204" pitchFamily="18" charset="0"/>
                      </a:rPr>
                      <m:t>𝑓</m:t>
                    </m:r>
                  </m:oMath>
                </a14:m>
                <a:r>
                  <a:rPr lang="en-US" dirty="0" smtClean="0"/>
                  <a:t>)</a:t>
                </a:r>
              </a:p>
              <a:p>
                <a:pPr marL="457200" lvl="1" indent="0">
                  <a:buNone/>
                </a:pPr>
                <a:r>
                  <a:rPr lang="en-US" dirty="0" smtClean="0"/>
                  <a:t>where div and grad are the divergence and gradient on the manifold </a:t>
                </a:r>
                <a14:m>
                  <m:oMath xmlns:m="http://schemas.openxmlformats.org/officeDocument/2006/math">
                    <m:r>
                      <a:rPr lang="en-US" b="0" i="1" smtClean="0">
                        <a:latin typeface="Cambria Math" panose="02040503050406030204" pitchFamily="18" charset="0"/>
                      </a:rPr>
                      <m:t>𝑀</m:t>
                    </m:r>
                  </m:oMath>
                </a14:m>
                <a:r>
                  <a:rPr lang="en-US" dirty="0" smtClean="0"/>
                  <a:t>. </a:t>
                </a:r>
                <a:endParaRPr lang="en-US" dirty="0"/>
              </a:p>
              <a:p>
                <a:r>
                  <a:rPr lang="en-US" dirty="0" smtClean="0"/>
                  <a:t>In local coordinates,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𝑓</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𝑖</m:t>
                              </m:r>
                            </m:sub>
                          </m:sSub>
                        </m:e>
                      </m:nary>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e>
                      </m:rad>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𝑖𝑗</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𝑗</m:t>
                              </m:r>
                            </m:sub>
                          </m:sSub>
                          <m:r>
                            <a:rPr lang="en-US" b="0" i="1" smtClean="0">
                              <a:latin typeface="Cambria Math" panose="02040503050406030204" pitchFamily="18" charset="0"/>
                            </a:rPr>
                            <m:t>𝑓</m:t>
                          </m:r>
                        </m:e>
                      </m:nary>
                    </m:oMath>
                  </m:oMathPara>
                </a14:m>
                <a:endParaRPr lang="en-US" dirty="0" smtClean="0"/>
              </a:p>
              <a:p>
                <a:pPr marL="457200" lvl="1" indent="0">
                  <a:buNone/>
                </a:pPr>
                <a:r>
                  <a:rPr lang="en-US" dirty="0" smtClean="0"/>
                  <a:t>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𝑖𝑗</m:t>
                        </m:r>
                      </m:sup>
                    </m:sSup>
                  </m:oMath>
                </a14:m>
                <a:r>
                  <a:rPr lang="en-US" dirty="0" smtClean="0"/>
                  <a:t> denotes the elements of the inverse of </a:t>
                </a:r>
                <a14:m>
                  <m:oMath xmlns:m="http://schemas.openxmlformats.org/officeDocument/2006/math">
                    <m:r>
                      <a:rPr lang="en-US" b="0" i="1" smtClean="0">
                        <a:latin typeface="Cambria Math" panose="02040503050406030204" pitchFamily="18" charset="0"/>
                      </a:rPr>
                      <m:t>𝑔</m:t>
                    </m:r>
                  </m:oMath>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756150"/>
              </a:xfrm>
              <a:blipFill rotWithShape="0">
                <a:blip r:embed="rId3"/>
                <a:stretch>
                  <a:fillRect l="-963" t="-1026"/>
                </a:stretch>
              </a:blipFill>
            </p:spPr>
            <p:txBody>
              <a:bodyPr/>
              <a:lstStyle/>
              <a:p>
                <a:r>
                  <a:rPr lang="en-US">
                    <a:noFill/>
                  </a:rPr>
                  <a:t> </a:t>
                </a:r>
              </a:p>
            </p:txBody>
          </p:sp>
        </mc:Fallback>
      </mc:AlternateContent>
      <p:sp>
        <p:nvSpPr>
          <p:cNvPr id="5" name="TextBox 4"/>
          <p:cNvSpPr txBox="1"/>
          <p:nvPr/>
        </p:nvSpPr>
        <p:spPr>
          <a:xfrm>
            <a:off x="7839734" y="0"/>
            <a:ext cx="1304266" cy="272415"/>
          </a:xfrm>
          <a:prstGeom prst="round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000" b="1" dirty="0" smtClean="0"/>
              <a:t>LBO-Shape Densities</a:t>
            </a:r>
            <a:endParaRPr lang="en-US" sz="1000" b="1" dirty="0"/>
          </a:p>
        </p:txBody>
      </p:sp>
    </p:spTree>
    <p:extLst>
      <p:ext uri="{BB962C8B-B14F-4D97-AF65-F5344CB8AC3E}">
        <p14:creationId xmlns:p14="http://schemas.microsoft.com/office/powerpoint/2010/main" val="37426122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3">
                                            <p:txEl>
                                              <p:pRg st="0" end="0"/>
                                            </p:txEl>
                                          </p:spTgt>
                                        </p:tgtEl>
                                        <p:attrNameLst>
                                          <p:attrName>style.color</p:attrName>
                                        </p:attrNameLst>
                                      </p:cBhvr>
                                      <p:by>
                                        <p:hsl h="0" s="-12549" l="-25098"/>
                                      </p:by>
                                    </p:animClr>
                                    <p:animClr clrSpc="hsl" dir="cw">
                                      <p:cBhvr>
                                        <p:cTn id="7" dur="500" fill="hold"/>
                                        <p:tgtEl>
                                          <p:spTgt spid="3">
                                            <p:txEl>
                                              <p:pRg st="0" end="0"/>
                                            </p:txEl>
                                          </p:spTgt>
                                        </p:tgtEl>
                                        <p:attrNameLst>
                                          <p:attrName>fillcolor</p:attrName>
                                        </p:attrNameLst>
                                      </p:cBhvr>
                                      <p:by>
                                        <p:hsl h="0" s="-12549" l="-25098"/>
                                      </p:by>
                                    </p:animClr>
                                    <p:animClr clrSpc="hsl" dir="cw">
                                      <p:cBhvr>
                                        <p:cTn id="8" dur="500" fill="hold"/>
                                        <p:tgtEl>
                                          <p:spTgt spid="3">
                                            <p:txEl>
                                              <p:pRg st="0" end="0"/>
                                            </p:txEl>
                                          </p:spTgt>
                                        </p:tgtEl>
                                        <p:attrNameLst>
                                          <p:attrName>stroke.color</p:attrName>
                                        </p:attrNameLst>
                                      </p:cBhvr>
                                      <p:by>
                                        <p:hsl h="0" s="-12549" l="-25098"/>
                                      </p:by>
                                    </p:animClr>
                                    <p:set>
                                      <p:cBhvr>
                                        <p:cTn id="9" dur="500" fill="hold"/>
                                        <p:tgtEl>
                                          <p:spTgt spid="3">
                                            <p:txEl>
                                              <p:pRg st="0" end="0"/>
                                            </p:txEl>
                                          </p:spTgt>
                                        </p:tgtEl>
                                        <p:attrNameLst>
                                          <p:attrName>fill.type</p:attrName>
                                        </p:attrNameLst>
                                      </p:cBhvr>
                                      <p:to>
                                        <p:strVal val="solid"/>
                                      </p:to>
                                    </p:set>
                                  </p:childTnLst>
                                </p:cTn>
                              </p:par>
                              <p:par>
                                <p:cTn id="10" presetID="24" presetClass="emph" presetSubtype="0" fill="hold" nodeType="withEffect">
                                  <p:stCondLst>
                                    <p:cond delay="0"/>
                                  </p:stCondLst>
                                  <p:childTnLst>
                                    <p:animClr clrSpc="hsl" dir="cw">
                                      <p:cBhvr override="childStyle">
                                        <p:cTn id="11" dur="500" fill="hold"/>
                                        <p:tgtEl>
                                          <p:spTgt spid="3">
                                            <p:txEl>
                                              <p:pRg st="1" end="1"/>
                                            </p:txEl>
                                          </p:spTgt>
                                        </p:tgtEl>
                                        <p:attrNameLst>
                                          <p:attrName>style.color</p:attrName>
                                        </p:attrNameLst>
                                      </p:cBhvr>
                                      <p:by>
                                        <p:hsl h="0" s="-12549" l="-25098"/>
                                      </p:by>
                                    </p:animClr>
                                    <p:animClr clrSpc="hsl" dir="cw">
                                      <p:cBhvr>
                                        <p:cTn id="12" dur="500" fill="hold"/>
                                        <p:tgtEl>
                                          <p:spTgt spid="3">
                                            <p:txEl>
                                              <p:pRg st="1" end="1"/>
                                            </p:txEl>
                                          </p:spTgt>
                                        </p:tgtEl>
                                        <p:attrNameLst>
                                          <p:attrName>fillcolor</p:attrName>
                                        </p:attrNameLst>
                                      </p:cBhvr>
                                      <p:by>
                                        <p:hsl h="0" s="-12549" l="-25098"/>
                                      </p:by>
                                    </p:animClr>
                                    <p:animClr clrSpc="hsl" dir="cw">
                                      <p:cBhvr>
                                        <p:cTn id="13" dur="500" fill="hold"/>
                                        <p:tgtEl>
                                          <p:spTgt spid="3">
                                            <p:txEl>
                                              <p:pRg st="1" end="1"/>
                                            </p:txEl>
                                          </p:spTgt>
                                        </p:tgtEl>
                                        <p:attrNameLst>
                                          <p:attrName>stroke.color</p:attrName>
                                        </p:attrNameLst>
                                      </p:cBhvr>
                                      <p:by>
                                        <p:hsl h="0" s="-12549" l="-25098"/>
                                      </p:by>
                                    </p:animClr>
                                    <p:set>
                                      <p:cBhvr>
                                        <p:cTn id="14" dur="500" fill="hold"/>
                                        <p:tgtEl>
                                          <p:spTgt spid="3">
                                            <p:txEl>
                                              <p:pRg st="1" end="1"/>
                                            </p:txEl>
                                          </p:spTgt>
                                        </p:tgtEl>
                                        <p:attrNameLst>
                                          <p:attrName>fill.type</p:attrName>
                                        </p:attrNameLst>
                                      </p:cBhvr>
                                      <p:to>
                                        <p:strVal val="solid"/>
                                      </p:to>
                                    </p:set>
                                  </p:childTnLst>
                                </p:cTn>
                              </p:par>
                              <p:par>
                                <p:cTn id="15" presetID="24" presetClass="emph" presetSubtype="0" fill="hold" nodeType="withEffect">
                                  <p:stCondLst>
                                    <p:cond delay="0"/>
                                  </p:stCondLst>
                                  <p:childTnLst>
                                    <p:animClr clrSpc="hsl" dir="cw">
                                      <p:cBhvr override="childStyle">
                                        <p:cTn id="16" dur="500" fill="hold"/>
                                        <p:tgtEl>
                                          <p:spTgt spid="3">
                                            <p:txEl>
                                              <p:pRg st="2" end="2"/>
                                            </p:txEl>
                                          </p:spTgt>
                                        </p:tgtEl>
                                        <p:attrNameLst>
                                          <p:attrName>style.color</p:attrName>
                                        </p:attrNameLst>
                                      </p:cBhvr>
                                      <p:by>
                                        <p:hsl h="0" s="-12549" l="-25098"/>
                                      </p:by>
                                    </p:animClr>
                                    <p:animClr clrSpc="hsl" dir="cw">
                                      <p:cBhvr>
                                        <p:cTn id="17" dur="500" fill="hold"/>
                                        <p:tgtEl>
                                          <p:spTgt spid="3">
                                            <p:txEl>
                                              <p:pRg st="2" end="2"/>
                                            </p:txEl>
                                          </p:spTgt>
                                        </p:tgtEl>
                                        <p:attrNameLst>
                                          <p:attrName>fillcolor</p:attrName>
                                        </p:attrNameLst>
                                      </p:cBhvr>
                                      <p:by>
                                        <p:hsl h="0" s="-12549" l="-25098"/>
                                      </p:by>
                                    </p:animClr>
                                    <p:animClr clrSpc="hsl" dir="cw">
                                      <p:cBhvr>
                                        <p:cTn id="18" dur="500" fill="hold"/>
                                        <p:tgtEl>
                                          <p:spTgt spid="3">
                                            <p:txEl>
                                              <p:pRg st="2" end="2"/>
                                            </p:txEl>
                                          </p:spTgt>
                                        </p:tgtEl>
                                        <p:attrNameLst>
                                          <p:attrName>stroke.color</p:attrName>
                                        </p:attrNameLst>
                                      </p:cBhvr>
                                      <p:by>
                                        <p:hsl h="0" s="-12549" l="-25098"/>
                                      </p:by>
                                    </p:animClr>
                                    <p:set>
                                      <p:cBhvr>
                                        <p:cTn id="19" dur="500" fill="hold"/>
                                        <p:tgtEl>
                                          <p:spTgt spid="3">
                                            <p:txEl>
                                              <p:pRg st="2" end="2"/>
                                            </p:txEl>
                                          </p:spTgt>
                                        </p:tgtEl>
                                        <p:attrNameLst>
                                          <p:attrName>fill.type</p:attrName>
                                        </p:attrNameLst>
                                      </p:cBhvr>
                                      <p:to>
                                        <p:strVal val="solid"/>
                                      </p:to>
                                    </p:set>
                                  </p:childTnLst>
                                </p:cTn>
                              </p:par>
                              <p:par>
                                <p:cTn id="20" presetID="24" presetClass="emph" presetSubtype="0" fill="hold" nodeType="withEffect">
                                  <p:stCondLst>
                                    <p:cond delay="0"/>
                                  </p:stCondLst>
                                  <p:childTnLst>
                                    <p:animClr clrSpc="hsl" dir="cw">
                                      <p:cBhvr override="childStyle">
                                        <p:cTn id="21" dur="500" fill="hold"/>
                                        <p:tgtEl>
                                          <p:spTgt spid="3">
                                            <p:txEl>
                                              <p:pRg st="3" end="3"/>
                                            </p:txEl>
                                          </p:spTgt>
                                        </p:tgtEl>
                                        <p:attrNameLst>
                                          <p:attrName>style.color</p:attrName>
                                        </p:attrNameLst>
                                      </p:cBhvr>
                                      <p:by>
                                        <p:hsl h="0" s="-12549" l="-25098"/>
                                      </p:by>
                                    </p:animClr>
                                    <p:animClr clrSpc="hsl" dir="cw">
                                      <p:cBhvr>
                                        <p:cTn id="22" dur="500" fill="hold"/>
                                        <p:tgtEl>
                                          <p:spTgt spid="3">
                                            <p:txEl>
                                              <p:pRg st="3" end="3"/>
                                            </p:txEl>
                                          </p:spTgt>
                                        </p:tgtEl>
                                        <p:attrNameLst>
                                          <p:attrName>fillcolor</p:attrName>
                                        </p:attrNameLst>
                                      </p:cBhvr>
                                      <p:by>
                                        <p:hsl h="0" s="-12549" l="-25098"/>
                                      </p:by>
                                    </p:animClr>
                                    <p:animClr clrSpc="hsl" dir="cw">
                                      <p:cBhvr>
                                        <p:cTn id="23" dur="500" fill="hold"/>
                                        <p:tgtEl>
                                          <p:spTgt spid="3">
                                            <p:txEl>
                                              <p:pRg st="3" end="3"/>
                                            </p:txEl>
                                          </p:spTgt>
                                        </p:tgtEl>
                                        <p:attrNameLst>
                                          <p:attrName>stroke.color</p:attrName>
                                        </p:attrNameLst>
                                      </p:cBhvr>
                                      <p:by>
                                        <p:hsl h="0" s="-12549" l="-25098"/>
                                      </p:by>
                                    </p:animClr>
                                    <p:set>
                                      <p:cBhvr>
                                        <p:cTn id="24" dur="500" fill="hold"/>
                                        <p:tgtEl>
                                          <p:spTgt spid="3">
                                            <p:txEl>
                                              <p:pRg st="3" end="3"/>
                                            </p:txEl>
                                          </p:spTgt>
                                        </p:tgtEl>
                                        <p:attrNameLst>
                                          <p:attrName>fill.type</p:attrName>
                                        </p:attrNameLst>
                                      </p:cBhvr>
                                      <p:to>
                                        <p:strVal val="solid"/>
                                      </p:to>
                                    </p:se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a:t>
            </a:r>
            <a:r>
              <a:rPr lang="en-US" dirty="0" err="1" smtClean="0"/>
              <a:t>Eigenshapes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864360"/>
                <a:ext cx="8229600" cy="4525963"/>
              </a:xfrm>
            </p:spPr>
            <p:txBody>
              <a:bodyPr/>
              <a:lstStyle/>
              <a:p>
                <a:r>
                  <a:rPr lang="en-US" dirty="0" smtClean="0"/>
                  <a:t>Eigenshapes are formed using a triplet of low order eigenvectors.</a:t>
                </a:r>
              </a:p>
              <a:p>
                <a:pPr lvl="1"/>
                <a:r>
                  <a:rPr lang="en-US" dirty="0"/>
                  <a:t>Constant eigenvector corresponding to </a:t>
                </a: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=0</m:t>
                    </m:r>
                  </m:oMath>
                </a14:m>
                <a:r>
                  <a:rPr lang="en-US" dirty="0"/>
                  <a:t> is removed</a:t>
                </a:r>
              </a:p>
              <a:p>
                <a:pPr lvl="1"/>
                <a:r>
                  <a:rPr lang="en-US" dirty="0" smtClean="0"/>
                  <a:t>Eigenvectors corresponding to the smallest eigenvalues</a:t>
                </a:r>
              </a:p>
              <a:p>
                <a:pPr lvl="2"/>
                <a:r>
                  <a:rPr lang="en-US" dirty="0" smtClean="0"/>
                  <a:t>Eigenvector triplet – (1,2,5) (determined experimentally)</a:t>
                </a:r>
              </a:p>
              <a:p>
                <a:r>
                  <a:rPr lang="en-US" dirty="0" smtClean="0"/>
                  <a:t>The low order eigenvectors represent the low frequency modes of the shape</a:t>
                </a:r>
              </a:p>
              <a:p>
                <a:pPr lvl="1"/>
                <a:r>
                  <a:rPr lang="en-US" dirty="0" smtClean="0"/>
                  <a:t>More robust to noise and deformations</a:t>
                </a:r>
              </a:p>
              <a:p>
                <a:pPr lvl="1"/>
                <a:r>
                  <a:rPr lang="en-US" dirty="0" smtClean="0"/>
                  <a:t>Better suited for creating categorical shape </a:t>
                </a:r>
                <a:r>
                  <a:rPr lang="en-US" dirty="0" err="1" smtClean="0"/>
                  <a:t>protoypes</a:t>
                </a:r>
                <a:endParaRPr lang="en-US" dirty="0" smtClean="0"/>
              </a:p>
              <a:p>
                <a:pPr lvl="2"/>
                <a:r>
                  <a:rPr lang="en-US" dirty="0" smtClean="0"/>
                  <a:t>Contains information common to all shapes within a class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864360"/>
                <a:ext cx="8229600" cy="4525963"/>
              </a:xfrm>
              <a:blipFill rotWithShape="0">
                <a:blip r:embed="rId3"/>
                <a:stretch>
                  <a:fillRect l="-963" t="-1078"/>
                </a:stretch>
              </a:blipFill>
            </p:spPr>
            <p:txBody>
              <a:bodyPr/>
              <a:lstStyle/>
              <a:p>
                <a:r>
                  <a:rPr lang="en-US">
                    <a:noFill/>
                  </a:rPr>
                  <a:t> </a:t>
                </a:r>
              </a:p>
            </p:txBody>
          </p:sp>
        </mc:Fallback>
      </mc:AlternateContent>
      <p:sp>
        <p:nvSpPr>
          <p:cNvPr id="6" name="TextBox 5"/>
          <p:cNvSpPr txBox="1"/>
          <p:nvPr/>
        </p:nvSpPr>
        <p:spPr>
          <a:xfrm>
            <a:off x="7839734" y="0"/>
            <a:ext cx="1304266" cy="272415"/>
          </a:xfrm>
          <a:prstGeom prst="round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000" b="1" dirty="0" smtClean="0"/>
              <a:t>LBO-Shape Densities</a:t>
            </a:r>
            <a:endParaRPr lang="en-US" sz="1000" b="1" dirty="0"/>
          </a:p>
        </p:txBody>
      </p:sp>
    </p:spTree>
    <p:extLst>
      <p:ext uri="{BB962C8B-B14F-4D97-AF65-F5344CB8AC3E}">
        <p14:creationId xmlns:p14="http://schemas.microsoft.com/office/powerpoint/2010/main" val="1532636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3">
                                            <p:txEl>
                                              <p:pRg st="0" end="0"/>
                                            </p:txEl>
                                          </p:spTgt>
                                        </p:tgtEl>
                                        <p:attrNameLst>
                                          <p:attrName>style.color</p:attrName>
                                        </p:attrNameLst>
                                      </p:cBhvr>
                                      <p:by>
                                        <p:hsl h="0" s="-70588" l="0"/>
                                      </p:by>
                                    </p:animClr>
                                    <p:animClr clrSpc="hsl" dir="cw">
                                      <p:cBhvr>
                                        <p:cTn id="7" dur="500" fill="hold"/>
                                        <p:tgtEl>
                                          <p:spTgt spid="3">
                                            <p:txEl>
                                              <p:pRg st="0" end="0"/>
                                            </p:txEl>
                                          </p:spTgt>
                                        </p:tgtEl>
                                        <p:attrNameLst>
                                          <p:attrName>fillcolor</p:attrName>
                                        </p:attrNameLst>
                                      </p:cBhvr>
                                      <p:by>
                                        <p:hsl h="0" s="-70588" l="0"/>
                                      </p:by>
                                    </p:animClr>
                                    <p:animClr clrSpc="hsl" dir="cw">
                                      <p:cBhvr>
                                        <p:cTn id="8" dur="500" fill="hold"/>
                                        <p:tgtEl>
                                          <p:spTgt spid="3">
                                            <p:txEl>
                                              <p:pRg st="0" end="0"/>
                                            </p:txEl>
                                          </p:spTgt>
                                        </p:tgtEl>
                                        <p:attrNameLst>
                                          <p:attrName>stroke.color</p:attrName>
                                        </p:attrNameLst>
                                      </p:cBhvr>
                                      <p:by>
                                        <p:hsl h="0" s="-70588" l="0"/>
                                      </p:by>
                                    </p:animClr>
                                    <p:set>
                                      <p:cBhvr>
                                        <p:cTn id="9" dur="500" fill="hold"/>
                                        <p:tgtEl>
                                          <p:spTgt spid="3">
                                            <p:txEl>
                                              <p:pRg st="0" end="0"/>
                                            </p:txEl>
                                          </p:spTgt>
                                        </p:tgtEl>
                                        <p:attrNameLst>
                                          <p:attrName>fill.type</p:attrName>
                                        </p:attrNameLst>
                                      </p:cBhvr>
                                      <p:to>
                                        <p:strVal val="solid"/>
                                      </p:to>
                                    </p:set>
                                  </p:childTnLst>
                                </p:cTn>
                              </p:par>
                              <p:par>
                                <p:cTn id="10" presetID="25" presetClass="emph" presetSubtype="0" fill="hold" nodeType="withEffect">
                                  <p:stCondLst>
                                    <p:cond delay="0"/>
                                  </p:stCondLst>
                                  <p:childTnLst>
                                    <p:animClr clrSpc="hsl" dir="cw">
                                      <p:cBhvr override="childStyle">
                                        <p:cTn id="11" dur="500" fill="hold"/>
                                        <p:tgtEl>
                                          <p:spTgt spid="3">
                                            <p:txEl>
                                              <p:pRg st="1" end="1"/>
                                            </p:txEl>
                                          </p:spTgt>
                                        </p:tgtEl>
                                        <p:attrNameLst>
                                          <p:attrName>style.color</p:attrName>
                                        </p:attrNameLst>
                                      </p:cBhvr>
                                      <p:by>
                                        <p:hsl h="0" s="-70588" l="0"/>
                                      </p:by>
                                    </p:animClr>
                                    <p:animClr clrSpc="hsl" dir="cw">
                                      <p:cBhvr>
                                        <p:cTn id="12" dur="500" fill="hold"/>
                                        <p:tgtEl>
                                          <p:spTgt spid="3">
                                            <p:txEl>
                                              <p:pRg st="1" end="1"/>
                                            </p:txEl>
                                          </p:spTgt>
                                        </p:tgtEl>
                                        <p:attrNameLst>
                                          <p:attrName>fillcolor</p:attrName>
                                        </p:attrNameLst>
                                      </p:cBhvr>
                                      <p:by>
                                        <p:hsl h="0" s="-70588" l="0"/>
                                      </p:by>
                                    </p:animClr>
                                    <p:animClr clrSpc="hsl" dir="cw">
                                      <p:cBhvr>
                                        <p:cTn id="13" dur="500" fill="hold"/>
                                        <p:tgtEl>
                                          <p:spTgt spid="3">
                                            <p:txEl>
                                              <p:pRg st="1" end="1"/>
                                            </p:txEl>
                                          </p:spTgt>
                                        </p:tgtEl>
                                        <p:attrNameLst>
                                          <p:attrName>stroke.color</p:attrName>
                                        </p:attrNameLst>
                                      </p:cBhvr>
                                      <p:by>
                                        <p:hsl h="0" s="-70588" l="0"/>
                                      </p:by>
                                    </p:animClr>
                                    <p:set>
                                      <p:cBhvr>
                                        <p:cTn id="14" dur="500" fill="hold"/>
                                        <p:tgtEl>
                                          <p:spTgt spid="3">
                                            <p:txEl>
                                              <p:pRg st="1" end="1"/>
                                            </p:txEl>
                                          </p:spTgt>
                                        </p:tgtEl>
                                        <p:attrNameLst>
                                          <p:attrName>fill.type</p:attrName>
                                        </p:attrNameLst>
                                      </p:cBhvr>
                                      <p:to>
                                        <p:strVal val="solid"/>
                                      </p:to>
                                    </p:set>
                                  </p:childTnLst>
                                </p:cTn>
                              </p:par>
                              <p:par>
                                <p:cTn id="15" presetID="25" presetClass="emph" presetSubtype="0" fill="hold" nodeType="withEffect">
                                  <p:stCondLst>
                                    <p:cond delay="0"/>
                                  </p:stCondLst>
                                  <p:childTnLst>
                                    <p:animClr clrSpc="hsl" dir="cw">
                                      <p:cBhvr override="childStyle">
                                        <p:cTn id="16" dur="500" fill="hold"/>
                                        <p:tgtEl>
                                          <p:spTgt spid="3">
                                            <p:txEl>
                                              <p:pRg st="2" end="2"/>
                                            </p:txEl>
                                          </p:spTgt>
                                        </p:tgtEl>
                                        <p:attrNameLst>
                                          <p:attrName>style.color</p:attrName>
                                        </p:attrNameLst>
                                      </p:cBhvr>
                                      <p:by>
                                        <p:hsl h="0" s="-70588" l="0"/>
                                      </p:by>
                                    </p:animClr>
                                    <p:animClr clrSpc="hsl" dir="cw">
                                      <p:cBhvr>
                                        <p:cTn id="17" dur="500" fill="hold"/>
                                        <p:tgtEl>
                                          <p:spTgt spid="3">
                                            <p:txEl>
                                              <p:pRg st="2" end="2"/>
                                            </p:txEl>
                                          </p:spTgt>
                                        </p:tgtEl>
                                        <p:attrNameLst>
                                          <p:attrName>fillcolor</p:attrName>
                                        </p:attrNameLst>
                                      </p:cBhvr>
                                      <p:by>
                                        <p:hsl h="0" s="-70588" l="0"/>
                                      </p:by>
                                    </p:animClr>
                                    <p:animClr clrSpc="hsl" dir="cw">
                                      <p:cBhvr>
                                        <p:cTn id="18" dur="500" fill="hold"/>
                                        <p:tgtEl>
                                          <p:spTgt spid="3">
                                            <p:txEl>
                                              <p:pRg st="2" end="2"/>
                                            </p:txEl>
                                          </p:spTgt>
                                        </p:tgtEl>
                                        <p:attrNameLst>
                                          <p:attrName>stroke.color</p:attrName>
                                        </p:attrNameLst>
                                      </p:cBhvr>
                                      <p:by>
                                        <p:hsl h="0" s="-70588" l="0"/>
                                      </p:by>
                                    </p:animClr>
                                    <p:set>
                                      <p:cBhvr>
                                        <p:cTn id="19" dur="500" fill="hold"/>
                                        <p:tgtEl>
                                          <p:spTgt spid="3">
                                            <p:txEl>
                                              <p:pRg st="2" end="2"/>
                                            </p:txEl>
                                          </p:spTgt>
                                        </p:tgtEl>
                                        <p:attrNameLst>
                                          <p:attrName>fill.type</p:attrName>
                                        </p:attrNameLst>
                                      </p:cBhvr>
                                      <p:to>
                                        <p:strVal val="solid"/>
                                      </p:to>
                                    </p:set>
                                  </p:childTnLst>
                                </p:cTn>
                              </p:par>
                              <p:par>
                                <p:cTn id="20" presetID="25" presetClass="emph" presetSubtype="0" fill="hold" nodeType="withEffect">
                                  <p:stCondLst>
                                    <p:cond delay="0"/>
                                  </p:stCondLst>
                                  <p:childTnLst>
                                    <p:animClr clrSpc="hsl" dir="cw">
                                      <p:cBhvr override="childStyle">
                                        <p:cTn id="21" dur="500" fill="hold"/>
                                        <p:tgtEl>
                                          <p:spTgt spid="3">
                                            <p:txEl>
                                              <p:pRg st="3" end="3"/>
                                            </p:txEl>
                                          </p:spTgt>
                                        </p:tgtEl>
                                        <p:attrNameLst>
                                          <p:attrName>style.color</p:attrName>
                                        </p:attrNameLst>
                                      </p:cBhvr>
                                      <p:by>
                                        <p:hsl h="0" s="-70588" l="0"/>
                                      </p:by>
                                    </p:animClr>
                                    <p:animClr clrSpc="hsl" dir="cw">
                                      <p:cBhvr>
                                        <p:cTn id="22" dur="500" fill="hold"/>
                                        <p:tgtEl>
                                          <p:spTgt spid="3">
                                            <p:txEl>
                                              <p:pRg st="3" end="3"/>
                                            </p:txEl>
                                          </p:spTgt>
                                        </p:tgtEl>
                                        <p:attrNameLst>
                                          <p:attrName>fillcolor</p:attrName>
                                        </p:attrNameLst>
                                      </p:cBhvr>
                                      <p:by>
                                        <p:hsl h="0" s="-70588" l="0"/>
                                      </p:by>
                                    </p:animClr>
                                    <p:animClr clrSpc="hsl" dir="cw">
                                      <p:cBhvr>
                                        <p:cTn id="23" dur="500" fill="hold"/>
                                        <p:tgtEl>
                                          <p:spTgt spid="3">
                                            <p:txEl>
                                              <p:pRg st="3" end="3"/>
                                            </p:txEl>
                                          </p:spTgt>
                                        </p:tgtEl>
                                        <p:attrNameLst>
                                          <p:attrName>stroke.color</p:attrName>
                                        </p:attrNameLst>
                                      </p:cBhvr>
                                      <p:by>
                                        <p:hsl h="0" s="-70588" l="0"/>
                                      </p:by>
                                    </p:animClr>
                                    <p:set>
                                      <p:cBhvr>
                                        <p:cTn id="24" dur="500" fill="hold"/>
                                        <p:tgtEl>
                                          <p:spTgt spid="3">
                                            <p:txEl>
                                              <p:pRg st="3" end="3"/>
                                            </p:txEl>
                                          </p:spTgt>
                                        </p:tgtEl>
                                        <p:attrNameLst>
                                          <p:attrName>fill.type</p:attrName>
                                        </p:attrNameLst>
                                      </p:cBhvr>
                                      <p:to>
                                        <p:strVal val="solid"/>
                                      </p:to>
                                    </p:se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Evaluation</a:t>
            </a:r>
            <a:endParaRPr lang="en-US" dirty="0"/>
          </a:p>
        </p:txBody>
      </p:sp>
      <p:sp>
        <p:nvSpPr>
          <p:cNvPr id="3" name="Content Placeholder 2"/>
          <p:cNvSpPr>
            <a:spLocks noGrp="1"/>
          </p:cNvSpPr>
          <p:nvPr>
            <p:ph idx="1"/>
          </p:nvPr>
        </p:nvSpPr>
        <p:spPr/>
        <p:txBody>
          <a:bodyPr>
            <a:normAutofit lnSpcReduction="10000"/>
          </a:bodyPr>
          <a:lstStyle/>
          <a:p>
            <a:r>
              <a:rPr lang="en-US" dirty="0" smtClean="0"/>
              <a:t>3D datasets</a:t>
            </a:r>
          </a:p>
          <a:p>
            <a:pPr lvl="1"/>
            <a:r>
              <a:rPr lang="en-US" dirty="0" smtClean="0"/>
              <a:t>SHREC’12 – Sketch-Based 3D Shape Retrieval Dataset (Basic version)</a:t>
            </a:r>
          </a:p>
          <a:p>
            <a:pPr lvl="2"/>
            <a:r>
              <a:rPr lang="en-US" dirty="0" smtClean="0"/>
              <a:t>13 categories, 10 shapes per category</a:t>
            </a:r>
          </a:p>
          <a:p>
            <a:pPr lvl="1"/>
            <a:r>
              <a:rPr lang="en-US" dirty="0" smtClean="0"/>
              <a:t>SHREC’11 – Shape Retrieval on Non-rigid 3D Watertight Meshes</a:t>
            </a:r>
          </a:p>
          <a:p>
            <a:pPr lvl="2"/>
            <a:r>
              <a:rPr lang="en-US" dirty="0" smtClean="0"/>
              <a:t>30 categories, 20 shapes per category</a:t>
            </a:r>
          </a:p>
          <a:p>
            <a:pPr lvl="1"/>
            <a:r>
              <a:rPr lang="en-US" dirty="0" smtClean="0"/>
              <a:t>SHREC’10 – Non-rigid 3D Shape Retrieval Dataset</a:t>
            </a:r>
          </a:p>
          <a:p>
            <a:pPr lvl="2"/>
            <a:r>
              <a:rPr lang="en-US" dirty="0" smtClean="0"/>
              <a:t>10 categories , 20 shapes per category</a:t>
            </a:r>
          </a:p>
          <a:p>
            <a:pPr lvl="1"/>
            <a:r>
              <a:rPr lang="en-US" dirty="0" smtClean="0"/>
              <a:t>SHAPE COSEG </a:t>
            </a:r>
          </a:p>
          <a:p>
            <a:pPr lvl="2"/>
            <a:r>
              <a:rPr lang="en-US" dirty="0" smtClean="0"/>
              <a:t>8 categories, 12 shapes per category</a:t>
            </a:r>
          </a:p>
          <a:p>
            <a:r>
              <a:rPr lang="en-US" dirty="0" smtClean="0"/>
              <a:t>Metrics</a:t>
            </a:r>
          </a:p>
          <a:p>
            <a:pPr lvl="1"/>
            <a:r>
              <a:rPr lang="en-US" dirty="0" smtClean="0"/>
              <a:t>Nearest neighbor (NN), First Tier (FT), Second Tier (ST), E-Measure(EM), Discounted Cumulative Gain (DCG), Average Precision (AP), Precision-Recall curves (PR curves).</a:t>
            </a:r>
            <a:endParaRPr lang="en-US" dirty="0"/>
          </a:p>
        </p:txBody>
      </p:sp>
      <p:sp>
        <p:nvSpPr>
          <p:cNvPr id="5" name="TextBox 4"/>
          <p:cNvSpPr txBox="1"/>
          <p:nvPr/>
        </p:nvSpPr>
        <p:spPr>
          <a:xfrm>
            <a:off x="7843002" y="0"/>
            <a:ext cx="1300998" cy="272415"/>
          </a:xfrm>
          <a:prstGeom prst="round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000" dirty="0" smtClean="0"/>
              <a:t>Experimental Results</a:t>
            </a:r>
            <a:endParaRPr lang="en-US" sz="1000" dirty="0"/>
          </a:p>
        </p:txBody>
      </p:sp>
    </p:spTree>
    <p:extLst>
      <p:ext uri="{BB962C8B-B14F-4D97-AF65-F5344CB8AC3E}">
        <p14:creationId xmlns:p14="http://schemas.microsoft.com/office/powerpoint/2010/main" val="2749387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3">
                                            <p:txEl>
                                              <p:pRg st="0" end="0"/>
                                            </p:txEl>
                                          </p:spTgt>
                                        </p:tgtEl>
                                        <p:attrNameLst>
                                          <p:attrName>style.color</p:attrName>
                                        </p:attrNameLst>
                                      </p:cBhvr>
                                      <p:by>
                                        <p:hsl h="0" s="-70588" l="0"/>
                                      </p:by>
                                    </p:animClr>
                                    <p:animClr clrSpc="hsl" dir="cw">
                                      <p:cBhvr>
                                        <p:cTn id="7" dur="500" fill="hold"/>
                                        <p:tgtEl>
                                          <p:spTgt spid="3">
                                            <p:txEl>
                                              <p:pRg st="0" end="0"/>
                                            </p:txEl>
                                          </p:spTgt>
                                        </p:tgtEl>
                                        <p:attrNameLst>
                                          <p:attrName>fillcolor</p:attrName>
                                        </p:attrNameLst>
                                      </p:cBhvr>
                                      <p:by>
                                        <p:hsl h="0" s="-70588" l="0"/>
                                      </p:by>
                                    </p:animClr>
                                    <p:animClr clrSpc="hsl" dir="cw">
                                      <p:cBhvr>
                                        <p:cTn id="8" dur="500" fill="hold"/>
                                        <p:tgtEl>
                                          <p:spTgt spid="3">
                                            <p:txEl>
                                              <p:pRg st="0" end="0"/>
                                            </p:txEl>
                                          </p:spTgt>
                                        </p:tgtEl>
                                        <p:attrNameLst>
                                          <p:attrName>stroke.color</p:attrName>
                                        </p:attrNameLst>
                                      </p:cBhvr>
                                      <p:by>
                                        <p:hsl h="0" s="-70588" l="0"/>
                                      </p:by>
                                    </p:animClr>
                                    <p:set>
                                      <p:cBhvr>
                                        <p:cTn id="9" dur="500" fill="hold"/>
                                        <p:tgtEl>
                                          <p:spTgt spid="3">
                                            <p:txEl>
                                              <p:pRg st="0" end="0"/>
                                            </p:txEl>
                                          </p:spTgt>
                                        </p:tgtEl>
                                        <p:attrNameLst>
                                          <p:attrName>fill.type</p:attrName>
                                        </p:attrNameLst>
                                      </p:cBhvr>
                                      <p:to>
                                        <p:strVal val="solid"/>
                                      </p:to>
                                    </p:set>
                                  </p:childTnLst>
                                </p:cTn>
                              </p:par>
                              <p:par>
                                <p:cTn id="10" presetID="25" presetClass="emph" presetSubtype="0" fill="hold" nodeType="withEffect">
                                  <p:stCondLst>
                                    <p:cond delay="0"/>
                                  </p:stCondLst>
                                  <p:childTnLst>
                                    <p:animClr clrSpc="hsl" dir="cw">
                                      <p:cBhvr override="childStyle">
                                        <p:cTn id="11" dur="500" fill="hold"/>
                                        <p:tgtEl>
                                          <p:spTgt spid="3">
                                            <p:txEl>
                                              <p:pRg st="1" end="1"/>
                                            </p:txEl>
                                          </p:spTgt>
                                        </p:tgtEl>
                                        <p:attrNameLst>
                                          <p:attrName>style.color</p:attrName>
                                        </p:attrNameLst>
                                      </p:cBhvr>
                                      <p:by>
                                        <p:hsl h="0" s="-70588" l="0"/>
                                      </p:by>
                                    </p:animClr>
                                    <p:animClr clrSpc="hsl" dir="cw">
                                      <p:cBhvr>
                                        <p:cTn id="12" dur="500" fill="hold"/>
                                        <p:tgtEl>
                                          <p:spTgt spid="3">
                                            <p:txEl>
                                              <p:pRg st="1" end="1"/>
                                            </p:txEl>
                                          </p:spTgt>
                                        </p:tgtEl>
                                        <p:attrNameLst>
                                          <p:attrName>fillcolor</p:attrName>
                                        </p:attrNameLst>
                                      </p:cBhvr>
                                      <p:by>
                                        <p:hsl h="0" s="-70588" l="0"/>
                                      </p:by>
                                    </p:animClr>
                                    <p:animClr clrSpc="hsl" dir="cw">
                                      <p:cBhvr>
                                        <p:cTn id="13" dur="500" fill="hold"/>
                                        <p:tgtEl>
                                          <p:spTgt spid="3">
                                            <p:txEl>
                                              <p:pRg st="1" end="1"/>
                                            </p:txEl>
                                          </p:spTgt>
                                        </p:tgtEl>
                                        <p:attrNameLst>
                                          <p:attrName>stroke.color</p:attrName>
                                        </p:attrNameLst>
                                      </p:cBhvr>
                                      <p:by>
                                        <p:hsl h="0" s="-70588" l="0"/>
                                      </p:by>
                                    </p:animClr>
                                    <p:set>
                                      <p:cBhvr>
                                        <p:cTn id="14" dur="500" fill="hold"/>
                                        <p:tgtEl>
                                          <p:spTgt spid="3">
                                            <p:txEl>
                                              <p:pRg st="1" end="1"/>
                                            </p:txEl>
                                          </p:spTgt>
                                        </p:tgtEl>
                                        <p:attrNameLst>
                                          <p:attrName>fill.type</p:attrName>
                                        </p:attrNameLst>
                                      </p:cBhvr>
                                      <p:to>
                                        <p:strVal val="solid"/>
                                      </p:to>
                                    </p:set>
                                  </p:childTnLst>
                                </p:cTn>
                              </p:par>
                              <p:par>
                                <p:cTn id="15" presetID="25" presetClass="emph" presetSubtype="0" fill="hold" nodeType="withEffect">
                                  <p:stCondLst>
                                    <p:cond delay="0"/>
                                  </p:stCondLst>
                                  <p:childTnLst>
                                    <p:animClr clrSpc="hsl" dir="cw">
                                      <p:cBhvr override="childStyle">
                                        <p:cTn id="16" dur="500" fill="hold"/>
                                        <p:tgtEl>
                                          <p:spTgt spid="3">
                                            <p:txEl>
                                              <p:pRg st="2" end="2"/>
                                            </p:txEl>
                                          </p:spTgt>
                                        </p:tgtEl>
                                        <p:attrNameLst>
                                          <p:attrName>style.color</p:attrName>
                                        </p:attrNameLst>
                                      </p:cBhvr>
                                      <p:by>
                                        <p:hsl h="0" s="-70588" l="0"/>
                                      </p:by>
                                    </p:animClr>
                                    <p:animClr clrSpc="hsl" dir="cw">
                                      <p:cBhvr>
                                        <p:cTn id="17" dur="500" fill="hold"/>
                                        <p:tgtEl>
                                          <p:spTgt spid="3">
                                            <p:txEl>
                                              <p:pRg st="2" end="2"/>
                                            </p:txEl>
                                          </p:spTgt>
                                        </p:tgtEl>
                                        <p:attrNameLst>
                                          <p:attrName>fillcolor</p:attrName>
                                        </p:attrNameLst>
                                      </p:cBhvr>
                                      <p:by>
                                        <p:hsl h="0" s="-70588" l="0"/>
                                      </p:by>
                                    </p:animClr>
                                    <p:animClr clrSpc="hsl" dir="cw">
                                      <p:cBhvr>
                                        <p:cTn id="18" dur="500" fill="hold"/>
                                        <p:tgtEl>
                                          <p:spTgt spid="3">
                                            <p:txEl>
                                              <p:pRg st="2" end="2"/>
                                            </p:txEl>
                                          </p:spTgt>
                                        </p:tgtEl>
                                        <p:attrNameLst>
                                          <p:attrName>stroke.color</p:attrName>
                                        </p:attrNameLst>
                                      </p:cBhvr>
                                      <p:by>
                                        <p:hsl h="0" s="-70588" l="0"/>
                                      </p:by>
                                    </p:animClr>
                                    <p:set>
                                      <p:cBhvr>
                                        <p:cTn id="19" dur="500" fill="hold"/>
                                        <p:tgtEl>
                                          <p:spTgt spid="3">
                                            <p:txEl>
                                              <p:pRg st="2" end="2"/>
                                            </p:txEl>
                                          </p:spTgt>
                                        </p:tgtEl>
                                        <p:attrNameLst>
                                          <p:attrName>fill.type</p:attrName>
                                        </p:attrNameLst>
                                      </p:cBhvr>
                                      <p:to>
                                        <p:strVal val="solid"/>
                                      </p:to>
                                    </p:set>
                                  </p:childTnLst>
                                </p:cTn>
                              </p:par>
                              <p:par>
                                <p:cTn id="20" presetID="25" presetClass="emph" presetSubtype="0" fill="hold" nodeType="withEffect">
                                  <p:stCondLst>
                                    <p:cond delay="0"/>
                                  </p:stCondLst>
                                  <p:childTnLst>
                                    <p:animClr clrSpc="hsl" dir="cw">
                                      <p:cBhvr override="childStyle">
                                        <p:cTn id="21" dur="500" fill="hold"/>
                                        <p:tgtEl>
                                          <p:spTgt spid="3">
                                            <p:txEl>
                                              <p:pRg st="3" end="3"/>
                                            </p:txEl>
                                          </p:spTgt>
                                        </p:tgtEl>
                                        <p:attrNameLst>
                                          <p:attrName>style.color</p:attrName>
                                        </p:attrNameLst>
                                      </p:cBhvr>
                                      <p:by>
                                        <p:hsl h="0" s="-70588" l="0"/>
                                      </p:by>
                                    </p:animClr>
                                    <p:animClr clrSpc="hsl" dir="cw">
                                      <p:cBhvr>
                                        <p:cTn id="22" dur="500" fill="hold"/>
                                        <p:tgtEl>
                                          <p:spTgt spid="3">
                                            <p:txEl>
                                              <p:pRg st="3" end="3"/>
                                            </p:txEl>
                                          </p:spTgt>
                                        </p:tgtEl>
                                        <p:attrNameLst>
                                          <p:attrName>fillcolor</p:attrName>
                                        </p:attrNameLst>
                                      </p:cBhvr>
                                      <p:by>
                                        <p:hsl h="0" s="-70588" l="0"/>
                                      </p:by>
                                    </p:animClr>
                                    <p:animClr clrSpc="hsl" dir="cw">
                                      <p:cBhvr>
                                        <p:cTn id="23" dur="500" fill="hold"/>
                                        <p:tgtEl>
                                          <p:spTgt spid="3">
                                            <p:txEl>
                                              <p:pRg st="3" end="3"/>
                                            </p:txEl>
                                          </p:spTgt>
                                        </p:tgtEl>
                                        <p:attrNameLst>
                                          <p:attrName>stroke.color</p:attrName>
                                        </p:attrNameLst>
                                      </p:cBhvr>
                                      <p:by>
                                        <p:hsl h="0" s="-70588" l="0"/>
                                      </p:by>
                                    </p:animClr>
                                    <p:set>
                                      <p:cBhvr>
                                        <p:cTn id="24" dur="500" fill="hold"/>
                                        <p:tgtEl>
                                          <p:spTgt spid="3">
                                            <p:txEl>
                                              <p:pRg st="3" end="3"/>
                                            </p:txEl>
                                          </p:spTgt>
                                        </p:tgtEl>
                                        <p:attrNameLst>
                                          <p:attrName>fill.type</p:attrName>
                                        </p:attrNameLst>
                                      </p:cBhvr>
                                      <p:to>
                                        <p:strVal val="solid"/>
                                      </p:to>
                                    </p:set>
                                  </p:childTnLst>
                                </p:cTn>
                              </p:par>
                              <p:par>
                                <p:cTn id="25" presetID="25" presetClass="emph" presetSubtype="0" fill="hold" nodeType="withEffect">
                                  <p:stCondLst>
                                    <p:cond delay="0"/>
                                  </p:stCondLst>
                                  <p:childTnLst>
                                    <p:animClr clrSpc="hsl" dir="cw">
                                      <p:cBhvr override="childStyle">
                                        <p:cTn id="26" dur="500" fill="hold"/>
                                        <p:tgtEl>
                                          <p:spTgt spid="3">
                                            <p:txEl>
                                              <p:pRg st="4" end="4"/>
                                            </p:txEl>
                                          </p:spTgt>
                                        </p:tgtEl>
                                        <p:attrNameLst>
                                          <p:attrName>style.color</p:attrName>
                                        </p:attrNameLst>
                                      </p:cBhvr>
                                      <p:by>
                                        <p:hsl h="0" s="-70588" l="0"/>
                                      </p:by>
                                    </p:animClr>
                                    <p:animClr clrSpc="hsl" dir="cw">
                                      <p:cBhvr>
                                        <p:cTn id="27" dur="500" fill="hold"/>
                                        <p:tgtEl>
                                          <p:spTgt spid="3">
                                            <p:txEl>
                                              <p:pRg st="4" end="4"/>
                                            </p:txEl>
                                          </p:spTgt>
                                        </p:tgtEl>
                                        <p:attrNameLst>
                                          <p:attrName>fillcolor</p:attrName>
                                        </p:attrNameLst>
                                      </p:cBhvr>
                                      <p:by>
                                        <p:hsl h="0" s="-70588" l="0"/>
                                      </p:by>
                                    </p:animClr>
                                    <p:animClr clrSpc="hsl" dir="cw">
                                      <p:cBhvr>
                                        <p:cTn id="28" dur="500" fill="hold"/>
                                        <p:tgtEl>
                                          <p:spTgt spid="3">
                                            <p:txEl>
                                              <p:pRg st="4" end="4"/>
                                            </p:txEl>
                                          </p:spTgt>
                                        </p:tgtEl>
                                        <p:attrNameLst>
                                          <p:attrName>stroke.color</p:attrName>
                                        </p:attrNameLst>
                                      </p:cBhvr>
                                      <p:by>
                                        <p:hsl h="0" s="-70588" l="0"/>
                                      </p:by>
                                    </p:animClr>
                                    <p:set>
                                      <p:cBhvr>
                                        <p:cTn id="29" dur="500" fill="hold"/>
                                        <p:tgtEl>
                                          <p:spTgt spid="3">
                                            <p:txEl>
                                              <p:pRg st="4" end="4"/>
                                            </p:txEl>
                                          </p:spTgt>
                                        </p:tgtEl>
                                        <p:attrNameLst>
                                          <p:attrName>fill.type</p:attrName>
                                        </p:attrNameLst>
                                      </p:cBhvr>
                                      <p:to>
                                        <p:strVal val="solid"/>
                                      </p:to>
                                    </p:set>
                                  </p:childTnLst>
                                </p:cTn>
                              </p:par>
                              <p:par>
                                <p:cTn id="30" presetID="25" presetClass="emph" presetSubtype="0" fill="hold" nodeType="withEffect">
                                  <p:stCondLst>
                                    <p:cond delay="0"/>
                                  </p:stCondLst>
                                  <p:childTnLst>
                                    <p:animClr clrSpc="hsl" dir="cw">
                                      <p:cBhvr override="childStyle">
                                        <p:cTn id="31" dur="500" fill="hold"/>
                                        <p:tgtEl>
                                          <p:spTgt spid="3">
                                            <p:txEl>
                                              <p:pRg st="5" end="5"/>
                                            </p:txEl>
                                          </p:spTgt>
                                        </p:tgtEl>
                                        <p:attrNameLst>
                                          <p:attrName>style.color</p:attrName>
                                        </p:attrNameLst>
                                      </p:cBhvr>
                                      <p:by>
                                        <p:hsl h="0" s="-70588" l="0"/>
                                      </p:by>
                                    </p:animClr>
                                    <p:animClr clrSpc="hsl" dir="cw">
                                      <p:cBhvr>
                                        <p:cTn id="32" dur="500" fill="hold"/>
                                        <p:tgtEl>
                                          <p:spTgt spid="3">
                                            <p:txEl>
                                              <p:pRg st="5" end="5"/>
                                            </p:txEl>
                                          </p:spTgt>
                                        </p:tgtEl>
                                        <p:attrNameLst>
                                          <p:attrName>fillcolor</p:attrName>
                                        </p:attrNameLst>
                                      </p:cBhvr>
                                      <p:by>
                                        <p:hsl h="0" s="-70588" l="0"/>
                                      </p:by>
                                    </p:animClr>
                                    <p:animClr clrSpc="hsl" dir="cw">
                                      <p:cBhvr>
                                        <p:cTn id="33" dur="500" fill="hold"/>
                                        <p:tgtEl>
                                          <p:spTgt spid="3">
                                            <p:txEl>
                                              <p:pRg st="5" end="5"/>
                                            </p:txEl>
                                          </p:spTgt>
                                        </p:tgtEl>
                                        <p:attrNameLst>
                                          <p:attrName>stroke.color</p:attrName>
                                        </p:attrNameLst>
                                      </p:cBhvr>
                                      <p:by>
                                        <p:hsl h="0" s="-70588" l="0"/>
                                      </p:by>
                                    </p:animClr>
                                    <p:set>
                                      <p:cBhvr>
                                        <p:cTn id="34" dur="500" fill="hold"/>
                                        <p:tgtEl>
                                          <p:spTgt spid="3">
                                            <p:txEl>
                                              <p:pRg st="5" end="5"/>
                                            </p:txEl>
                                          </p:spTgt>
                                        </p:tgtEl>
                                        <p:attrNameLst>
                                          <p:attrName>fill.type</p:attrName>
                                        </p:attrNameLst>
                                      </p:cBhvr>
                                      <p:to>
                                        <p:strVal val="solid"/>
                                      </p:to>
                                    </p:set>
                                  </p:childTnLst>
                                </p:cTn>
                              </p:par>
                              <p:par>
                                <p:cTn id="35" presetID="25" presetClass="emph" presetSubtype="0" fill="hold" nodeType="withEffect">
                                  <p:stCondLst>
                                    <p:cond delay="0"/>
                                  </p:stCondLst>
                                  <p:childTnLst>
                                    <p:animClr clrSpc="hsl" dir="cw">
                                      <p:cBhvr override="childStyle">
                                        <p:cTn id="36" dur="500" fill="hold"/>
                                        <p:tgtEl>
                                          <p:spTgt spid="3">
                                            <p:txEl>
                                              <p:pRg st="6" end="6"/>
                                            </p:txEl>
                                          </p:spTgt>
                                        </p:tgtEl>
                                        <p:attrNameLst>
                                          <p:attrName>style.color</p:attrName>
                                        </p:attrNameLst>
                                      </p:cBhvr>
                                      <p:by>
                                        <p:hsl h="0" s="-70588" l="0"/>
                                      </p:by>
                                    </p:animClr>
                                    <p:animClr clrSpc="hsl" dir="cw">
                                      <p:cBhvr>
                                        <p:cTn id="37" dur="500" fill="hold"/>
                                        <p:tgtEl>
                                          <p:spTgt spid="3">
                                            <p:txEl>
                                              <p:pRg st="6" end="6"/>
                                            </p:txEl>
                                          </p:spTgt>
                                        </p:tgtEl>
                                        <p:attrNameLst>
                                          <p:attrName>fillcolor</p:attrName>
                                        </p:attrNameLst>
                                      </p:cBhvr>
                                      <p:by>
                                        <p:hsl h="0" s="-70588" l="0"/>
                                      </p:by>
                                    </p:animClr>
                                    <p:animClr clrSpc="hsl" dir="cw">
                                      <p:cBhvr>
                                        <p:cTn id="38" dur="500" fill="hold"/>
                                        <p:tgtEl>
                                          <p:spTgt spid="3">
                                            <p:txEl>
                                              <p:pRg st="6" end="6"/>
                                            </p:txEl>
                                          </p:spTgt>
                                        </p:tgtEl>
                                        <p:attrNameLst>
                                          <p:attrName>stroke.color</p:attrName>
                                        </p:attrNameLst>
                                      </p:cBhvr>
                                      <p:by>
                                        <p:hsl h="0" s="-70588" l="0"/>
                                      </p:by>
                                    </p:animClr>
                                    <p:set>
                                      <p:cBhvr>
                                        <p:cTn id="39" dur="500" fill="hold"/>
                                        <p:tgtEl>
                                          <p:spTgt spid="3">
                                            <p:txEl>
                                              <p:pRg st="6" end="6"/>
                                            </p:txEl>
                                          </p:spTgt>
                                        </p:tgtEl>
                                        <p:attrNameLst>
                                          <p:attrName>fill.type</p:attrName>
                                        </p:attrNameLst>
                                      </p:cBhvr>
                                      <p:to>
                                        <p:strVal val="solid"/>
                                      </p:to>
                                    </p:set>
                                  </p:childTnLst>
                                </p:cTn>
                              </p:par>
                              <p:par>
                                <p:cTn id="40" presetID="25" presetClass="emph" presetSubtype="0" fill="hold" nodeType="withEffect">
                                  <p:stCondLst>
                                    <p:cond delay="0"/>
                                  </p:stCondLst>
                                  <p:childTnLst>
                                    <p:animClr clrSpc="hsl" dir="cw">
                                      <p:cBhvr override="childStyle">
                                        <p:cTn id="41" dur="500" fill="hold"/>
                                        <p:tgtEl>
                                          <p:spTgt spid="3">
                                            <p:txEl>
                                              <p:pRg st="7" end="7"/>
                                            </p:txEl>
                                          </p:spTgt>
                                        </p:tgtEl>
                                        <p:attrNameLst>
                                          <p:attrName>style.color</p:attrName>
                                        </p:attrNameLst>
                                      </p:cBhvr>
                                      <p:by>
                                        <p:hsl h="0" s="-70588" l="0"/>
                                      </p:by>
                                    </p:animClr>
                                    <p:animClr clrSpc="hsl" dir="cw">
                                      <p:cBhvr>
                                        <p:cTn id="42" dur="500" fill="hold"/>
                                        <p:tgtEl>
                                          <p:spTgt spid="3">
                                            <p:txEl>
                                              <p:pRg st="7" end="7"/>
                                            </p:txEl>
                                          </p:spTgt>
                                        </p:tgtEl>
                                        <p:attrNameLst>
                                          <p:attrName>fillcolor</p:attrName>
                                        </p:attrNameLst>
                                      </p:cBhvr>
                                      <p:by>
                                        <p:hsl h="0" s="-70588" l="0"/>
                                      </p:by>
                                    </p:animClr>
                                    <p:animClr clrSpc="hsl" dir="cw">
                                      <p:cBhvr>
                                        <p:cTn id="43" dur="500" fill="hold"/>
                                        <p:tgtEl>
                                          <p:spTgt spid="3">
                                            <p:txEl>
                                              <p:pRg st="7" end="7"/>
                                            </p:txEl>
                                          </p:spTgt>
                                        </p:tgtEl>
                                        <p:attrNameLst>
                                          <p:attrName>stroke.color</p:attrName>
                                        </p:attrNameLst>
                                      </p:cBhvr>
                                      <p:by>
                                        <p:hsl h="0" s="-70588" l="0"/>
                                      </p:by>
                                    </p:animClr>
                                    <p:set>
                                      <p:cBhvr>
                                        <p:cTn id="44" dur="500" fill="hold"/>
                                        <p:tgtEl>
                                          <p:spTgt spid="3">
                                            <p:txEl>
                                              <p:pRg st="7" end="7"/>
                                            </p:txEl>
                                          </p:spTgt>
                                        </p:tgtEl>
                                        <p:attrNameLst>
                                          <p:attrName>fill.type</p:attrName>
                                        </p:attrNameLst>
                                      </p:cBhvr>
                                      <p:to>
                                        <p:strVal val="solid"/>
                                      </p:to>
                                    </p:set>
                                  </p:childTnLst>
                                </p:cTn>
                              </p:par>
                              <p:par>
                                <p:cTn id="45" presetID="25" presetClass="emph" presetSubtype="0" fill="hold" nodeType="withEffect">
                                  <p:stCondLst>
                                    <p:cond delay="0"/>
                                  </p:stCondLst>
                                  <p:childTnLst>
                                    <p:animClr clrSpc="hsl" dir="cw">
                                      <p:cBhvr override="childStyle">
                                        <p:cTn id="46" dur="500" fill="hold"/>
                                        <p:tgtEl>
                                          <p:spTgt spid="3">
                                            <p:txEl>
                                              <p:pRg st="8" end="8"/>
                                            </p:txEl>
                                          </p:spTgt>
                                        </p:tgtEl>
                                        <p:attrNameLst>
                                          <p:attrName>style.color</p:attrName>
                                        </p:attrNameLst>
                                      </p:cBhvr>
                                      <p:by>
                                        <p:hsl h="0" s="-70588" l="0"/>
                                      </p:by>
                                    </p:animClr>
                                    <p:animClr clrSpc="hsl" dir="cw">
                                      <p:cBhvr>
                                        <p:cTn id="47" dur="500" fill="hold"/>
                                        <p:tgtEl>
                                          <p:spTgt spid="3">
                                            <p:txEl>
                                              <p:pRg st="8" end="8"/>
                                            </p:txEl>
                                          </p:spTgt>
                                        </p:tgtEl>
                                        <p:attrNameLst>
                                          <p:attrName>fillcolor</p:attrName>
                                        </p:attrNameLst>
                                      </p:cBhvr>
                                      <p:by>
                                        <p:hsl h="0" s="-70588" l="0"/>
                                      </p:by>
                                    </p:animClr>
                                    <p:animClr clrSpc="hsl" dir="cw">
                                      <p:cBhvr>
                                        <p:cTn id="48" dur="500" fill="hold"/>
                                        <p:tgtEl>
                                          <p:spTgt spid="3">
                                            <p:txEl>
                                              <p:pRg st="8" end="8"/>
                                            </p:txEl>
                                          </p:spTgt>
                                        </p:tgtEl>
                                        <p:attrNameLst>
                                          <p:attrName>stroke.color</p:attrName>
                                        </p:attrNameLst>
                                      </p:cBhvr>
                                      <p:by>
                                        <p:hsl h="0" s="-70588" l="0"/>
                                      </p:by>
                                    </p:animClr>
                                    <p:set>
                                      <p:cBhvr>
                                        <p:cTn id="49" dur="500" fill="hold"/>
                                        <p:tgtEl>
                                          <p:spTgt spid="3">
                                            <p:txEl>
                                              <p:pRg st="8" end="8"/>
                                            </p:txEl>
                                          </p:spTgt>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Model-to-Mean Evaluation</a:t>
            </a:r>
            <a:endParaRPr lang="en-US" dirty="0"/>
          </a:p>
        </p:txBody>
      </p:sp>
      <p:sp>
        <p:nvSpPr>
          <p:cNvPr id="4" name="Slide Number Placeholder 3"/>
          <p:cNvSpPr>
            <a:spLocks noGrp="1"/>
          </p:cNvSpPr>
          <p:nvPr>
            <p:ph type="sldNum" sz="quarter" idx="12"/>
          </p:nvPr>
        </p:nvSpPr>
        <p:spPr/>
        <p:txBody>
          <a:bodyPr/>
          <a:lstStyle/>
          <a:p>
            <a:pPr>
              <a:defRPr/>
            </a:pPr>
            <a:fld id="{C390D3F8-0FDE-4481-A471-D7C49CBB46E6}" type="slidenum">
              <a:rPr lang="en-US" smtClean="0"/>
              <a:pPr>
                <a:defRPr/>
              </a:pPr>
              <a:t>49</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819" y="2338450"/>
            <a:ext cx="7766537" cy="2822633"/>
          </a:xfrm>
          <a:prstGeom prst="rect">
            <a:avLst/>
          </a:prstGeom>
          <a:ln w="28575">
            <a:solidFill>
              <a:srgbClr val="00B0F0"/>
            </a:solidFill>
          </a:ln>
        </p:spPr>
      </p:pic>
    </p:spTree>
    <p:extLst>
      <p:ext uri="{BB962C8B-B14F-4D97-AF65-F5344CB8AC3E}">
        <p14:creationId xmlns:p14="http://schemas.microsoft.com/office/powerpoint/2010/main" val="38663442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
          </p:nvPr>
        </p:nvSpPr>
        <p:spPr>
          <a:xfrm>
            <a:off x="304800" y="1352550"/>
            <a:ext cx="8229600" cy="4525963"/>
          </a:xfrm>
        </p:spPr>
        <p:txBody>
          <a:bodyPr/>
          <a:lstStyle/>
          <a:p>
            <a:pPr eaLnBrk="1" hangingPunct="1"/>
            <a:r>
              <a:rPr lang="en-US" dirty="0" smtClean="0"/>
              <a:t>Expand in multi-resolution basis (</a:t>
            </a:r>
            <a:r>
              <a:rPr lang="en-US" dirty="0" err="1" smtClean="0"/>
              <a:t>sqWDE</a:t>
            </a:r>
            <a:r>
              <a:rPr lang="en-US" dirty="0" smtClean="0"/>
              <a:t> model):</a:t>
            </a:r>
          </a:p>
          <a:p>
            <a:pPr eaLnBrk="1" hangingPunct="1"/>
            <a:endParaRPr lang="en-US" dirty="0" smtClean="0"/>
          </a:p>
          <a:p>
            <a:pPr eaLnBrk="1" hangingPunct="1"/>
            <a:endParaRPr lang="en-US" dirty="0" smtClean="0"/>
          </a:p>
          <a:p>
            <a:pPr eaLnBrk="1" hangingPunct="1"/>
            <a:r>
              <a:rPr lang="en-US" dirty="0" err="1" smtClean="0"/>
              <a:t>Integrability</a:t>
            </a:r>
            <a:r>
              <a:rPr lang="en-US" dirty="0" smtClean="0"/>
              <a:t> constraints:</a:t>
            </a:r>
          </a:p>
          <a:p>
            <a:pPr eaLnBrk="1" hangingPunct="1">
              <a:buFontTx/>
              <a:buNone/>
            </a:pPr>
            <a:endParaRPr lang="en-US" dirty="0" smtClean="0"/>
          </a:p>
          <a:p>
            <a:pPr eaLnBrk="1" hangingPunct="1"/>
            <a:endParaRPr lang="en-US" dirty="0" smtClean="0"/>
          </a:p>
          <a:p>
            <a:pPr eaLnBrk="1" hangingPunct="1"/>
            <a:r>
              <a:rPr lang="en-US" dirty="0" smtClean="0"/>
              <a:t>Estimate coefficients using a </a:t>
            </a:r>
            <a:r>
              <a:rPr lang="en-US" i="1" dirty="0" smtClean="0"/>
              <a:t>constrained</a:t>
            </a:r>
            <a:r>
              <a:rPr lang="en-US" dirty="0" smtClean="0"/>
              <a:t> maximum likelihood objective:</a:t>
            </a:r>
          </a:p>
        </p:txBody>
      </p:sp>
      <mc:AlternateContent xmlns:mc="http://schemas.openxmlformats.org/markup-compatibility/2006" xmlns:a14="http://schemas.microsoft.com/office/drawing/2010/main">
        <mc:Choice Requires="a14">
          <p:sp>
            <p:nvSpPr>
              <p:cNvPr id="2" name="TextBox 1"/>
              <p:cNvSpPr txBox="1"/>
              <p:nvPr/>
            </p:nvSpPr>
            <p:spPr>
              <a:xfrm>
                <a:off x="1994169" y="2991255"/>
                <a:ext cx="4873558" cy="10033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h</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𝛼</m:t>
                              </m:r>
                            </m:e>
                            <m:sub>
                              <m:sSub>
                                <m:sSubPr>
                                  <m:ctrlPr>
                                    <a:rPr lang="en-US" sz="2000" b="0" i="1" smtClean="0">
                                      <a:latin typeface="Cambria Math" panose="02040503050406030204" pitchFamily="18" charset="0"/>
                                    </a:rPr>
                                  </m:ctrlPr>
                                </m:sSubPr>
                                <m:e>
                                  <m:r>
                                    <a:rPr lang="en-US" sz="2000" b="0" i="1" smtClean="0">
                                      <a:latin typeface="Cambria Math"/>
                                    </a:rPr>
                                    <m:t>𝑗</m:t>
                                  </m:r>
                                </m:e>
                                <m:sub>
                                  <m:r>
                                    <a:rPr lang="en-US" sz="2000" b="0" i="1" smtClean="0">
                                      <a:latin typeface="Cambria Math"/>
                                    </a:rPr>
                                    <m:t>0</m:t>
                                  </m:r>
                                </m:sub>
                              </m:sSub>
                              <m:r>
                                <a:rPr lang="en-US" sz="2000" b="0" i="1" smtClean="0">
                                  <a:latin typeface="Cambria Math"/>
                                </a:rPr>
                                <m:t>,</m:t>
                              </m:r>
                              <m:r>
                                <a:rPr lang="en-US" sz="2000" b="0" i="1" smtClean="0">
                                  <a:latin typeface="Cambria Math"/>
                                </a:rPr>
                                <m:t>𝑘</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𝛽</m:t>
                              </m:r>
                            </m:e>
                            <m:sub>
                              <m:r>
                                <a:rPr lang="en-US" sz="2000" b="0" i="1" smtClean="0">
                                  <a:latin typeface="Cambria Math"/>
                                </a:rPr>
                                <m:t>𝑗</m:t>
                              </m:r>
                              <m:r>
                                <a:rPr lang="en-US" sz="2000" b="0" i="1" smtClean="0">
                                  <a:latin typeface="Cambria Math"/>
                                </a:rPr>
                                <m:t>,</m:t>
                              </m:r>
                              <m:r>
                                <a:rPr lang="en-US" sz="2000" b="0" i="1" smtClean="0">
                                  <a:latin typeface="Cambria Math"/>
                                </a:rPr>
                                <m:t>𝑘</m:t>
                              </m:r>
                            </m:sub>
                          </m:sSub>
                        </m:e>
                      </m:d>
                      <m:r>
                        <a:rPr lang="en-US" sz="2000" b="0" i="1" smtClean="0">
                          <a:latin typeface="Cambria Math"/>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a:rPr>
                            <m:t>𝑘</m:t>
                          </m:r>
                        </m:sub>
                        <m:sup/>
                        <m:e>
                          <m:sSubSup>
                            <m:sSubSupPr>
                              <m:ctrlPr>
                                <a:rPr lang="en-US" sz="2000" b="0" i="1" smtClean="0">
                                  <a:latin typeface="Cambria Math" panose="02040503050406030204" pitchFamily="18" charset="0"/>
                                </a:rPr>
                              </m:ctrlPr>
                            </m:sSubSupPr>
                            <m:e>
                              <m:r>
                                <a:rPr lang="en-US" sz="2000" i="1">
                                  <a:latin typeface="Cambria Math"/>
                                </a:rPr>
                                <m:t>𝛼</m:t>
                              </m:r>
                            </m:e>
                            <m:sub>
                              <m:sSub>
                                <m:sSubPr>
                                  <m:ctrlPr>
                                    <a:rPr lang="en-US" sz="2000" i="1">
                                      <a:latin typeface="Cambria Math" panose="02040503050406030204" pitchFamily="18" charset="0"/>
                                    </a:rPr>
                                  </m:ctrlPr>
                                </m:sSubPr>
                                <m:e>
                                  <m:r>
                                    <a:rPr lang="en-US" sz="2000" i="1">
                                      <a:latin typeface="Cambria Math"/>
                                    </a:rPr>
                                    <m:t>𝑗</m:t>
                                  </m:r>
                                </m:e>
                                <m:sub>
                                  <m:r>
                                    <a:rPr lang="en-US" sz="2000" i="1">
                                      <a:latin typeface="Cambria Math"/>
                                    </a:rPr>
                                    <m:t>0</m:t>
                                  </m:r>
                                </m:sub>
                              </m:sSub>
                              <m:r>
                                <a:rPr lang="en-US" sz="2000" i="1">
                                  <a:latin typeface="Cambria Math"/>
                                </a:rPr>
                                <m:t>,</m:t>
                              </m:r>
                              <m:r>
                                <a:rPr lang="en-US" sz="2000" b="0" i="1" smtClean="0">
                                  <a:latin typeface="Cambria Math"/>
                                </a:rPr>
                                <m:t>𝑘</m:t>
                              </m:r>
                            </m:sub>
                            <m:sup>
                              <m:r>
                                <a:rPr lang="en-US" sz="2000" b="0" i="1" smtClean="0">
                                  <a:latin typeface="Cambria Math"/>
                                </a:rPr>
                                <m:t>2</m:t>
                              </m:r>
                            </m:sup>
                          </m:sSubSup>
                        </m:e>
                      </m:nary>
                      <m:r>
                        <a:rPr lang="en-US" sz="2000" b="0" i="1" smtClean="0">
                          <a:latin typeface="Cambria Math"/>
                        </a:rPr>
                        <m:t>+</m:t>
                      </m:r>
                      <m:nary>
                        <m:naryPr>
                          <m:chr m:val="∑"/>
                          <m:ctrlPr>
                            <a:rPr lang="en-US" sz="2000" b="0" i="1" smtClean="0">
                              <a:latin typeface="Cambria Math" panose="02040503050406030204" pitchFamily="18" charset="0"/>
                            </a:rPr>
                          </m:ctrlPr>
                        </m:naryPr>
                        <m:sub>
                          <m:r>
                            <m:rPr>
                              <m:brk m:alnAt="23"/>
                            </m:rPr>
                            <a:rPr lang="en-US" sz="2000" b="0" i="1" smtClean="0">
                              <a:latin typeface="Cambria Math"/>
                            </a:rPr>
                            <m:t>𝑗</m:t>
                          </m:r>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𝑗</m:t>
                              </m:r>
                            </m:e>
                            <m:sub>
                              <m:r>
                                <a:rPr lang="en-US" sz="2000" b="0" i="1" smtClean="0">
                                  <a:latin typeface="Cambria Math"/>
                                </a:rPr>
                                <m:t>0</m:t>
                              </m:r>
                            </m:sub>
                          </m:sSub>
                        </m:sub>
                        <m:sup>
                          <m:sSub>
                            <m:sSubPr>
                              <m:ctrlPr>
                                <a:rPr lang="en-US" sz="2000" b="0" i="1" smtClean="0">
                                  <a:latin typeface="Cambria Math" panose="02040503050406030204" pitchFamily="18" charset="0"/>
                                </a:rPr>
                              </m:ctrlPr>
                            </m:sSubPr>
                            <m:e>
                              <m:r>
                                <a:rPr lang="en-US" sz="2000" b="0" i="1" smtClean="0">
                                  <a:latin typeface="Cambria Math"/>
                                </a:rPr>
                                <m:t>𝑗</m:t>
                              </m:r>
                            </m:e>
                            <m:sub>
                              <m:r>
                                <a:rPr lang="en-US" sz="2000" b="0" i="1" smtClean="0">
                                  <a:latin typeface="Cambria Math"/>
                                </a:rPr>
                                <m:t>1</m:t>
                              </m:r>
                            </m:sub>
                          </m:sSub>
                        </m:sup>
                        <m:e>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a:rPr>
                                <m:t>𝑘</m:t>
                              </m:r>
                            </m:sub>
                            <m:sup/>
                            <m:e>
                              <m:sSubSup>
                                <m:sSubSupPr>
                                  <m:ctrlPr>
                                    <a:rPr lang="en-US" sz="2000" b="0" i="1" smtClean="0">
                                      <a:latin typeface="Cambria Math" panose="02040503050406030204" pitchFamily="18" charset="0"/>
                                    </a:rPr>
                                  </m:ctrlPr>
                                </m:sSubSupPr>
                                <m:e>
                                  <m:r>
                                    <a:rPr lang="en-US" sz="2000" b="0" i="1" smtClean="0">
                                      <a:latin typeface="Cambria Math"/>
                                    </a:rPr>
                                    <m:t>𝛽</m:t>
                                  </m:r>
                                </m:e>
                                <m:sub>
                                  <m:r>
                                    <a:rPr lang="en-US" sz="2000" b="0" i="1" smtClean="0">
                                      <a:latin typeface="Cambria Math"/>
                                    </a:rPr>
                                    <m:t>𝑗</m:t>
                                  </m:r>
                                  <m:r>
                                    <a:rPr lang="en-US" sz="2000" i="1">
                                      <a:latin typeface="Cambria Math"/>
                                    </a:rPr>
                                    <m:t>,</m:t>
                                  </m:r>
                                  <m:r>
                                    <a:rPr lang="en-US" sz="2000" i="1">
                                      <a:latin typeface="Cambria Math"/>
                                    </a:rPr>
                                    <m:t>𝑘</m:t>
                                  </m:r>
                                </m:sub>
                                <m:sup>
                                  <m:r>
                                    <a:rPr lang="en-US" sz="2000" b="0" i="1" smtClean="0">
                                      <a:latin typeface="Cambria Math"/>
                                    </a:rPr>
                                    <m:t>2</m:t>
                                  </m:r>
                                </m:sup>
                              </m:sSubSup>
                            </m:e>
                          </m:nary>
                        </m:e>
                      </m:nary>
                      <m:r>
                        <a:rPr lang="en-US" sz="2000" b="0" i="1" smtClean="0">
                          <a:latin typeface="Cambria Math"/>
                        </a:rPr>
                        <m:t>=1</m:t>
                      </m:r>
                    </m:oMath>
                  </m:oMathPara>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994169" y="2991255"/>
                <a:ext cx="4873558" cy="100335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97" name="Rectangle 1"/>
              <p:cNvSpPr>
                <a:spLocks noGrp="1"/>
              </p:cNvSpPr>
              <p:nvPr>
                <p:ph type="title"/>
              </p:nvPr>
            </p:nvSpPr>
            <p:spPr/>
            <p:txBody>
              <a:bodyPr>
                <a:normAutofit/>
              </a:bodyPr>
              <a:lstStyle/>
              <a:p>
                <a:pPr eaLnBrk="1" hangingPunct="1"/>
                <a:r>
                  <a:rPr lang="en-US" dirty="0" smtClean="0"/>
                  <a:t>Expand </a:t>
                </a:r>
                <a14:m>
                  <m:oMath xmlns:m="http://schemas.openxmlformats.org/officeDocument/2006/math">
                    <m:rad>
                      <m:radPr>
                        <m:degHide m:val="on"/>
                        <m:ctrlPr>
                          <a:rPr lang="en-US" sz="2800" i="1" smtClean="0">
                            <a:latin typeface="Cambria Math" panose="02040503050406030204" pitchFamily="18" charset="0"/>
                          </a:rPr>
                        </m:ctrlPr>
                      </m:radPr>
                      <m:deg/>
                      <m:e>
                        <m:r>
                          <a:rPr lang="en-US" sz="2800" b="0" i="1" smtClean="0">
                            <a:latin typeface="Cambria Math"/>
                          </a:rPr>
                          <m:t>𝑝</m:t>
                        </m:r>
                        <m:r>
                          <a:rPr lang="en-US" sz="2800" b="0" i="1" smtClean="0">
                            <a:latin typeface="Cambria Math"/>
                          </a:rPr>
                          <m:t>(</m:t>
                        </m:r>
                        <m:r>
                          <a:rPr lang="en-US" sz="2800" b="0" i="1" smtClean="0">
                            <a:latin typeface="Cambria Math"/>
                          </a:rPr>
                          <m:t>𝑥</m:t>
                        </m:r>
                        <m:r>
                          <a:rPr lang="en-US" sz="2800" b="0" i="1" smtClean="0">
                            <a:latin typeface="Cambria Math"/>
                          </a:rPr>
                          <m:t>)</m:t>
                        </m:r>
                      </m:e>
                    </m:rad>
                  </m:oMath>
                </a14:m>
                <a:r>
                  <a:rPr lang="en-US" dirty="0" smtClean="0"/>
                  <a:t>, Not </a:t>
                </a:r>
                <a14:m>
                  <m:oMath xmlns:m="http://schemas.openxmlformats.org/officeDocument/2006/math">
                    <m:r>
                      <a:rPr lang="en-US" sz="3200" b="0" i="1" smtClean="0">
                        <a:latin typeface="Cambria Math"/>
                      </a:rPr>
                      <m:t>𝑝</m:t>
                    </m:r>
                    <m:r>
                      <a:rPr lang="en-US" sz="3200" b="0" i="1" smtClean="0">
                        <a:latin typeface="Cambria Math"/>
                      </a:rPr>
                      <m:t>(</m:t>
                    </m:r>
                    <m:r>
                      <a:rPr lang="en-US" sz="3200" b="0" i="1" smtClean="0">
                        <a:latin typeface="Cambria Math"/>
                      </a:rPr>
                      <m:t>𝑥</m:t>
                    </m:r>
                    <m:r>
                      <a:rPr lang="en-US" sz="3200" b="0" i="1" smtClean="0">
                        <a:latin typeface="Cambria Math"/>
                      </a:rPr>
                      <m:t>)</m:t>
                    </m:r>
                  </m:oMath>
                </a14:m>
                <a:r>
                  <a:rPr lang="en-US" dirty="0" smtClean="0"/>
                  <a:t>!</a:t>
                </a:r>
              </a:p>
            </p:txBody>
          </p:sp>
        </mc:Choice>
        <mc:Fallback xmlns="">
          <p:sp>
            <p:nvSpPr>
              <p:cNvPr id="12297" name="Rectangle 1"/>
              <p:cNvSpPr>
                <a:spLocks noGrp="1" noRot="1" noChangeAspect="1" noMove="1" noResize="1" noEditPoints="1" noAdjustHandles="1" noChangeArrowheads="1" noChangeShapeType="1" noTextEdit="1"/>
              </p:cNvSpPr>
              <p:nvPr>
                <p:ph type="title"/>
              </p:nvPr>
            </p:nvSpPr>
            <p:spPr>
              <a:blipFill rotWithShape="1">
                <a:blip r:embed="rId5"/>
                <a:stretch>
                  <a:fillRect l="-2593" b="-3191"/>
                </a:stretch>
              </a:blipFill>
            </p:spPr>
            <p:txBody>
              <a:bodyPr/>
              <a:lstStyle/>
              <a:p>
                <a:r>
                  <a:rPr lang="en-US">
                    <a:noFill/>
                  </a:rPr>
                  <a:t> </a:t>
                </a:r>
              </a:p>
            </p:txBody>
          </p:sp>
        </mc:Fallback>
      </mc:AlternateContent>
      <p:graphicFrame>
        <p:nvGraphicFramePr>
          <p:cNvPr id="17" name="Diagram 16"/>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a14="http://schemas.microsoft.com/office/drawing/2010/main">
        <mc:Choice Requires="a14">
          <p:sp>
            <p:nvSpPr>
              <p:cNvPr id="9" name="TextBox 8"/>
              <p:cNvSpPr txBox="1"/>
              <p:nvPr/>
            </p:nvSpPr>
            <p:spPr>
              <a:xfrm>
                <a:off x="1797838" y="1796591"/>
                <a:ext cx="4798429" cy="9151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a:rPr>
                            <m:t>𝑝</m:t>
                          </m:r>
                          <m:r>
                            <a:rPr lang="en-US" b="0" i="1" smtClean="0">
                              <a:latin typeface="Cambria Math"/>
                            </a:rPr>
                            <m:t>(</m:t>
                          </m:r>
                          <m:r>
                            <a:rPr lang="en-US" b="0" i="1" smtClean="0">
                              <a:latin typeface="Cambria Math"/>
                            </a:rPr>
                            <m:t>𝑥</m:t>
                          </m:r>
                          <m:r>
                            <a:rPr lang="en-US" b="0" i="1" smtClean="0">
                              <a:latin typeface="Cambria Math"/>
                            </a:rPr>
                            <m:t>)</m:t>
                          </m:r>
                        </m:e>
                      </m:rad>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𝑘</m:t>
                          </m:r>
                        </m:sub>
                        <m:sup/>
                        <m:e>
                          <m:sSub>
                            <m:sSubPr>
                              <m:ctrlPr>
                                <a:rPr lang="en-US" b="0" i="1" smtClean="0">
                                  <a:latin typeface="Cambria Math" panose="02040503050406030204" pitchFamily="18" charset="0"/>
                                </a:rPr>
                              </m:ctrlPr>
                            </m:sSubPr>
                            <m:e>
                              <m:r>
                                <a:rPr lang="en-US" b="0" i="1" smtClean="0">
                                  <a:latin typeface="Cambria Math"/>
                                </a:rPr>
                                <m:t>𝛼</m:t>
                              </m:r>
                            </m:e>
                            <m:sub>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r>
                                <a:rPr lang="en-US" b="0" i="1" smtClean="0">
                                  <a:latin typeface="Cambria Math"/>
                                </a:rPr>
                                <m:t>,</m:t>
                              </m:r>
                              <m:r>
                                <a:rPr lang="en-US" b="0" i="1" smtClean="0">
                                  <a:latin typeface="Cambria Math"/>
                                </a:rPr>
                                <m:t>𝑘</m:t>
                              </m:r>
                            </m:sub>
                          </m:sSub>
                          <m:sSub>
                            <m:sSubPr>
                              <m:ctrlPr>
                                <a:rPr lang="en-US" b="0" i="1" smtClean="0">
                                  <a:latin typeface="Cambria Math" panose="02040503050406030204" pitchFamily="18" charset="0"/>
                                </a:rPr>
                              </m:ctrlPr>
                            </m:sSubPr>
                            <m:e>
                              <m:r>
                                <a:rPr lang="en-US" b="0" i="1" smtClean="0">
                                  <a:latin typeface="Cambria Math"/>
                                </a:rPr>
                                <m:t>𝜙</m:t>
                              </m:r>
                            </m:e>
                            <m:sub>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r>
                                <a:rPr lang="en-US" b="0" i="1" smtClean="0">
                                  <a:latin typeface="Cambria Math"/>
                                </a:rPr>
                                <m:t>,</m:t>
                              </m:r>
                              <m:r>
                                <a:rPr lang="en-US" b="0" i="1" smtClean="0">
                                  <a:latin typeface="Cambria Math"/>
                                </a:rPr>
                                <m:t>𝑘</m:t>
                              </m:r>
                            </m:sub>
                          </m:sSub>
                          <m:r>
                            <a:rPr lang="en-US" b="0" i="1" smtClean="0">
                              <a:latin typeface="Cambria Math"/>
                            </a:rPr>
                            <m:t>(</m:t>
                          </m:r>
                          <m:r>
                            <a:rPr lang="en-US" b="0" i="1" smtClean="0">
                              <a:latin typeface="Cambria Math"/>
                            </a:rPr>
                            <m:t>𝑥</m:t>
                          </m:r>
                          <m:r>
                            <a:rPr lang="en-US" b="0" i="1" smtClean="0">
                              <a:latin typeface="Cambria Math"/>
                            </a:rPr>
                            <m:t>)</m:t>
                          </m:r>
                        </m:e>
                      </m:nary>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0</m:t>
                              </m:r>
                            </m:sub>
                          </m:sSub>
                        </m:sub>
                        <m:sup>
                          <m:sSub>
                            <m:sSubPr>
                              <m:ctrlPr>
                                <a:rPr lang="en-US" b="0" i="1" smtClean="0">
                                  <a:latin typeface="Cambria Math" panose="02040503050406030204" pitchFamily="18" charset="0"/>
                                </a:rPr>
                              </m:ctrlPr>
                            </m:sSubPr>
                            <m:e>
                              <m:r>
                                <a:rPr lang="en-US" b="0" i="1" smtClean="0">
                                  <a:latin typeface="Cambria Math"/>
                                </a:rPr>
                                <m:t>𝑗</m:t>
                              </m:r>
                            </m:e>
                            <m:sub>
                              <m:r>
                                <a:rPr lang="en-US" b="0" i="1" smtClean="0">
                                  <a:latin typeface="Cambria Math"/>
                                </a:rPr>
                                <m:t>1</m:t>
                              </m:r>
                            </m:sub>
                          </m:sSub>
                        </m:sup>
                        <m:e>
                          <m:nary>
                            <m:naryPr>
                              <m:chr m:val="∑"/>
                              <m:supHide m:val="on"/>
                              <m:ctrlPr>
                                <a:rPr lang="en-US" b="0" i="1" smtClean="0">
                                  <a:latin typeface="Cambria Math" panose="02040503050406030204" pitchFamily="18" charset="0"/>
                                </a:rPr>
                              </m:ctrlPr>
                            </m:naryPr>
                            <m:sub>
                              <m:r>
                                <m:rPr>
                                  <m:brk m:alnAt="7"/>
                                </m:rPr>
                                <a:rPr lang="en-US" b="0" i="1" smtClean="0">
                                  <a:latin typeface="Cambria Math"/>
                                </a:rPr>
                                <m:t>𝑘</m:t>
                              </m:r>
                            </m:sub>
                            <m:sup/>
                            <m:e>
                              <m:sSub>
                                <m:sSubPr>
                                  <m:ctrlPr>
                                    <a:rPr lang="en-US" i="1">
                                      <a:latin typeface="Cambria Math" panose="02040503050406030204" pitchFamily="18" charset="0"/>
                                    </a:rPr>
                                  </m:ctrlPr>
                                </m:sSubPr>
                                <m:e>
                                  <m:r>
                                    <a:rPr lang="en-US" i="1">
                                      <a:latin typeface="Cambria Math"/>
                                    </a:rPr>
                                    <m:t>𝛽</m:t>
                                  </m:r>
                                </m:e>
                                <m:sub>
                                  <m:r>
                                    <a:rPr lang="en-US" i="1">
                                      <a:latin typeface="Cambria Math"/>
                                    </a:rPr>
                                    <m:t>𝑗</m:t>
                                  </m:r>
                                  <m:r>
                                    <a:rPr lang="en-US" i="1">
                                      <a:latin typeface="Cambria Math"/>
                                    </a:rPr>
                                    <m:t>,</m:t>
                                  </m:r>
                                  <m:r>
                                    <a:rPr lang="en-US" i="1">
                                      <a:latin typeface="Cambria Math"/>
                                    </a:rPr>
                                    <m:t>𝑘</m:t>
                                  </m:r>
                                </m:sub>
                              </m:sSub>
                              <m:sSub>
                                <m:sSubPr>
                                  <m:ctrlPr>
                                    <a:rPr lang="en-US" i="1">
                                      <a:latin typeface="Cambria Math" panose="02040503050406030204" pitchFamily="18" charset="0"/>
                                    </a:rPr>
                                  </m:ctrlPr>
                                </m:sSubPr>
                                <m:e>
                                  <m:r>
                                    <a:rPr lang="en-US" i="1">
                                      <a:latin typeface="Cambria Math"/>
                                    </a:rPr>
                                    <m:t>𝜓</m:t>
                                  </m:r>
                                </m:e>
                                <m:sub>
                                  <m:r>
                                    <a:rPr lang="en-US" i="1">
                                      <a:latin typeface="Cambria Math"/>
                                    </a:rPr>
                                    <m:t>𝑗</m:t>
                                  </m:r>
                                  <m:r>
                                    <a:rPr lang="en-US" i="1">
                                      <a:latin typeface="Cambria Math"/>
                                    </a:rPr>
                                    <m:t>,</m:t>
                                  </m:r>
                                  <m:r>
                                    <a:rPr lang="en-US" i="1">
                                      <a:latin typeface="Cambria Math"/>
                                    </a:rPr>
                                    <m:t>𝑘</m:t>
                                  </m:r>
                                </m:sub>
                              </m:sSub>
                              <m:r>
                                <a:rPr lang="en-US" i="1">
                                  <a:latin typeface="Cambria Math"/>
                                </a:rPr>
                                <m:t>(</m:t>
                              </m:r>
                              <m:r>
                                <a:rPr lang="en-US" i="1">
                                  <a:latin typeface="Cambria Math"/>
                                </a:rPr>
                                <m:t>𝑥</m:t>
                              </m:r>
                              <m:r>
                                <a:rPr lang="en-US" i="1">
                                  <a:latin typeface="Cambria Math"/>
                                </a:rPr>
                                <m:t>)</m:t>
                              </m:r>
                            </m:e>
                          </m:nary>
                        </m:e>
                      </m:nary>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797838" y="1796591"/>
                <a:ext cx="4798429" cy="915187"/>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65241" y="4620525"/>
                <a:ext cx="8578759"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𝐿</m:t>
                      </m:r>
                      <m:d>
                        <m:dPr>
                          <m:ctrlPr>
                            <a:rPr lang="en-US" sz="2400" b="0" i="1" smtClean="0">
                              <a:latin typeface="Cambria Math" panose="02040503050406030204" pitchFamily="18" charset="0"/>
                            </a:rPr>
                          </m:ctrlPr>
                        </m:dPr>
                        <m:e>
                          <m:r>
                            <m:rPr>
                              <m:sty m:val="p"/>
                            </m:rPr>
                            <a:rPr lang="en-US" sz="2400" b="0" i="0" smtClean="0">
                              <a:latin typeface="Cambria Math"/>
                            </a:rPr>
                            <m:t>Θ</m:t>
                          </m:r>
                        </m:e>
                      </m:d>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log</m:t>
                          </m:r>
                        </m:fName>
                        <m:e>
                          <m:nary>
                            <m:naryPr>
                              <m:chr m:val="∏"/>
                              <m:ctrlPr>
                                <a:rPr lang="en-US" sz="2400" b="0" i="1" smtClean="0">
                                  <a:latin typeface="Cambria Math" panose="02040503050406030204" pitchFamily="18" charset="0"/>
                                </a:rPr>
                              </m:ctrlPr>
                            </m:naryPr>
                            <m:sub>
                              <m:r>
                                <m:rPr>
                                  <m:brk m:alnAt="23"/>
                                </m:rPr>
                                <a:rPr lang="en-US" sz="2400" b="0" i="1" smtClean="0">
                                  <a:latin typeface="Cambria Math"/>
                                </a:rPr>
                                <m:t>𝑖</m:t>
                              </m:r>
                              <m:r>
                                <a:rPr lang="en-US" sz="2400" b="0" i="1" smtClean="0">
                                  <a:latin typeface="Cambria Math"/>
                                </a:rPr>
                                <m:t>=1</m:t>
                              </m:r>
                            </m:sub>
                            <m:sup>
                              <m:r>
                                <a:rPr lang="en-US" sz="2400" b="0" i="1" smtClean="0">
                                  <a:latin typeface="Cambria Math"/>
                                </a:rPr>
                                <m:t>𝑁</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ad>
                                        <m:radPr>
                                          <m:degHide m:val="on"/>
                                          <m:ctrlPr>
                                            <a:rPr lang="en-US" sz="2400" b="0" i="1" smtClean="0">
                                              <a:latin typeface="Cambria Math" panose="02040503050406030204" pitchFamily="18" charset="0"/>
                                            </a:rPr>
                                          </m:ctrlPr>
                                        </m:radPr>
                                        <m:deg/>
                                        <m:e>
                                          <m:r>
                                            <a:rPr lang="en-US" sz="2400" b="0" i="1" smtClean="0">
                                              <a:latin typeface="Cambria Math"/>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𝑖</m:t>
                                                  </m:r>
                                                </m:sub>
                                              </m:sSub>
                                            </m:e>
                                            <m:e>
                                              <m:r>
                                                <m:rPr>
                                                  <m:sty m:val="p"/>
                                                </m:rPr>
                                                <a:rPr lang="en-US" sz="2400" b="0" i="0" smtClean="0">
                                                  <a:latin typeface="Cambria Math"/>
                                                </a:rPr>
                                                <m:t>Θ</m:t>
                                              </m:r>
                                            </m:e>
                                          </m:d>
                                        </m:e>
                                      </m:rad>
                                    </m:e>
                                  </m:d>
                                </m:e>
                                <m:sup>
                                  <m:r>
                                    <a:rPr lang="en-US" sz="2400" b="0" i="1" smtClean="0">
                                      <a:latin typeface="Cambria Math"/>
                                    </a:rPr>
                                    <m:t>2</m:t>
                                  </m:r>
                                </m:sup>
                              </m:sSup>
                            </m:e>
                          </m:nary>
                        </m:e>
                      </m:func>
                      <m:r>
                        <a:rPr lang="en-US" sz="2400" b="0" i="1" smtClean="0">
                          <a:latin typeface="Cambria Math"/>
                        </a:rPr>
                        <m:t>+</m:t>
                      </m:r>
                      <m:r>
                        <a:rPr lang="en-US" sz="2400" b="0" i="1" smtClean="0">
                          <a:latin typeface="Cambria Math"/>
                        </a:rPr>
                        <m:t>𝜆</m:t>
                      </m:r>
                      <m:d>
                        <m:dPr>
                          <m:ctrlPr>
                            <a:rPr lang="en-US" sz="2400" i="1" smtClean="0">
                              <a:latin typeface="Cambria Math" panose="02040503050406030204" pitchFamily="18" charset="0"/>
                            </a:rPr>
                          </m:ctrlPr>
                        </m:dPr>
                        <m:e>
                          <m:nary>
                            <m:naryPr>
                              <m:chr m:val="∑"/>
                              <m:supHide m:val="on"/>
                              <m:ctrlPr>
                                <a:rPr lang="en-US" sz="2400" i="1">
                                  <a:latin typeface="Cambria Math" panose="02040503050406030204" pitchFamily="18" charset="0"/>
                                </a:rPr>
                              </m:ctrlPr>
                            </m:naryPr>
                            <m:sub>
                              <m:r>
                                <m:rPr>
                                  <m:brk m:alnAt="7"/>
                                </m:rPr>
                                <a:rPr lang="en-US" sz="2400" i="1">
                                  <a:latin typeface="Cambria Math"/>
                                </a:rPr>
                                <m:t>𝑘</m:t>
                              </m:r>
                            </m:sub>
                            <m:sup/>
                            <m:e>
                              <m:sSubSup>
                                <m:sSubSupPr>
                                  <m:ctrlPr>
                                    <a:rPr lang="en-US" sz="2400" i="1">
                                      <a:latin typeface="Cambria Math" panose="02040503050406030204" pitchFamily="18" charset="0"/>
                                    </a:rPr>
                                  </m:ctrlPr>
                                </m:sSubSupPr>
                                <m:e>
                                  <m:r>
                                    <a:rPr lang="en-US" sz="2400" i="1">
                                      <a:latin typeface="Cambria Math"/>
                                    </a:rPr>
                                    <m:t>𝛼</m:t>
                                  </m:r>
                                </m:e>
                                <m:sub>
                                  <m:sSub>
                                    <m:sSubPr>
                                      <m:ctrlPr>
                                        <a:rPr lang="en-US" sz="2400" i="1">
                                          <a:latin typeface="Cambria Math" panose="02040503050406030204" pitchFamily="18" charset="0"/>
                                        </a:rPr>
                                      </m:ctrlPr>
                                    </m:sSubPr>
                                    <m:e>
                                      <m:r>
                                        <a:rPr lang="en-US" sz="2400" i="1">
                                          <a:latin typeface="Cambria Math"/>
                                        </a:rPr>
                                        <m:t>𝑗</m:t>
                                      </m:r>
                                    </m:e>
                                    <m:sub>
                                      <m:r>
                                        <a:rPr lang="en-US" sz="2400" i="1">
                                          <a:latin typeface="Cambria Math"/>
                                        </a:rPr>
                                        <m:t>0</m:t>
                                      </m:r>
                                    </m:sub>
                                  </m:sSub>
                                  <m:r>
                                    <a:rPr lang="en-US" sz="2400" i="1">
                                      <a:latin typeface="Cambria Math"/>
                                    </a:rPr>
                                    <m:t>,</m:t>
                                  </m:r>
                                  <m:r>
                                    <a:rPr lang="en-US" sz="2400" i="1">
                                      <a:latin typeface="Cambria Math"/>
                                    </a:rPr>
                                    <m:t>𝑘</m:t>
                                  </m:r>
                                </m:sub>
                                <m:sup>
                                  <m:r>
                                    <a:rPr lang="en-US" sz="2400" i="1">
                                      <a:latin typeface="Cambria Math"/>
                                    </a:rPr>
                                    <m:t>2</m:t>
                                  </m:r>
                                </m:sup>
                              </m:sSubSup>
                            </m:e>
                          </m:nary>
                          <m:r>
                            <a:rPr lang="en-US" sz="2400" i="1">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𝑗</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𝑗</m:t>
                                  </m:r>
                                </m:e>
                                <m:sub>
                                  <m:r>
                                    <a:rPr lang="en-US" sz="2400" i="1">
                                      <a:latin typeface="Cambria Math"/>
                                    </a:rPr>
                                    <m:t>0</m:t>
                                  </m:r>
                                </m:sub>
                              </m:sSub>
                            </m:sub>
                            <m:sup>
                              <m:sSub>
                                <m:sSubPr>
                                  <m:ctrlPr>
                                    <a:rPr lang="en-US" sz="2400" i="1">
                                      <a:latin typeface="Cambria Math" panose="02040503050406030204" pitchFamily="18" charset="0"/>
                                    </a:rPr>
                                  </m:ctrlPr>
                                </m:sSubPr>
                                <m:e>
                                  <m:r>
                                    <a:rPr lang="en-US" sz="2400" i="1">
                                      <a:latin typeface="Cambria Math"/>
                                    </a:rPr>
                                    <m:t>𝑗</m:t>
                                  </m:r>
                                </m:e>
                                <m:sub>
                                  <m:r>
                                    <a:rPr lang="en-US" sz="2400" i="1">
                                      <a:latin typeface="Cambria Math"/>
                                    </a:rPr>
                                    <m:t>1</m:t>
                                  </m:r>
                                </m:sub>
                              </m:sSub>
                            </m:sup>
                            <m:e>
                              <m:nary>
                                <m:naryPr>
                                  <m:chr m:val="∑"/>
                                  <m:supHide m:val="on"/>
                                  <m:ctrlPr>
                                    <a:rPr lang="en-US" sz="2400" i="1">
                                      <a:latin typeface="Cambria Math" panose="02040503050406030204" pitchFamily="18" charset="0"/>
                                    </a:rPr>
                                  </m:ctrlPr>
                                </m:naryPr>
                                <m:sub>
                                  <m:r>
                                    <m:rPr>
                                      <m:brk m:alnAt="7"/>
                                    </m:rPr>
                                    <a:rPr lang="en-US" sz="2400" i="1">
                                      <a:latin typeface="Cambria Math"/>
                                    </a:rPr>
                                    <m:t>𝑘</m:t>
                                  </m:r>
                                </m:sub>
                                <m:sup/>
                                <m:e>
                                  <m:sSubSup>
                                    <m:sSubSupPr>
                                      <m:ctrlPr>
                                        <a:rPr lang="en-US" sz="2400" i="1">
                                          <a:latin typeface="Cambria Math" panose="02040503050406030204" pitchFamily="18" charset="0"/>
                                        </a:rPr>
                                      </m:ctrlPr>
                                    </m:sSubSupPr>
                                    <m:e>
                                      <m:r>
                                        <a:rPr lang="en-US" sz="2400" i="1">
                                          <a:latin typeface="Cambria Math"/>
                                        </a:rPr>
                                        <m:t>𝛽</m:t>
                                      </m:r>
                                    </m:e>
                                    <m:sub>
                                      <m:r>
                                        <a:rPr lang="en-US" sz="2400" i="1">
                                          <a:latin typeface="Cambria Math"/>
                                        </a:rPr>
                                        <m:t>𝑗</m:t>
                                      </m:r>
                                      <m:r>
                                        <a:rPr lang="en-US" sz="2400" i="1">
                                          <a:latin typeface="Cambria Math"/>
                                        </a:rPr>
                                        <m:t>,</m:t>
                                      </m:r>
                                      <m:r>
                                        <a:rPr lang="en-US" sz="2400" i="1">
                                          <a:latin typeface="Cambria Math"/>
                                        </a:rPr>
                                        <m:t>𝑘</m:t>
                                      </m:r>
                                    </m:sub>
                                    <m:sup>
                                      <m:r>
                                        <a:rPr lang="en-US" sz="2400" i="1">
                                          <a:latin typeface="Cambria Math"/>
                                        </a:rPr>
                                        <m:t>2</m:t>
                                      </m:r>
                                    </m:sup>
                                  </m:sSubSup>
                                </m:e>
                              </m:nary>
                            </m:e>
                          </m:nary>
                          <m:r>
                            <a:rPr lang="en-US" sz="2400" b="0" i="1" smtClean="0">
                              <a:latin typeface="Cambria Math"/>
                            </a:rPr>
                            <m:t>−1</m:t>
                          </m:r>
                        </m:e>
                      </m:d>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565241" y="4620525"/>
                <a:ext cx="8578759" cy="128137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797838" y="5901901"/>
                <a:ext cx="3523080" cy="592470"/>
              </a:xfrm>
              <a:prstGeom prst="rect">
                <a:avLst/>
              </a:prstGeom>
              <a:noFill/>
            </p:spPr>
            <p:txBody>
              <a:bodyPr wrap="none" rtlCol="0">
                <a:spAutoFit/>
              </a:bodyPr>
              <a:lstStyle/>
              <a:p>
                <a:r>
                  <a:rPr lang="en-US" sz="2800" dirty="0"/>
                  <a:t>w</a:t>
                </a:r>
                <a:r>
                  <a:rPr lang="en-US" sz="2800" dirty="0" smtClean="0"/>
                  <a:t>here </a:t>
                </a:r>
                <a14:m>
                  <m:oMath xmlns:m="http://schemas.openxmlformats.org/officeDocument/2006/math">
                    <m:r>
                      <m:rPr>
                        <m:sty m:val="p"/>
                      </m:rPr>
                      <a:rPr lang="en-US" sz="2800" b="0" i="0" smtClean="0">
                        <a:latin typeface="Cambria Math"/>
                      </a:rPr>
                      <m:t>Θ</m:t>
                    </m:r>
                    <m:r>
                      <a:rPr lang="en-US" sz="2800" b="0" i="1" smtClean="0">
                        <a:latin typeface="Cambria Math"/>
                      </a:rPr>
                      <m:t>=</m:t>
                    </m:r>
                    <m:d>
                      <m:dPr>
                        <m:begChr m:val="{"/>
                        <m:endChr m:val="}"/>
                        <m:ctrlPr>
                          <a:rPr lang="en-US" sz="280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𝛼</m:t>
                            </m:r>
                          </m:e>
                          <m:sub>
                            <m:sSub>
                              <m:sSubPr>
                                <m:ctrlPr>
                                  <a:rPr lang="en-US" sz="2800" i="1">
                                    <a:latin typeface="Cambria Math" panose="02040503050406030204" pitchFamily="18" charset="0"/>
                                  </a:rPr>
                                </m:ctrlPr>
                              </m:sSubPr>
                              <m:e>
                                <m:r>
                                  <a:rPr lang="en-US" sz="2800" i="1">
                                    <a:latin typeface="Cambria Math"/>
                                  </a:rPr>
                                  <m:t>𝑗</m:t>
                                </m:r>
                              </m:e>
                              <m:sub>
                                <m:r>
                                  <a:rPr lang="en-US" sz="2800" i="1">
                                    <a:latin typeface="Cambria Math"/>
                                  </a:rPr>
                                  <m:t>0</m:t>
                                </m:r>
                              </m:sub>
                            </m:sSub>
                            <m:r>
                              <a:rPr lang="en-US" sz="2800" i="1">
                                <a:latin typeface="Cambria Math"/>
                              </a:rPr>
                              <m:t>,</m:t>
                            </m:r>
                            <m:r>
                              <a:rPr lang="en-US" sz="2800" i="1">
                                <a:latin typeface="Cambria Math"/>
                              </a:rPr>
                              <m:t>𝑘</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𝛽</m:t>
                            </m:r>
                          </m:e>
                          <m:sub>
                            <m:r>
                              <a:rPr lang="en-US" sz="2800" i="1">
                                <a:latin typeface="Cambria Math"/>
                              </a:rPr>
                              <m:t>𝑗</m:t>
                            </m:r>
                            <m:r>
                              <a:rPr lang="en-US" sz="2800" i="1">
                                <a:latin typeface="Cambria Math"/>
                              </a:rPr>
                              <m:t>,</m:t>
                            </m:r>
                            <m:r>
                              <a:rPr lang="en-US" sz="2800" i="1">
                                <a:latin typeface="Cambria Math"/>
                              </a:rPr>
                              <m:t>𝑘</m:t>
                            </m:r>
                          </m:sub>
                        </m:sSub>
                      </m:e>
                    </m:d>
                  </m:oMath>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797838" y="5901901"/>
                <a:ext cx="3523080" cy="592470"/>
              </a:xfrm>
              <a:prstGeom prst="rect">
                <a:avLst/>
              </a:prstGeom>
              <a:blipFill rotWithShape="1">
                <a:blip r:embed="rId13"/>
                <a:stretch>
                  <a:fillRect l="-3633" t="-4124" b="-2268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544669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9" grpId="0"/>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28600" y="73152"/>
            <a:ext cx="8153400" cy="896471"/>
          </a:xfrm>
        </p:spPr>
        <p:txBody>
          <a:bodyPr>
            <a:normAutofit/>
          </a:bodyPr>
          <a:lstStyle/>
          <a:p>
            <a:r>
              <a:rPr lang="en-US" dirty="0" smtClean="0"/>
              <a:t>From the Razor to MDL</a:t>
            </a:r>
            <a:endParaRPr lang="en-US" dirty="0"/>
          </a:p>
        </p:txBody>
      </p:sp>
      <p:sp>
        <p:nvSpPr>
          <p:cNvPr id="3" name="Rectangle 2"/>
          <p:cNvSpPr>
            <a:spLocks noGrp="1"/>
          </p:cNvSpPr>
          <p:nvPr>
            <p:ph sz="quarter" idx="1"/>
          </p:nvPr>
        </p:nvSpPr>
        <p:spPr>
          <a:xfrm>
            <a:off x="342900" y="1284195"/>
            <a:ext cx="8461248" cy="4495800"/>
          </a:xfrm>
        </p:spPr>
        <p:txBody>
          <a:bodyPr>
            <a:normAutofit/>
          </a:bodyPr>
          <a:lstStyle/>
          <a:p>
            <a:r>
              <a:rPr lang="en-US" dirty="0" smtClean="0"/>
              <a:t>Volume around MLE</a:t>
            </a:r>
          </a:p>
          <a:p>
            <a:endParaRPr lang="en-US" dirty="0" smtClean="0"/>
          </a:p>
          <a:p>
            <a:endParaRPr lang="en-US" dirty="0" smtClean="0"/>
          </a:p>
          <a:p>
            <a:r>
              <a:rPr lang="en-US" dirty="0" smtClean="0"/>
              <a:t>As samples increase, the last term of razor disappears</a:t>
            </a:r>
          </a:p>
          <a:p>
            <a:endParaRPr lang="en-US" dirty="0" smtClean="0"/>
          </a:p>
          <a:p>
            <a:endParaRPr lang="en-US" dirty="0" smtClean="0"/>
          </a:p>
          <a:p>
            <a:endParaRPr lang="en-US" dirty="0" smtClean="0"/>
          </a:p>
          <a:p>
            <a:r>
              <a:rPr lang="en-US" dirty="0" smtClean="0"/>
              <a:t>This simplification leads to MDL</a:t>
            </a:r>
          </a:p>
        </p:txBody>
      </p:sp>
      <mc:AlternateContent xmlns:mc="http://schemas.openxmlformats.org/markup-compatibility/2006" xmlns:a14="http://schemas.microsoft.com/office/drawing/2010/main">
        <mc:Choice Requires="a14">
          <p:sp>
            <p:nvSpPr>
              <p:cNvPr id="4" name="TextBox 3"/>
              <p:cNvSpPr txBox="1"/>
              <p:nvPr/>
            </p:nvSpPr>
            <p:spPr>
              <a:xfrm>
                <a:off x="2840477" y="1501775"/>
                <a:ext cx="4344394" cy="12000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𝑉</m:t>
                          </m:r>
                        </m:e>
                        <m:sub>
                          <m:acc>
                            <m:accPr>
                              <m:chr m:val="̂"/>
                              <m:ctrlPr>
                                <a:rPr lang="en-US" sz="2400" i="1">
                                  <a:latin typeface="Cambria Math" panose="02040503050406030204" pitchFamily="18" charset="0"/>
                                </a:rPr>
                              </m:ctrlPr>
                            </m:accPr>
                            <m:e>
                              <m:r>
                                <m:rPr>
                                  <m:sty m:val="p"/>
                                </m:rPr>
                                <a:rPr lang="en-US" sz="2400">
                                  <a:latin typeface="Cambria Math"/>
                                </a:rPr>
                                <m:t>Θ</m:t>
                              </m:r>
                            </m:e>
                          </m:acc>
                        </m:sub>
                      </m:sSub>
                      <m:d>
                        <m:dPr>
                          <m:ctrlPr>
                            <a:rPr lang="en-US" sz="2400" i="1">
                              <a:latin typeface="Cambria Math" panose="02040503050406030204" pitchFamily="18" charset="0"/>
                            </a:rPr>
                          </m:ctrlPr>
                        </m:dPr>
                        <m:e>
                          <m:r>
                            <m:rPr>
                              <m:nor/>
                            </m:rPr>
                            <a:rPr lang="en-US" sz="2400">
                              <a:latin typeface="Lucida Calligraphy" pitchFamily="66" charset="0"/>
                            </a:rPr>
                            <m:t>M</m:t>
                          </m:r>
                        </m:e>
                      </m:d>
                      <m:r>
                        <a:rPr lang="en-US" sz="2400" b="0" i="1" smtClean="0">
                          <a:latin typeface="Cambria Math"/>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a:rPr>
                                    <m:t>2</m:t>
                                  </m:r>
                                  <m:r>
                                    <a:rPr lang="en-US" sz="2400" b="0" i="1" smtClean="0">
                                      <a:latin typeface="Cambria Math"/>
                                    </a:rPr>
                                    <m:t>𝜋</m:t>
                                  </m:r>
                                </m:num>
                                <m:den>
                                  <m:r>
                                    <a:rPr lang="en-US" sz="2400" b="0" i="1" smtClean="0">
                                      <a:latin typeface="Cambria Math"/>
                                    </a:rPr>
                                    <m:t>𝑁</m:t>
                                  </m:r>
                                </m:den>
                              </m:f>
                            </m:e>
                          </m:d>
                        </m:e>
                        <m:sup>
                          <m:f>
                            <m:fPr>
                              <m:ctrlPr>
                                <a:rPr lang="en-US" sz="2400" b="0" i="1" smtClean="0">
                                  <a:latin typeface="Cambria Math" panose="02040503050406030204" pitchFamily="18" charset="0"/>
                                </a:rPr>
                              </m:ctrlPr>
                            </m:fPr>
                            <m:num>
                              <m:r>
                                <a:rPr lang="en-US" sz="2400" b="0" i="1" smtClean="0">
                                  <a:latin typeface="Cambria Math"/>
                                </a:rPr>
                                <m:t>𝑘</m:t>
                              </m:r>
                            </m:num>
                            <m:den>
                              <m:r>
                                <a:rPr lang="en-US" sz="2400" b="0" i="1" smtClean="0">
                                  <a:latin typeface="Cambria Math"/>
                                </a:rPr>
                                <m:t>2</m:t>
                              </m:r>
                            </m:den>
                          </m:f>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a:rPr>
                                        <m:t>det</m:t>
                                      </m:r>
                                    </m:fName>
                                    <m:e>
                                      <m:sSub>
                                        <m:sSubPr>
                                          <m:ctrlPr>
                                            <a:rPr lang="en-US" sz="2400" b="0" i="1" smtClean="0">
                                              <a:latin typeface="Cambria Math" panose="02040503050406030204" pitchFamily="18" charset="0"/>
                                            </a:rPr>
                                          </m:ctrlPr>
                                        </m:sSubPr>
                                        <m:e>
                                          <m:r>
                                            <a:rPr lang="en-US" sz="2400" b="0" i="1" smtClean="0">
                                              <a:latin typeface="Cambria Math"/>
                                            </a:rPr>
                                            <m:t>𝑔</m:t>
                                          </m:r>
                                        </m:e>
                                        <m:sub>
                                          <m:r>
                                            <a:rPr lang="en-US" sz="2400" b="0" i="1" smtClean="0">
                                              <a:latin typeface="Cambria Math"/>
                                            </a:rPr>
                                            <m:t>𝑖𝑗</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m:rPr>
                                                  <m:sty m:val="p"/>
                                                </m:rPr>
                                                <a:rPr lang="en-US" sz="2400" b="0" i="0" smtClean="0">
                                                  <a:latin typeface="Cambria Math"/>
                                                </a:rPr>
                                                <m:t>Θ</m:t>
                                              </m:r>
                                            </m:e>
                                          </m:acc>
                                        </m:e>
                                      </m:d>
                                    </m:e>
                                  </m:func>
                                </m:num>
                                <m:den>
                                  <m:func>
                                    <m:funcPr>
                                      <m:ctrlPr>
                                        <a:rPr lang="en-US" sz="2400" i="1">
                                          <a:latin typeface="Cambria Math" panose="02040503050406030204" pitchFamily="18" charset="0"/>
                                        </a:rPr>
                                      </m:ctrlPr>
                                    </m:funcPr>
                                    <m:fName>
                                      <m:r>
                                        <m:rPr>
                                          <m:sty m:val="p"/>
                                        </m:rPr>
                                        <a:rPr lang="en-US" sz="2400">
                                          <a:latin typeface="Cambria Math"/>
                                        </a:rPr>
                                        <m:t>det</m:t>
                                      </m:r>
                                    </m:fName>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𝑔</m:t>
                                              </m:r>
                                            </m:e>
                                          </m:acc>
                                        </m:e>
                                        <m:sub>
                                          <m:r>
                                            <a:rPr lang="en-US" sz="2400" i="1">
                                              <a:latin typeface="Cambria Math"/>
                                            </a:rPr>
                                            <m:t>𝑖𝑗</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m:rPr>
                                                  <m:sty m:val="p"/>
                                                </m:rPr>
                                                <a:rPr lang="en-US" sz="2400">
                                                  <a:latin typeface="Cambria Math"/>
                                                </a:rPr>
                                                <m:t>Θ</m:t>
                                              </m:r>
                                            </m:e>
                                          </m:acc>
                                        </m:e>
                                      </m:d>
                                    </m:e>
                                  </m:func>
                                </m:den>
                              </m:f>
                            </m:e>
                          </m:d>
                        </m:e>
                        <m:sup>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a:rPr>
                                <m:t>2</m:t>
                              </m:r>
                            </m:den>
                          </m:f>
                        </m:sup>
                      </m:sSup>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840477" y="1501775"/>
                <a:ext cx="4344394" cy="120007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258416" y="3171873"/>
                <a:ext cx="4538999" cy="9963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𝐼</m:t>
                      </m:r>
                      <m:d>
                        <m:dPr>
                          <m:ctrlPr>
                            <a:rPr lang="en-US" sz="2400" b="0" i="1" smtClean="0">
                              <a:latin typeface="Cambria Math" panose="02040503050406030204" pitchFamily="18" charset="0"/>
                            </a:rPr>
                          </m:ctrlPr>
                        </m:dPr>
                        <m:e>
                          <m:r>
                            <m:rPr>
                              <m:sty m:val="p"/>
                            </m:rPr>
                            <a:rPr lang="en-US" sz="2400" b="0" i="0" smtClean="0">
                              <a:latin typeface="Cambria Math"/>
                            </a:rPr>
                            <m:t>Θ</m:t>
                          </m:r>
                        </m:e>
                      </m:d>
                      <m:r>
                        <a:rPr lang="en-US" sz="2400" b="0" i="1" smtClean="0">
                          <a:latin typeface="Cambria Math"/>
                        </a:rPr>
                        <m:t>=</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func>
                                <m:funcPr>
                                  <m:ctrlPr>
                                    <a:rPr lang="en-US" sz="2400" i="1">
                                      <a:latin typeface="Cambria Math" panose="02040503050406030204" pitchFamily="18" charset="0"/>
                                    </a:rPr>
                                  </m:ctrlPr>
                                </m:funcPr>
                                <m:fName>
                                  <m:r>
                                    <m:rPr>
                                      <m:sty m:val="p"/>
                                    </m:rPr>
                                    <a:rPr lang="en-US" sz="2400">
                                      <a:latin typeface="Cambria Math"/>
                                    </a:rPr>
                                    <m:t>det</m:t>
                                  </m:r>
                                </m:fName>
                                <m:e>
                                  <m:sSub>
                                    <m:sSubPr>
                                      <m:ctrlPr>
                                        <a:rPr lang="en-US" sz="2400" i="1">
                                          <a:latin typeface="Cambria Math" panose="02040503050406030204" pitchFamily="18" charset="0"/>
                                        </a:rPr>
                                      </m:ctrlPr>
                                    </m:sSubPr>
                                    <m:e>
                                      <m:r>
                                        <a:rPr lang="en-US" sz="2400" i="1">
                                          <a:latin typeface="Cambria Math"/>
                                        </a:rPr>
                                        <m:t>𝑔</m:t>
                                      </m:r>
                                    </m:e>
                                    <m:sub>
                                      <m:r>
                                        <a:rPr lang="en-US" sz="2400" i="1">
                                          <a:latin typeface="Cambria Math"/>
                                        </a:rPr>
                                        <m:t>𝑖𝑗</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m:rPr>
                                              <m:sty m:val="p"/>
                                            </m:rPr>
                                            <a:rPr lang="en-US" sz="2400">
                                              <a:latin typeface="Cambria Math"/>
                                            </a:rPr>
                                            <m:t>Θ</m:t>
                                          </m:r>
                                        </m:e>
                                      </m:acc>
                                    </m:e>
                                  </m:d>
                                </m:e>
                              </m:func>
                            </m:num>
                            <m:den>
                              <m:func>
                                <m:funcPr>
                                  <m:ctrlPr>
                                    <a:rPr lang="en-US" sz="2400" i="1">
                                      <a:latin typeface="Cambria Math" panose="02040503050406030204" pitchFamily="18" charset="0"/>
                                    </a:rPr>
                                  </m:ctrlPr>
                                </m:funcPr>
                                <m:fName>
                                  <m:r>
                                    <m:rPr>
                                      <m:sty m:val="p"/>
                                    </m:rPr>
                                    <a:rPr lang="en-US" sz="2400">
                                      <a:latin typeface="Cambria Math"/>
                                    </a:rPr>
                                    <m:t>det</m:t>
                                  </m:r>
                                </m:fName>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𝑔</m:t>
                                          </m:r>
                                        </m:e>
                                      </m:acc>
                                    </m:e>
                                    <m:sub>
                                      <m:r>
                                        <a:rPr lang="en-US" sz="2400" i="1">
                                          <a:latin typeface="Cambria Math"/>
                                        </a:rPr>
                                        <m:t>𝑖𝑗</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m:rPr>
                                              <m:sty m:val="p"/>
                                            </m:rPr>
                                            <a:rPr lang="en-US" sz="2400">
                                              <a:latin typeface="Cambria Math"/>
                                            </a:rPr>
                                            <m:t>Θ</m:t>
                                          </m:r>
                                        </m:e>
                                      </m:acc>
                                    </m:e>
                                  </m:d>
                                </m:e>
                              </m:func>
                            </m:den>
                          </m:f>
                        </m:e>
                      </m:d>
                      <m:r>
                        <a:rPr lang="en-US" sz="2400" b="0" i="1" smtClean="0">
                          <a:latin typeface="Cambria Math"/>
                        </a:rPr>
                        <m:t>→1,</m:t>
                      </m:r>
                      <m:r>
                        <m:rPr>
                          <m:sty m:val="p"/>
                        </m:rPr>
                        <a:rPr lang="en-US" sz="2400" b="0" i="0" smtClean="0">
                          <a:latin typeface="Cambria Math"/>
                        </a:rPr>
                        <m:t>N</m:t>
                      </m:r>
                      <m:r>
                        <a:rPr lang="en-US" sz="2400" b="0" i="1" smtClean="0">
                          <a:latin typeface="Cambria Math"/>
                        </a:rPr>
                        <m:t>→∞</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2258416" y="3171873"/>
                <a:ext cx="4538999" cy="99636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6924" y="4993986"/>
                <a:ext cx="8542338" cy="8532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𝑅</m:t>
                      </m:r>
                      <m:d>
                        <m:dPr>
                          <m:ctrlPr>
                            <a:rPr lang="en-US" sz="2400" b="0" i="1" smtClean="0">
                              <a:latin typeface="Cambria Math" panose="02040503050406030204" pitchFamily="18" charset="0"/>
                            </a:rPr>
                          </m:ctrlPr>
                        </m:dPr>
                        <m:e>
                          <m:r>
                            <m:rPr>
                              <m:nor/>
                            </m:rPr>
                            <a:rPr lang="en-US" sz="2400" b="0" i="0" smtClean="0">
                              <a:latin typeface="Lucida Calligraphy" pitchFamily="66" charset="0"/>
                              <a:ea typeface="Cambria Math" pitchFamily="18" charset="0"/>
                            </a:rPr>
                            <m:t>M</m:t>
                          </m:r>
                        </m:e>
                      </m:d>
                      <m:r>
                        <a:rPr lang="en-US" sz="2400" b="0" i="1" smtClean="0">
                          <a:latin typeface="Cambria Math"/>
                        </a:rPr>
                        <m:t>→</m:t>
                      </m:r>
                      <m:r>
                        <a:rPr lang="en-US" sz="2400" b="0" i="1" smtClean="0">
                          <a:latin typeface="Cambria Math"/>
                        </a:rPr>
                        <m:t>𝑀𝐷𝐿</m:t>
                      </m:r>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𝑝</m:t>
                          </m:r>
                          <m:d>
                            <m:dPr>
                              <m:ctrlPr>
                                <a:rPr lang="en-US" sz="2400" b="0" i="1" smtClean="0">
                                  <a:latin typeface="Cambria Math" panose="02040503050406030204" pitchFamily="18" charset="0"/>
                                </a:rPr>
                              </m:ctrlPr>
                            </m:dPr>
                            <m:e>
                              <m:r>
                                <a:rPr lang="en-US" sz="2400" b="0" i="1" smtClean="0">
                                  <a:latin typeface="Cambria Math"/>
                                </a:rPr>
                                <m:t>𝐸</m:t>
                              </m:r>
                            </m:e>
                            <m:e>
                              <m:acc>
                                <m:accPr>
                                  <m:chr m:val="̂"/>
                                  <m:ctrlPr>
                                    <a:rPr lang="en-US" sz="2400" b="0" i="1" smtClean="0">
                                      <a:latin typeface="Cambria Math" panose="02040503050406030204" pitchFamily="18" charset="0"/>
                                    </a:rPr>
                                  </m:ctrlPr>
                                </m:accPr>
                                <m:e>
                                  <m:r>
                                    <m:rPr>
                                      <m:sty m:val="p"/>
                                    </m:rPr>
                                    <a:rPr lang="en-US" sz="2400" b="0" i="0" smtClean="0">
                                      <a:latin typeface="Cambria Math"/>
                                    </a:rPr>
                                    <m:t>Θ</m:t>
                                  </m:r>
                                </m:e>
                              </m:acc>
                            </m:e>
                          </m:d>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𝑘</m:t>
                              </m:r>
                            </m:num>
                            <m:den>
                              <m:r>
                                <a:rPr lang="en-US" sz="2400" b="0" i="1" smtClean="0">
                                  <a:latin typeface="Cambria Math"/>
                                </a:rPr>
                                <m:t>2</m:t>
                              </m:r>
                            </m:den>
                          </m:f>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a:rPr>
                                        <m:t>𝑁</m:t>
                                      </m:r>
                                    </m:num>
                                    <m:den>
                                      <m:r>
                                        <a:rPr lang="en-US" sz="2400" b="0" i="1" smtClean="0">
                                          <a:latin typeface="Cambria Math"/>
                                        </a:rPr>
                                        <m:t>2</m:t>
                                      </m:r>
                                      <m:r>
                                        <a:rPr lang="en-US" sz="2400" b="0" i="1" smtClean="0">
                                          <a:latin typeface="Cambria Math"/>
                                        </a:rPr>
                                        <m:t>𝜋</m:t>
                                      </m:r>
                                    </m:den>
                                  </m:f>
                                </m:e>
                              </m:d>
                            </m:e>
                          </m:func>
                        </m:e>
                      </m:func>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ln</m:t>
                          </m:r>
                        </m:fName>
                        <m:e>
                          <m:r>
                            <a:rPr lang="en-US" sz="2400" b="0" i="1" smtClean="0">
                              <a:latin typeface="Cambria Math"/>
                            </a:rPr>
                            <m:t>∫</m:t>
                          </m:r>
                          <m:rad>
                            <m:radPr>
                              <m:degHide m:val="on"/>
                              <m:ctrlPr>
                                <a:rPr lang="en-US" sz="2400" b="0" i="1" smtClean="0">
                                  <a:latin typeface="Cambria Math" panose="02040503050406030204" pitchFamily="18" charset="0"/>
                                </a:rPr>
                              </m:ctrlPr>
                            </m:radPr>
                            <m:deg/>
                            <m:e>
                              <m:func>
                                <m:funcPr>
                                  <m:ctrlPr>
                                    <a:rPr lang="en-US" sz="2400" b="0" i="1" smtClean="0">
                                      <a:latin typeface="Cambria Math" panose="02040503050406030204" pitchFamily="18" charset="0"/>
                                    </a:rPr>
                                  </m:ctrlPr>
                                </m:funcPr>
                                <m:fName>
                                  <m:r>
                                    <m:rPr>
                                      <m:sty m:val="p"/>
                                    </m:rPr>
                                    <a:rPr lang="en-US" sz="2400" b="0" i="0" smtClean="0">
                                      <a:latin typeface="Cambria Math"/>
                                    </a:rPr>
                                    <m:t>det</m:t>
                                  </m:r>
                                </m:fName>
                                <m:e>
                                  <m:sSub>
                                    <m:sSubPr>
                                      <m:ctrlPr>
                                        <a:rPr lang="en-US" sz="2400" b="0" i="1" smtClean="0">
                                          <a:latin typeface="Cambria Math" panose="02040503050406030204" pitchFamily="18" charset="0"/>
                                        </a:rPr>
                                      </m:ctrlPr>
                                    </m:sSubPr>
                                    <m:e>
                                      <m:r>
                                        <a:rPr lang="en-US" sz="2400" b="0" i="1" smtClean="0">
                                          <a:latin typeface="Cambria Math"/>
                                        </a:rPr>
                                        <m:t>𝑔</m:t>
                                      </m:r>
                                    </m:e>
                                    <m:sub>
                                      <m:r>
                                        <a:rPr lang="en-US" sz="2400" b="0" i="1" smtClean="0">
                                          <a:latin typeface="Cambria Math"/>
                                        </a:rPr>
                                        <m:t>𝑖𝑗</m:t>
                                      </m:r>
                                    </m:sub>
                                  </m:sSub>
                                  <m:r>
                                    <a:rPr lang="en-US" sz="2400" b="0" i="1" smtClean="0">
                                      <a:latin typeface="Cambria Math"/>
                                    </a:rPr>
                                    <m:t>(</m:t>
                                  </m:r>
                                  <m:r>
                                    <m:rPr>
                                      <m:sty m:val="p"/>
                                    </m:rPr>
                                    <a:rPr lang="en-US" sz="2400" b="0" i="0" smtClean="0">
                                      <a:latin typeface="Cambria Math"/>
                                    </a:rPr>
                                    <m:t>Θ</m:t>
                                  </m:r>
                                  <m:r>
                                    <a:rPr lang="en-US" sz="2400" b="0" i="1" smtClean="0">
                                      <a:latin typeface="Cambria Math"/>
                                    </a:rPr>
                                    <m:t>)</m:t>
                                  </m:r>
                                </m:e>
                              </m:func>
                            </m:e>
                          </m:rad>
                          <m:r>
                            <a:rPr lang="en-US" sz="2400" b="0" i="1" smtClean="0">
                              <a:latin typeface="Cambria Math"/>
                            </a:rPr>
                            <m:t>𝑑</m:t>
                          </m:r>
                          <m:r>
                            <m:rPr>
                              <m:sty m:val="p"/>
                            </m:rPr>
                            <a:rPr lang="en-US" sz="2400" b="0" i="0" smtClean="0">
                              <a:latin typeface="Cambria Math"/>
                            </a:rPr>
                            <m:t>Θ</m:t>
                          </m:r>
                        </m:e>
                      </m:func>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406924" y="4993986"/>
                <a:ext cx="8542338" cy="853247"/>
              </a:xfrm>
              <a:prstGeom prst="rect">
                <a:avLst/>
              </a:prstGeom>
              <a:blipFill rotWithShape="1">
                <a:blip r:embed="rId5"/>
                <a:stretch>
                  <a:fillRect/>
                </a:stretch>
              </a:blipFill>
            </p:spPr>
            <p:txBody>
              <a:bodyPr/>
              <a:lstStyle/>
              <a:p>
                <a:r>
                  <a:rPr lang="en-US">
                    <a:noFill/>
                  </a:rPr>
                  <a:t> </a:t>
                </a:r>
              </a:p>
            </p:txBody>
          </p:sp>
        </mc:Fallback>
      </mc:AlternateContent>
      <p:graphicFrame>
        <p:nvGraphicFramePr>
          <p:cNvPr id="11" name="Diagram 10"/>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979925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9" name="Rectangle 1"/>
          <p:cNvSpPr>
            <a:spLocks noGrp="1"/>
          </p:cNvSpPr>
          <p:nvPr>
            <p:ph type="title"/>
          </p:nvPr>
        </p:nvSpPr>
        <p:spPr/>
        <p:txBody>
          <a:bodyPr/>
          <a:lstStyle/>
          <a:p>
            <a:r>
              <a:rPr lang="en-US" smtClean="0"/>
              <a:t>Convergence Rates</a:t>
            </a:r>
          </a:p>
        </p:txBody>
      </p:sp>
      <p:sp>
        <p:nvSpPr>
          <p:cNvPr id="20490" name="Rectangle 2"/>
          <p:cNvSpPr>
            <a:spLocks noGrp="1"/>
          </p:cNvSpPr>
          <p:nvPr>
            <p:ph sz="quarter" idx="1"/>
          </p:nvPr>
        </p:nvSpPr>
        <p:spPr/>
        <p:txBody>
          <a:bodyPr/>
          <a:lstStyle/>
          <a:p>
            <a:r>
              <a:rPr lang="en-US" sz="2900" smtClean="0"/>
              <a:t>Optimal:</a:t>
            </a:r>
          </a:p>
          <a:p>
            <a:r>
              <a:rPr lang="en-US" sz="2900" smtClean="0"/>
              <a:t>Histograms:</a:t>
            </a:r>
          </a:p>
          <a:p>
            <a:r>
              <a:rPr lang="en-US" sz="2900" smtClean="0"/>
              <a:t>KDE:</a:t>
            </a:r>
          </a:p>
          <a:p>
            <a:r>
              <a:rPr lang="en-US" sz="2900" smtClean="0"/>
              <a:t>Linear WDE: </a:t>
            </a:r>
          </a:p>
          <a:p>
            <a:pPr lvl="1"/>
            <a:r>
              <a:rPr lang="en-US" sz="2600" smtClean="0"/>
              <a:t>for</a:t>
            </a:r>
            <a:r>
              <a:rPr lang="en-US" sz="2900" smtClean="0"/>
              <a:t> </a:t>
            </a:r>
          </a:p>
          <a:p>
            <a:r>
              <a:rPr lang="en-US" sz="2900" smtClean="0"/>
              <a:t>Non-linear WDE: </a:t>
            </a:r>
          </a:p>
          <a:p>
            <a:pPr lvl="1"/>
            <a:r>
              <a:rPr lang="en-US" sz="2600" smtClean="0"/>
              <a:t>where </a:t>
            </a:r>
          </a:p>
        </p:txBody>
      </p:sp>
      <p:graphicFrame>
        <p:nvGraphicFramePr>
          <p:cNvPr id="4" name="Diagram 3"/>
          <p:cNvGraphicFramePr/>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482" name="Object 2"/>
          <p:cNvGraphicFramePr>
            <a:graphicFrameLocks noChangeAspect="1"/>
          </p:cNvGraphicFramePr>
          <p:nvPr>
            <p:extLst/>
          </p:nvPr>
        </p:nvGraphicFramePr>
        <p:xfrm>
          <a:off x="2225675" y="1599254"/>
          <a:ext cx="1108075" cy="569913"/>
        </p:xfrm>
        <a:graphic>
          <a:graphicData uri="http://schemas.openxmlformats.org/presentationml/2006/ole">
            <mc:AlternateContent xmlns:mc="http://schemas.openxmlformats.org/markup-compatibility/2006">
              <mc:Choice xmlns:v="urn:schemas-microsoft-com:vml" Requires="v">
                <p:oleObj spid="_x0000_s9365" name="Equation" r:id="rId9" imgW="444240" imgH="228600" progId="Equation.3">
                  <p:embed/>
                </p:oleObj>
              </mc:Choice>
              <mc:Fallback>
                <p:oleObj name="Equation" r:id="rId9" imgW="4442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5675" y="1599254"/>
                        <a:ext cx="1108075"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 name="Object 3"/>
          <p:cNvGraphicFramePr>
            <a:graphicFrameLocks noChangeAspect="1"/>
          </p:cNvGraphicFramePr>
          <p:nvPr>
            <p:extLst/>
          </p:nvPr>
        </p:nvGraphicFramePr>
        <p:xfrm>
          <a:off x="2732459" y="1903987"/>
          <a:ext cx="1171575" cy="822325"/>
        </p:xfrm>
        <a:graphic>
          <a:graphicData uri="http://schemas.openxmlformats.org/presentationml/2006/ole">
            <mc:AlternateContent xmlns:mc="http://schemas.openxmlformats.org/markup-compatibility/2006">
              <mc:Choice xmlns:v="urn:schemas-microsoft-com:vml" Requires="v">
                <p:oleObj spid="_x0000_s9366" name="Equation" r:id="rId11" imgW="469800" imgH="330120" progId="Equation.3">
                  <p:embed/>
                </p:oleObj>
              </mc:Choice>
              <mc:Fallback>
                <p:oleObj name="Equation" r:id="rId11" imgW="469800" imgH="3301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2459" y="1903987"/>
                        <a:ext cx="1171575"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4" name="Object 4"/>
          <p:cNvGraphicFramePr>
            <a:graphicFrameLocks noChangeAspect="1"/>
          </p:cNvGraphicFramePr>
          <p:nvPr>
            <p:extLst/>
          </p:nvPr>
        </p:nvGraphicFramePr>
        <p:xfrm>
          <a:off x="1669442" y="2444244"/>
          <a:ext cx="1171575" cy="822325"/>
        </p:xfrm>
        <a:graphic>
          <a:graphicData uri="http://schemas.openxmlformats.org/presentationml/2006/ole">
            <mc:AlternateContent xmlns:mc="http://schemas.openxmlformats.org/markup-compatibility/2006">
              <mc:Choice xmlns:v="urn:schemas-microsoft-com:vml" Requires="v">
                <p:oleObj spid="_x0000_s9367" name="Equation" r:id="rId13" imgW="469800" imgH="330120" progId="Equation.3">
                  <p:embed/>
                </p:oleObj>
              </mc:Choice>
              <mc:Fallback>
                <p:oleObj name="Equation" r:id="rId13" imgW="469800" imgH="3301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69442" y="2444244"/>
                        <a:ext cx="1171575"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5" name="Object 5"/>
          <p:cNvGraphicFramePr>
            <a:graphicFrameLocks noChangeAspect="1"/>
          </p:cNvGraphicFramePr>
          <p:nvPr>
            <p:extLst/>
          </p:nvPr>
        </p:nvGraphicFramePr>
        <p:xfrm>
          <a:off x="2742727" y="2922959"/>
          <a:ext cx="1487488" cy="822325"/>
        </p:xfrm>
        <a:graphic>
          <a:graphicData uri="http://schemas.openxmlformats.org/presentationml/2006/ole">
            <mc:AlternateContent xmlns:mc="http://schemas.openxmlformats.org/markup-compatibility/2006">
              <mc:Choice xmlns:v="urn:schemas-microsoft-com:vml" Requires="v">
                <p:oleObj spid="_x0000_s9368" name="Equation" r:id="rId15" imgW="596880" imgH="330120" progId="Equation.3">
                  <p:embed/>
                </p:oleObj>
              </mc:Choice>
              <mc:Fallback>
                <p:oleObj name="Equation" r:id="rId15" imgW="596880" imgH="3301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2727" y="2922959"/>
                        <a:ext cx="1487488"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6" name="Object 6"/>
          <p:cNvGraphicFramePr>
            <a:graphicFrameLocks noChangeAspect="1"/>
          </p:cNvGraphicFramePr>
          <p:nvPr>
            <p:extLst/>
          </p:nvPr>
        </p:nvGraphicFramePr>
        <p:xfrm>
          <a:off x="1704198" y="3687526"/>
          <a:ext cx="1171575" cy="569913"/>
        </p:xfrm>
        <a:graphic>
          <a:graphicData uri="http://schemas.openxmlformats.org/presentationml/2006/ole">
            <mc:AlternateContent xmlns:mc="http://schemas.openxmlformats.org/markup-compatibility/2006">
              <mc:Choice xmlns:v="urn:schemas-microsoft-com:vml" Requires="v">
                <p:oleObj spid="_x0000_s9369" name="Equation" r:id="rId17" imgW="469800" imgH="228600" progId="Equation.3">
                  <p:embed/>
                </p:oleObj>
              </mc:Choice>
              <mc:Fallback>
                <p:oleObj name="Equation" r:id="rId17" imgW="4698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04198" y="3687526"/>
                        <a:ext cx="1171575"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7" name="Object 7"/>
          <p:cNvGraphicFramePr>
            <a:graphicFrameLocks noChangeAspect="1"/>
          </p:cNvGraphicFramePr>
          <p:nvPr>
            <p:extLst/>
          </p:nvPr>
        </p:nvGraphicFramePr>
        <p:xfrm>
          <a:off x="3430250" y="3922611"/>
          <a:ext cx="1962150" cy="1169988"/>
        </p:xfrm>
        <a:graphic>
          <a:graphicData uri="http://schemas.openxmlformats.org/presentationml/2006/ole">
            <mc:AlternateContent xmlns:mc="http://schemas.openxmlformats.org/markup-compatibility/2006">
              <mc:Choice xmlns:v="urn:schemas-microsoft-com:vml" Requires="v">
                <p:oleObj spid="_x0000_s9370" name="Equation" r:id="rId19" imgW="787320" imgH="469800" progId="Equation.3">
                  <p:embed/>
                </p:oleObj>
              </mc:Choice>
              <mc:Fallback>
                <p:oleObj name="Equation" r:id="rId19" imgW="787320" imgH="469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30250" y="3922611"/>
                        <a:ext cx="1962150" cy="1169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8" name="Object 8"/>
          <p:cNvGraphicFramePr>
            <a:graphicFrameLocks noChangeAspect="1"/>
          </p:cNvGraphicFramePr>
          <p:nvPr>
            <p:extLst/>
          </p:nvPr>
        </p:nvGraphicFramePr>
        <p:xfrm>
          <a:off x="2123670" y="5070947"/>
          <a:ext cx="2903538" cy="633413"/>
        </p:xfrm>
        <a:graphic>
          <a:graphicData uri="http://schemas.openxmlformats.org/presentationml/2006/ole">
            <mc:AlternateContent xmlns:mc="http://schemas.openxmlformats.org/markup-compatibility/2006">
              <mc:Choice xmlns:v="urn:schemas-microsoft-com:vml" Requires="v">
                <p:oleObj spid="_x0000_s9371" name="Equation" r:id="rId21" imgW="1168200" imgH="253800" progId="Equation.3">
                  <p:embed/>
                </p:oleObj>
              </mc:Choice>
              <mc:Fallback>
                <p:oleObj name="Equation" r:id="rId21" imgW="1168200" imgH="253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23670" y="5070947"/>
                        <a:ext cx="2903538"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089722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Highlight: Online Density Estimation </a:t>
            </a:r>
            <a:endParaRPr lang="en-US" dirty="0"/>
          </a:p>
        </p:txBody>
      </p:sp>
      <p:sp>
        <p:nvSpPr>
          <p:cNvPr id="8" name="Content Placeholder 4"/>
          <p:cNvSpPr>
            <a:spLocks noGrp="1"/>
          </p:cNvSpPr>
          <p:nvPr>
            <p:ph idx="1"/>
          </p:nvPr>
        </p:nvSpPr>
        <p:spPr>
          <a:xfrm>
            <a:off x="428736" y="1253907"/>
            <a:ext cx="8229600" cy="1882316"/>
          </a:xfrm>
        </p:spPr>
        <p:txBody>
          <a:bodyPr/>
          <a:lstStyle/>
          <a:p>
            <a:r>
              <a:rPr lang="en-US" dirty="0"/>
              <a:t>Developing robust, online density estimator based on wavelet theory</a:t>
            </a:r>
          </a:p>
          <a:p>
            <a:r>
              <a:rPr lang="en-US" dirty="0"/>
              <a:t>Essential tool in turning raw data streams into actionable intelligence for timely decision support </a:t>
            </a:r>
          </a:p>
        </p:txBody>
      </p:sp>
      <p:grpSp>
        <p:nvGrpSpPr>
          <p:cNvPr id="14" name="Group 13"/>
          <p:cNvGrpSpPr/>
          <p:nvPr/>
        </p:nvGrpSpPr>
        <p:grpSpPr>
          <a:xfrm>
            <a:off x="260218" y="2655641"/>
            <a:ext cx="4849238" cy="2519465"/>
            <a:chOff x="0" y="0"/>
            <a:chExt cx="7343777" cy="3127375"/>
          </a:xfrm>
        </p:grpSpPr>
        <p:pic>
          <p:nvPicPr>
            <p:cNvPr id="15" name="Picture 14" descr="C:\Documents and Settings\stefan\My Documents\MATLAB\TestData\Graphics\tri-Samples.tif"/>
            <p:cNvPicPr>
              <a:picLocks noChangeAspect="1" noChangeArrowheads="1"/>
            </p:cNvPicPr>
            <p:nvPr/>
          </p:nvPicPr>
          <p:blipFill rotWithShape="1">
            <a:blip r:embed="rId4">
              <a:extLst>
                <a:ext uri="{28A0092B-C50C-407E-A947-70E740481C1C}">
                  <a14:useLocalDpi xmlns:a14="http://schemas.microsoft.com/office/drawing/2010/main" val="0"/>
                </a:ext>
              </a:extLst>
            </a:blip>
            <a:srcRect l="4682" r="5405"/>
            <a:stretch/>
          </p:blipFill>
          <p:spPr bwMode="auto">
            <a:xfrm>
              <a:off x="0" y="0"/>
              <a:ext cx="3749676" cy="312737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pic>
          <p:nvPicPr>
            <p:cNvPr id="16" name="Picture 15" descr="C:\Documents and Settings\stefan\My Documents\MATLAB\TestData\Graphics\tri-J20.tif"/>
            <p:cNvPicPr>
              <a:picLocks noChangeAspect="1" noChangeArrowheads="1"/>
            </p:cNvPicPr>
            <p:nvPr/>
          </p:nvPicPr>
          <p:blipFill rotWithShape="1">
            <a:blip r:embed="rId5">
              <a:extLst>
                <a:ext uri="{28A0092B-C50C-407E-A947-70E740481C1C}">
                  <a14:useLocalDpi xmlns:a14="http://schemas.microsoft.com/office/drawing/2010/main" val="0"/>
                </a:ext>
              </a:extLst>
            </a:blip>
            <a:srcRect l="6090" r="6206" b="3249"/>
            <a:stretch/>
          </p:blipFill>
          <p:spPr bwMode="auto">
            <a:xfrm>
              <a:off x="3686176" y="50800"/>
              <a:ext cx="3657601" cy="302577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grpSp>
      <p:pic>
        <p:nvPicPr>
          <p:cNvPr id="17" name="Picture 16" descr="coiflet1.jpg"/>
          <p:cNvPicPr>
            <a:picLocks/>
          </p:cNvPicPr>
          <p:nvPr/>
        </p:nvPicPr>
        <p:blipFill>
          <a:blip r:embed="rId6"/>
          <a:srcRect l="10147" t="2672" r="8676" b="7244"/>
          <a:stretch>
            <a:fillRect/>
          </a:stretch>
        </p:blipFill>
        <p:spPr>
          <a:xfrm>
            <a:off x="3326852" y="4961103"/>
            <a:ext cx="1783080" cy="17922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 name="Picture 17" descr="db2.jpg"/>
          <p:cNvPicPr>
            <a:picLocks/>
          </p:cNvPicPr>
          <p:nvPr/>
        </p:nvPicPr>
        <p:blipFill>
          <a:blip r:embed="rId7"/>
          <a:srcRect l="10588" t="3210" r="8971" b="8319"/>
          <a:stretch>
            <a:fillRect/>
          </a:stretch>
        </p:blipFill>
        <p:spPr>
          <a:xfrm>
            <a:off x="105794" y="4962271"/>
            <a:ext cx="1781761" cy="17898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9" name="Picture 18" descr="sym8.jpg"/>
          <p:cNvPicPr>
            <a:picLocks/>
          </p:cNvPicPr>
          <p:nvPr/>
        </p:nvPicPr>
        <p:blipFill>
          <a:blip r:embed="rId8"/>
          <a:srcRect l="10735" t="3210" r="8676" b="8319"/>
          <a:stretch>
            <a:fillRect/>
          </a:stretch>
        </p:blipFill>
        <p:spPr>
          <a:xfrm>
            <a:off x="1712069" y="4961103"/>
            <a:ext cx="1783080" cy="17922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ONLINE DENSITY ESTIMATION USING WAVELETS WITH DATA AGING (Claw).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089610" y="2962078"/>
            <a:ext cx="4015478" cy="3011873"/>
          </a:xfrm>
          <a:prstGeom prst="roundRect">
            <a:avLst>
              <a:gd name="adj" fmla="val 5299"/>
            </a:avLst>
          </a:prstGeom>
          <a:ln>
            <a:noFill/>
          </a:ln>
          <a:effectLst/>
          <a:scene3d>
            <a:camera prst="orthographicFront"/>
            <a:lightRig rig="balanced" dir="t"/>
          </a:scene3d>
          <a:sp3d prstMaterial="plastic">
            <a:bevelT/>
            <a:contourClr>
              <a:srgbClr val="FFFFFF"/>
            </a:contourClr>
          </a:sp3d>
        </p:spPr>
      </p:pic>
      <p:grpSp>
        <p:nvGrpSpPr>
          <p:cNvPr id="12" name="Group 7"/>
          <p:cNvGrpSpPr>
            <a:grpSpLocks/>
          </p:cNvGrpSpPr>
          <p:nvPr/>
        </p:nvGrpSpPr>
        <p:grpSpPr bwMode="auto">
          <a:xfrm>
            <a:off x="6040438" y="0"/>
            <a:ext cx="3103562" cy="263525"/>
            <a:chOff x="0" y="7230"/>
            <a:chExt cx="3103434" cy="263835"/>
          </a:xfrm>
        </p:grpSpPr>
        <p:sp>
          <p:nvSpPr>
            <p:cNvPr id="13" name="Rounded Rectangle 12"/>
            <p:cNvSpPr/>
            <p:nvPr/>
          </p:nvSpPr>
          <p:spPr>
            <a:xfrm>
              <a:off x="0" y="7230"/>
              <a:ext cx="3103434" cy="263835"/>
            </a:xfrm>
            <a:prstGeom prst="roundRect">
              <a:avLst/>
            </a:prstGeom>
          </p:spPr>
          <p:style>
            <a:lnRef idx="1">
              <a:schemeClr val="accent2"/>
            </a:lnRef>
            <a:fillRef idx="3">
              <a:schemeClr val="accent2"/>
            </a:fillRef>
            <a:effectRef idx="2">
              <a:schemeClr val="accent2"/>
            </a:effectRef>
            <a:fontRef idx="minor">
              <a:schemeClr val="lt1"/>
            </a:fontRef>
          </p:style>
        </p:sp>
        <p:sp>
          <p:nvSpPr>
            <p:cNvPr id="20" name="Rounded Rectangle 4"/>
            <p:cNvSpPr/>
            <p:nvPr/>
          </p:nvSpPr>
          <p:spPr>
            <a:xfrm>
              <a:off x="12699" y="19945"/>
              <a:ext cx="3078035" cy="238405"/>
            </a:xfrm>
            <a:prstGeom prst="rect">
              <a:avLst/>
            </a:prstGeom>
          </p:spPr>
          <p:style>
            <a:lnRef idx="1">
              <a:schemeClr val="accent2"/>
            </a:lnRef>
            <a:fillRef idx="3">
              <a:schemeClr val="accent2"/>
            </a:fillRef>
            <a:effectRef idx="2">
              <a:schemeClr val="accent2"/>
            </a:effectRef>
            <a:fontRef idx="minor">
              <a:schemeClr val="lt1"/>
            </a:fontRef>
          </p:style>
          <p:txBody>
            <a:bodyPr lIns="41910" tIns="41910" rIns="41910" bIns="41910" spcCol="1270" anchor="ctr"/>
            <a:lstStyle/>
            <a:p>
              <a:pPr algn="r" defTabSz="488950">
                <a:lnSpc>
                  <a:spcPct val="90000"/>
                </a:lnSpc>
                <a:spcAft>
                  <a:spcPct val="35000"/>
                </a:spcAft>
                <a:defRPr/>
              </a:pPr>
              <a:r>
                <a:rPr lang="en-US" sz="1100" dirty="0" smtClean="0"/>
                <a:t>Wavelet Densities: Online Estimation</a:t>
              </a:r>
              <a:endParaRPr lang="en-US" sz="1100" dirty="0"/>
            </a:p>
          </p:txBody>
        </p:sp>
      </p:grpSp>
    </p:spTree>
    <p:extLst>
      <p:ext uri="{BB962C8B-B14F-4D97-AF65-F5344CB8AC3E}">
        <p14:creationId xmlns:p14="http://schemas.microsoft.com/office/powerpoint/2010/main" val="11419169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76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a:t>
            </a:r>
            <a:r>
              <a:rPr lang="en-US" dirty="0" smtClean="0"/>
              <a:t>Density Estimation </a:t>
            </a:r>
            <a:endParaRPr lang="en-US" dirty="0"/>
          </a:p>
        </p:txBody>
      </p:sp>
      <p:pic>
        <p:nvPicPr>
          <p:cNvPr id="11" name="ONLINE DENSITY ESTIMATION USING WAVELETS WITH DATA AGING (Claw).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89770" y="1346638"/>
            <a:ext cx="6655350" cy="4991951"/>
          </a:xfrm>
          <a:prstGeom prst="roundRect">
            <a:avLst>
              <a:gd name="adj" fmla="val 5299"/>
            </a:avLst>
          </a:prstGeom>
          <a:ln>
            <a:noFill/>
          </a:ln>
          <a:effectLst/>
          <a:scene3d>
            <a:camera prst="orthographicFront"/>
            <a:lightRig rig="balanced" dir="t"/>
          </a:scene3d>
          <a:sp3d prstMaterial="plastic">
            <a:bevelT/>
            <a:contourClr>
              <a:srgbClr val="FFFFFF"/>
            </a:contourClr>
          </a:sp3d>
        </p:spPr>
      </p:pic>
      <p:grpSp>
        <p:nvGrpSpPr>
          <p:cNvPr id="12" name="Group 7"/>
          <p:cNvGrpSpPr>
            <a:grpSpLocks/>
          </p:cNvGrpSpPr>
          <p:nvPr/>
        </p:nvGrpSpPr>
        <p:grpSpPr bwMode="auto">
          <a:xfrm>
            <a:off x="6040438" y="0"/>
            <a:ext cx="3103562" cy="263525"/>
            <a:chOff x="0" y="7230"/>
            <a:chExt cx="3103434" cy="263835"/>
          </a:xfrm>
        </p:grpSpPr>
        <p:sp>
          <p:nvSpPr>
            <p:cNvPr id="13" name="Rounded Rectangle 12"/>
            <p:cNvSpPr/>
            <p:nvPr/>
          </p:nvSpPr>
          <p:spPr>
            <a:xfrm>
              <a:off x="0" y="7230"/>
              <a:ext cx="3103434" cy="263835"/>
            </a:xfrm>
            <a:prstGeom prst="roundRect">
              <a:avLst/>
            </a:prstGeom>
          </p:spPr>
          <p:style>
            <a:lnRef idx="1">
              <a:schemeClr val="accent2"/>
            </a:lnRef>
            <a:fillRef idx="3">
              <a:schemeClr val="accent2"/>
            </a:fillRef>
            <a:effectRef idx="2">
              <a:schemeClr val="accent2"/>
            </a:effectRef>
            <a:fontRef idx="minor">
              <a:schemeClr val="lt1"/>
            </a:fontRef>
          </p:style>
        </p:sp>
        <p:sp>
          <p:nvSpPr>
            <p:cNvPr id="20" name="Rounded Rectangle 4"/>
            <p:cNvSpPr/>
            <p:nvPr/>
          </p:nvSpPr>
          <p:spPr>
            <a:xfrm>
              <a:off x="12699" y="19945"/>
              <a:ext cx="3078035" cy="238405"/>
            </a:xfrm>
            <a:prstGeom prst="rect">
              <a:avLst/>
            </a:prstGeom>
          </p:spPr>
          <p:style>
            <a:lnRef idx="1">
              <a:schemeClr val="accent2"/>
            </a:lnRef>
            <a:fillRef idx="3">
              <a:schemeClr val="accent2"/>
            </a:fillRef>
            <a:effectRef idx="2">
              <a:schemeClr val="accent2"/>
            </a:effectRef>
            <a:fontRef idx="minor">
              <a:schemeClr val="lt1"/>
            </a:fontRef>
          </p:style>
          <p:txBody>
            <a:bodyPr lIns="41910" tIns="41910" rIns="41910" bIns="41910" spcCol="1270" anchor="ctr"/>
            <a:lstStyle/>
            <a:p>
              <a:pPr algn="r" defTabSz="488950">
                <a:lnSpc>
                  <a:spcPct val="90000"/>
                </a:lnSpc>
                <a:spcAft>
                  <a:spcPct val="35000"/>
                </a:spcAft>
                <a:defRPr/>
              </a:pPr>
              <a:r>
                <a:rPr lang="en-US" sz="1100" dirty="0" smtClean="0"/>
                <a:t>Wavelet Densities: Online Estimation</a:t>
              </a:r>
              <a:endParaRPr lang="en-US" sz="1100" dirty="0"/>
            </a:p>
          </p:txBody>
        </p:sp>
      </p:grpSp>
    </p:spTree>
    <p:extLst>
      <p:ext uri="{BB962C8B-B14F-4D97-AF65-F5344CB8AC3E}">
        <p14:creationId xmlns:p14="http://schemas.microsoft.com/office/powerpoint/2010/main" val="1147934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76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0"/>
            <a:ext cx="7799615" cy="1143000"/>
          </a:xfrm>
        </p:spPr>
        <p:txBody>
          <a:bodyPr>
            <a:normAutofit/>
          </a:bodyPr>
          <a:lstStyle/>
          <a:p>
            <a:r>
              <a:rPr lang="en-US" sz="2800" dirty="0" smtClean="0"/>
              <a:t>Highlight: Cloud Computing for Big Data Analytics</a:t>
            </a:r>
            <a:endParaRPr lang="en-US" sz="2800" dirty="0"/>
          </a:p>
        </p:txBody>
      </p:sp>
      <p:pic>
        <p:nvPicPr>
          <p:cNvPr id="5" name="BigDataClusteringVideoSummary-MedQua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4" name="Slide Number Placeholder 3"/>
          <p:cNvSpPr>
            <a:spLocks noGrp="1"/>
          </p:cNvSpPr>
          <p:nvPr>
            <p:ph type="sldNum" sz="quarter" idx="12"/>
          </p:nvPr>
        </p:nvSpPr>
        <p:spPr/>
        <p:txBody>
          <a:bodyPr/>
          <a:lstStyle/>
          <a:p>
            <a:pPr>
              <a:defRPr/>
            </a:pPr>
            <a:fld id="{C390D3F8-0FDE-4481-A471-D7C49CBB46E6}" type="slidenum">
              <a:rPr lang="en-US" smtClean="0"/>
              <a:pPr>
                <a:defRPr/>
              </a:pPr>
              <a:t>54</a:t>
            </a:fld>
            <a:endParaRPr lang="en-US"/>
          </a:p>
        </p:txBody>
      </p:sp>
    </p:spTree>
    <p:extLst>
      <p:ext uri="{BB962C8B-B14F-4D97-AF65-F5344CB8AC3E}">
        <p14:creationId xmlns:p14="http://schemas.microsoft.com/office/powerpoint/2010/main" val="22064390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306751" y="231425"/>
            <a:ext cx="6328791" cy="6328791"/>
          </a:xfrm>
          <a:prstGeom prst="rect">
            <a:avLst/>
          </a:prstGeom>
        </p:spPr>
      </p:pic>
      <p:sp>
        <p:nvSpPr>
          <p:cNvPr id="2" name="Title 1"/>
          <p:cNvSpPr>
            <a:spLocks noGrp="1"/>
          </p:cNvSpPr>
          <p:nvPr>
            <p:ph type="title"/>
          </p:nvPr>
        </p:nvSpPr>
        <p:spPr>
          <a:xfrm>
            <a:off x="394447" y="3025588"/>
            <a:ext cx="8153400" cy="990600"/>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defRPr/>
            </a:pPr>
            <a:r>
              <a:rPr lang="en-US" sz="9600" b="1" spc="50" dirty="0" smtClean="0">
                <a:ln w="11430"/>
                <a:solidFill>
                  <a:srgbClr val="C00000"/>
                </a:solidFill>
                <a:effectLst>
                  <a:outerShdw blurRad="76200" dist="50800" dir="5400000" algn="tl" rotWithShape="0">
                    <a:srgbClr val="000000">
                      <a:alpha val="65000"/>
                    </a:srgbClr>
                  </a:outerShdw>
                </a:effectLst>
              </a:rPr>
              <a:t>Questions and Discussion</a:t>
            </a:r>
            <a:endParaRPr lang="en-US" sz="9600" b="1" spc="50" dirty="0">
              <a:ln w="11430"/>
              <a:solidFill>
                <a:srgbClr val="C00000"/>
              </a:soli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1D Density Estimation</a:t>
            </a:r>
          </a:p>
        </p:txBody>
      </p:sp>
      <p:pic>
        <p:nvPicPr>
          <p:cNvPr id="202758" name="Picture 6"/>
          <p:cNvPicPr preferRelativeResize="0">
            <a:picLocks noChangeArrowheads="1"/>
          </p:cNvPicPr>
          <p:nvPr/>
        </p:nvPicPr>
        <p:blipFill>
          <a:blip r:embed="rId4" cstate="print"/>
          <a:srcRect l="10497" t="7593" r="8633" b="8084"/>
          <a:stretch>
            <a:fillRect/>
          </a:stretch>
        </p:blipFill>
        <p:spPr bwMode="auto">
          <a:xfrm>
            <a:off x="187325" y="3817938"/>
            <a:ext cx="3656013" cy="2741612"/>
          </a:xfrm>
          <a:prstGeom prst="rect">
            <a:avLst/>
          </a:prstGeom>
          <a:noFill/>
          <a:ln w="9525">
            <a:noFill/>
            <a:miter lim="800000"/>
            <a:headEnd/>
            <a:tailEnd/>
          </a:ln>
        </p:spPr>
      </p:pic>
      <p:pic>
        <p:nvPicPr>
          <p:cNvPr id="202759" name="Picture 7"/>
          <p:cNvPicPr preferRelativeResize="0">
            <a:picLocks noChangeArrowheads="1"/>
          </p:cNvPicPr>
          <p:nvPr/>
        </p:nvPicPr>
        <p:blipFill>
          <a:blip r:embed="rId5" cstate="print"/>
          <a:srcRect l="9822" t="6999" r="8264" b="8586"/>
          <a:stretch>
            <a:fillRect/>
          </a:stretch>
        </p:blipFill>
        <p:spPr bwMode="auto">
          <a:xfrm>
            <a:off x="4497388" y="3817938"/>
            <a:ext cx="3656012" cy="2741612"/>
          </a:xfrm>
          <a:prstGeom prst="rect">
            <a:avLst/>
          </a:prstGeom>
          <a:noFill/>
          <a:ln w="9525">
            <a:noFill/>
            <a:miter lim="800000"/>
            <a:headEnd/>
            <a:tailEnd/>
          </a:ln>
        </p:spPr>
      </p:pic>
      <p:pic>
        <p:nvPicPr>
          <p:cNvPr id="27653" name="Picture 9"/>
          <p:cNvPicPr preferRelativeResize="0">
            <a:picLocks noChangeArrowheads="1"/>
          </p:cNvPicPr>
          <p:nvPr/>
        </p:nvPicPr>
        <p:blipFill>
          <a:blip r:embed="rId6" cstate="print"/>
          <a:srcRect l="10159" t="7092" r="9483" b="8679"/>
          <a:stretch>
            <a:fillRect/>
          </a:stretch>
        </p:blipFill>
        <p:spPr bwMode="auto">
          <a:xfrm>
            <a:off x="169863" y="1020763"/>
            <a:ext cx="3656012" cy="2741612"/>
          </a:xfrm>
          <a:prstGeom prst="rect">
            <a:avLst/>
          </a:prstGeom>
          <a:noFill/>
          <a:ln w="9525">
            <a:noFill/>
            <a:miter lim="800000"/>
            <a:headEnd/>
            <a:tailEnd/>
          </a:ln>
        </p:spPr>
      </p:pic>
      <p:pic>
        <p:nvPicPr>
          <p:cNvPr id="27654" name="Picture 10"/>
          <p:cNvPicPr preferRelativeResize="0">
            <a:picLocks noChangeArrowheads="1"/>
          </p:cNvPicPr>
          <p:nvPr/>
        </p:nvPicPr>
        <p:blipFill>
          <a:blip r:embed="rId7" cstate="print"/>
          <a:srcRect l="10364" t="7373" r="9279" b="8958"/>
          <a:stretch>
            <a:fillRect/>
          </a:stretch>
        </p:blipFill>
        <p:spPr bwMode="auto">
          <a:xfrm>
            <a:off x="4533900" y="1020763"/>
            <a:ext cx="3656013" cy="2741612"/>
          </a:xfrm>
          <a:prstGeom prst="rect">
            <a:avLst/>
          </a:prstGeom>
          <a:noFill/>
          <a:ln w="9525">
            <a:noFill/>
            <a:miter lim="800000"/>
            <a:headEnd/>
            <a:tailEnd/>
          </a:ln>
        </p:spPr>
      </p:pic>
      <p:graphicFrame>
        <p:nvGraphicFramePr>
          <p:cNvPr id="19" name="Diagram 18"/>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13614927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7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2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2D Density Estimation</a:t>
            </a:r>
          </a:p>
        </p:txBody>
      </p:sp>
      <p:grpSp>
        <p:nvGrpSpPr>
          <p:cNvPr id="2" name="Group 27"/>
          <p:cNvGrpSpPr>
            <a:grpSpLocks/>
          </p:cNvGrpSpPr>
          <p:nvPr/>
        </p:nvGrpSpPr>
        <p:grpSpPr bwMode="auto">
          <a:xfrm>
            <a:off x="3084513" y="976313"/>
            <a:ext cx="2998787" cy="5622925"/>
            <a:chOff x="1943" y="615"/>
            <a:chExt cx="1889" cy="3542"/>
          </a:xfrm>
        </p:grpSpPr>
        <p:sp>
          <p:nvSpPr>
            <p:cNvPr id="29711" name="Text Box 23"/>
            <p:cNvSpPr txBox="1">
              <a:spLocks noChangeArrowheads="1"/>
            </p:cNvSpPr>
            <p:nvPr/>
          </p:nvSpPr>
          <p:spPr bwMode="auto">
            <a:xfrm>
              <a:off x="2661" y="615"/>
              <a:ext cx="609" cy="233"/>
            </a:xfrm>
            <a:prstGeom prst="rect">
              <a:avLst/>
            </a:prstGeom>
            <a:solidFill>
              <a:srgbClr val="CCFFCC"/>
            </a:solidFill>
            <a:ln w="9525">
              <a:noFill/>
              <a:miter lim="800000"/>
              <a:headEnd/>
              <a:tailEnd/>
            </a:ln>
          </p:spPr>
          <p:txBody>
            <a:bodyPr wrap="none">
              <a:spAutoFit/>
            </a:bodyPr>
            <a:lstStyle/>
            <a:p>
              <a:r>
                <a:rPr lang="en-US" dirty="0" err="1" smtClean="0">
                  <a:latin typeface="Arial" charset="0"/>
                </a:rPr>
                <a:t>sqWDE</a:t>
              </a:r>
              <a:endParaRPr lang="en-US" dirty="0">
                <a:latin typeface="Arial" charset="0"/>
              </a:endParaRPr>
            </a:p>
          </p:txBody>
        </p:sp>
        <p:grpSp>
          <p:nvGrpSpPr>
            <p:cNvPr id="29712" name="Group 18"/>
            <p:cNvGrpSpPr>
              <a:grpSpLocks/>
            </p:cNvGrpSpPr>
            <p:nvPr/>
          </p:nvGrpSpPr>
          <p:grpSpPr bwMode="auto">
            <a:xfrm>
              <a:off x="1943" y="816"/>
              <a:ext cx="1889" cy="3341"/>
              <a:chOff x="1948" y="816"/>
              <a:chExt cx="1889" cy="3341"/>
            </a:xfrm>
          </p:grpSpPr>
          <p:pic>
            <p:nvPicPr>
              <p:cNvPr id="29713" name="Picture 6"/>
              <p:cNvPicPr preferRelativeResize="0">
                <a:picLocks noChangeArrowheads="1"/>
              </p:cNvPicPr>
              <p:nvPr/>
            </p:nvPicPr>
            <p:blipFill>
              <a:blip r:embed="rId3" cstate="print"/>
              <a:srcRect l="10634" t="7092" r="9076" b="8586"/>
              <a:stretch>
                <a:fillRect/>
              </a:stretch>
            </p:blipFill>
            <p:spPr bwMode="auto">
              <a:xfrm>
                <a:off x="1994" y="2787"/>
                <a:ext cx="1797" cy="1370"/>
              </a:xfrm>
              <a:prstGeom prst="rect">
                <a:avLst/>
              </a:prstGeom>
              <a:noFill/>
              <a:ln w="9525">
                <a:noFill/>
                <a:miter lim="800000"/>
                <a:headEnd/>
                <a:tailEnd/>
              </a:ln>
            </p:spPr>
          </p:pic>
          <p:pic>
            <p:nvPicPr>
              <p:cNvPr id="29714" name="Picture 15" descr="tri3WavMesh"/>
              <p:cNvPicPr preferRelativeResize="0">
                <a:picLocks noChangeArrowheads="1"/>
              </p:cNvPicPr>
              <p:nvPr/>
            </p:nvPicPr>
            <p:blipFill>
              <a:blip r:embed="rId4" cstate="print"/>
              <a:srcRect/>
              <a:stretch>
                <a:fillRect/>
              </a:stretch>
            </p:blipFill>
            <p:spPr bwMode="auto">
              <a:xfrm>
                <a:off x="1948" y="816"/>
                <a:ext cx="1889" cy="1883"/>
              </a:xfrm>
              <a:prstGeom prst="rect">
                <a:avLst/>
              </a:prstGeom>
              <a:noFill/>
              <a:ln w="9525">
                <a:noFill/>
                <a:miter lim="800000"/>
                <a:headEnd/>
                <a:tailEnd/>
              </a:ln>
            </p:spPr>
          </p:pic>
        </p:grpSp>
      </p:grpSp>
      <p:grpSp>
        <p:nvGrpSpPr>
          <p:cNvPr id="4" name="Group 28"/>
          <p:cNvGrpSpPr>
            <a:grpSpLocks/>
          </p:cNvGrpSpPr>
          <p:nvPr/>
        </p:nvGrpSpPr>
        <p:grpSpPr bwMode="auto">
          <a:xfrm>
            <a:off x="6111875" y="976313"/>
            <a:ext cx="2998788" cy="5622925"/>
            <a:chOff x="3850" y="615"/>
            <a:chExt cx="1889" cy="3542"/>
          </a:xfrm>
        </p:grpSpPr>
        <p:sp>
          <p:nvSpPr>
            <p:cNvPr id="29707" name="Text Box 24"/>
            <p:cNvSpPr txBox="1">
              <a:spLocks noChangeArrowheads="1"/>
            </p:cNvSpPr>
            <p:nvPr/>
          </p:nvSpPr>
          <p:spPr bwMode="auto">
            <a:xfrm>
              <a:off x="4588" y="615"/>
              <a:ext cx="412" cy="231"/>
            </a:xfrm>
            <a:prstGeom prst="rect">
              <a:avLst/>
            </a:prstGeom>
            <a:solidFill>
              <a:srgbClr val="CCFFCC"/>
            </a:solidFill>
            <a:ln w="9525">
              <a:noFill/>
              <a:miter lim="800000"/>
              <a:headEnd/>
              <a:tailEnd/>
            </a:ln>
          </p:spPr>
          <p:txBody>
            <a:bodyPr wrap="none">
              <a:spAutoFit/>
            </a:bodyPr>
            <a:lstStyle/>
            <a:p>
              <a:r>
                <a:rPr lang="en-US">
                  <a:latin typeface="Arial" charset="0"/>
                </a:rPr>
                <a:t>KDE</a:t>
              </a:r>
            </a:p>
          </p:txBody>
        </p:sp>
        <p:grpSp>
          <p:nvGrpSpPr>
            <p:cNvPr id="29708" name="Group 19"/>
            <p:cNvGrpSpPr>
              <a:grpSpLocks/>
            </p:cNvGrpSpPr>
            <p:nvPr/>
          </p:nvGrpSpPr>
          <p:grpSpPr bwMode="auto">
            <a:xfrm>
              <a:off x="3850" y="816"/>
              <a:ext cx="1889" cy="3341"/>
              <a:chOff x="3857" y="816"/>
              <a:chExt cx="1889" cy="3341"/>
            </a:xfrm>
          </p:grpSpPr>
          <p:pic>
            <p:nvPicPr>
              <p:cNvPr id="29709" name="Picture 7"/>
              <p:cNvPicPr preferRelativeResize="0">
                <a:picLocks noChangeArrowheads="1"/>
              </p:cNvPicPr>
              <p:nvPr/>
            </p:nvPicPr>
            <p:blipFill>
              <a:blip r:embed="rId5" cstate="print"/>
              <a:srcRect l="10431" t="7092" r="9279" b="8865"/>
              <a:stretch>
                <a:fillRect/>
              </a:stretch>
            </p:blipFill>
            <p:spPr bwMode="auto">
              <a:xfrm>
                <a:off x="3903" y="2787"/>
                <a:ext cx="1797" cy="1370"/>
              </a:xfrm>
              <a:prstGeom prst="rect">
                <a:avLst/>
              </a:prstGeom>
              <a:noFill/>
              <a:ln w="9525">
                <a:noFill/>
                <a:miter lim="800000"/>
                <a:headEnd/>
                <a:tailEnd/>
              </a:ln>
            </p:spPr>
          </p:pic>
          <p:pic>
            <p:nvPicPr>
              <p:cNvPr id="29710" name="Picture 16" descr="tri3KdeROTMesh"/>
              <p:cNvPicPr preferRelativeResize="0">
                <a:picLocks noChangeArrowheads="1"/>
              </p:cNvPicPr>
              <p:nvPr/>
            </p:nvPicPr>
            <p:blipFill>
              <a:blip r:embed="rId6" cstate="print"/>
              <a:srcRect/>
              <a:stretch>
                <a:fillRect/>
              </a:stretch>
            </p:blipFill>
            <p:spPr bwMode="auto">
              <a:xfrm>
                <a:off x="3857" y="816"/>
                <a:ext cx="1889" cy="1883"/>
              </a:xfrm>
              <a:prstGeom prst="rect">
                <a:avLst/>
              </a:prstGeom>
              <a:noFill/>
              <a:ln w="9525">
                <a:noFill/>
                <a:miter lim="800000"/>
                <a:headEnd/>
                <a:tailEnd/>
              </a:ln>
            </p:spPr>
          </p:pic>
        </p:grpSp>
      </p:grpSp>
      <p:grpSp>
        <p:nvGrpSpPr>
          <p:cNvPr id="6" name="Group 26"/>
          <p:cNvGrpSpPr>
            <a:grpSpLocks/>
          </p:cNvGrpSpPr>
          <p:nvPr/>
        </p:nvGrpSpPr>
        <p:grpSpPr bwMode="auto">
          <a:xfrm>
            <a:off x="60325" y="976313"/>
            <a:ext cx="2995613" cy="5622925"/>
            <a:chOff x="38" y="615"/>
            <a:chExt cx="1887" cy="3542"/>
          </a:xfrm>
        </p:grpSpPr>
        <p:sp>
          <p:nvSpPr>
            <p:cNvPr id="29703" name="Text Box 21"/>
            <p:cNvSpPr txBox="1">
              <a:spLocks noChangeArrowheads="1"/>
            </p:cNvSpPr>
            <p:nvPr/>
          </p:nvSpPr>
          <p:spPr bwMode="auto">
            <a:xfrm>
              <a:off x="476" y="615"/>
              <a:ext cx="1012" cy="231"/>
            </a:xfrm>
            <a:prstGeom prst="rect">
              <a:avLst/>
            </a:prstGeom>
            <a:solidFill>
              <a:srgbClr val="CCFFCC"/>
            </a:solidFill>
            <a:ln w="9525">
              <a:noFill/>
              <a:miter lim="800000"/>
              <a:headEnd/>
              <a:tailEnd/>
            </a:ln>
          </p:spPr>
          <p:txBody>
            <a:bodyPr wrap="none">
              <a:spAutoFit/>
            </a:bodyPr>
            <a:lstStyle/>
            <a:p>
              <a:r>
                <a:rPr lang="en-US">
                  <a:latin typeface="Arial" charset="0"/>
                </a:rPr>
                <a:t>True Trimodal</a:t>
              </a:r>
            </a:p>
          </p:txBody>
        </p:sp>
        <p:grpSp>
          <p:nvGrpSpPr>
            <p:cNvPr id="29704" name="Group 17"/>
            <p:cNvGrpSpPr>
              <a:grpSpLocks/>
            </p:cNvGrpSpPr>
            <p:nvPr/>
          </p:nvGrpSpPr>
          <p:grpSpPr bwMode="auto">
            <a:xfrm>
              <a:off x="38" y="815"/>
              <a:ext cx="1887" cy="3342"/>
              <a:chOff x="52" y="815"/>
              <a:chExt cx="1887" cy="3342"/>
            </a:xfrm>
          </p:grpSpPr>
          <p:pic>
            <p:nvPicPr>
              <p:cNvPr id="29705" name="Picture 5"/>
              <p:cNvPicPr>
                <a:picLocks noChangeAspect="1" noChangeArrowheads="1"/>
              </p:cNvPicPr>
              <p:nvPr/>
            </p:nvPicPr>
            <p:blipFill>
              <a:blip r:embed="rId7" cstate="print"/>
              <a:srcRect l="9781" t="6909" r="9003" b="7799"/>
              <a:stretch>
                <a:fillRect/>
              </a:stretch>
            </p:blipFill>
            <p:spPr bwMode="auto">
              <a:xfrm>
                <a:off x="97" y="2788"/>
                <a:ext cx="1796" cy="1369"/>
              </a:xfrm>
              <a:prstGeom prst="rect">
                <a:avLst/>
              </a:prstGeom>
              <a:noFill/>
              <a:ln w="9525">
                <a:noFill/>
                <a:miter lim="800000"/>
                <a:headEnd/>
                <a:tailEnd/>
              </a:ln>
            </p:spPr>
          </p:pic>
          <p:pic>
            <p:nvPicPr>
              <p:cNvPr id="29706" name="Picture 14" descr="tri3Mesh"/>
              <p:cNvPicPr>
                <a:picLocks noChangeAspect="1" noChangeArrowheads="1"/>
              </p:cNvPicPr>
              <p:nvPr/>
            </p:nvPicPr>
            <p:blipFill>
              <a:blip r:embed="rId8" cstate="print"/>
              <a:srcRect/>
              <a:stretch>
                <a:fillRect/>
              </a:stretch>
            </p:blipFill>
            <p:spPr bwMode="auto">
              <a:xfrm>
                <a:off x="52" y="815"/>
                <a:ext cx="1887" cy="1884"/>
              </a:xfrm>
              <a:prstGeom prst="rect">
                <a:avLst/>
              </a:prstGeom>
              <a:noFill/>
              <a:ln w="9525">
                <a:noFill/>
                <a:miter lim="800000"/>
                <a:headEnd/>
                <a:tailEnd/>
              </a:ln>
            </p:spPr>
          </p:pic>
        </p:grpSp>
      </p:grpSp>
      <p:graphicFrame>
        <p:nvGraphicFramePr>
          <p:cNvPr id="21" name="Diagram 20"/>
          <p:cNvGraphicFramePr/>
          <p:nvPr>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927616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14400" y="2125785"/>
            <a:ext cx="7772400" cy="1362075"/>
          </a:xfrm>
          <a:effectLst/>
        </p:spPr>
        <p:txBody>
          <a:bodyPr>
            <a:normAutofit fontScale="90000"/>
          </a:bodyPr>
          <a:lstStyle/>
          <a:p>
            <a:pPr algn="ctr"/>
            <a:r>
              <a:rPr lang="en-US" sz="9600" cap="none" dirty="0" smtClean="0">
                <a:ln w="22225">
                  <a:solidFill>
                    <a:schemeClr val="accent2"/>
                  </a:solidFill>
                  <a:prstDash val="solid"/>
                </a:ln>
                <a:solidFill>
                  <a:schemeClr val="accent2">
                    <a:lumMod val="40000"/>
                    <a:lumOff val="60000"/>
                  </a:schemeClr>
                </a:solidFill>
              </a:rPr>
              <a:t>Shape Matching and Retrieval</a:t>
            </a:r>
            <a:endParaRPr lang="en-US" sz="9600" cap="none" dirty="0">
              <a:ln w="22225">
                <a:solidFill>
                  <a:schemeClr val="accent2"/>
                </a:solidFill>
                <a:prstDash val="solid"/>
              </a:ln>
              <a:solidFill>
                <a:schemeClr val="accent2">
                  <a:lumMod val="40000"/>
                  <a:lumOff val="60000"/>
                </a:schemeClr>
              </a:solidFill>
            </a:endParaRPr>
          </a:p>
        </p:txBody>
      </p:sp>
      <p:sp>
        <p:nvSpPr>
          <p:cNvPr id="44034" name="Slide Number Placeholder 2"/>
          <p:cNvSpPr>
            <a:spLocks noGrp="1"/>
          </p:cNvSpPr>
          <p:nvPr>
            <p:ph type="sldNum" sz="quarter" idx="12"/>
          </p:nvPr>
        </p:nvSpPr>
        <p:spPr>
          <a:noFill/>
        </p:spPr>
        <p:txBody>
          <a:bodyPr/>
          <a:lstStyle/>
          <a:p>
            <a:pPr defTabSz="966788"/>
            <a:fld id="{48163FD2-3A1F-4AB2-906B-A828548B49FF}" type="slidenum">
              <a:rPr lang="en-US" smtClean="0">
                <a:latin typeface="Arial" charset="0"/>
                <a:cs typeface="Arial" charset="0"/>
              </a:rPr>
              <a:pPr defTabSz="966788"/>
              <a:t>8</a:t>
            </a:fld>
            <a:endParaRPr lang="en-US" smtClean="0">
              <a:latin typeface="Arial" charset="0"/>
              <a:cs typeface="Arial" charset="0"/>
            </a:endParaRPr>
          </a:p>
        </p:txBody>
      </p:sp>
    </p:spTree>
    <p:extLst>
      <p:ext uri="{BB962C8B-B14F-4D97-AF65-F5344CB8AC3E}">
        <p14:creationId xmlns:p14="http://schemas.microsoft.com/office/powerpoint/2010/main" val="3928676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dirty="0" smtClean="0"/>
              <a:t>Geometry of Shape Matching</a:t>
            </a:r>
            <a:endParaRPr lang="en-US" dirty="0"/>
          </a:p>
        </p:txBody>
      </p:sp>
      <p:grpSp>
        <p:nvGrpSpPr>
          <p:cNvPr id="6" name="Group 58"/>
          <p:cNvGrpSpPr>
            <a:grpSpLocks/>
          </p:cNvGrpSpPr>
          <p:nvPr/>
        </p:nvGrpSpPr>
        <p:grpSpPr bwMode="auto">
          <a:xfrm>
            <a:off x="2589026" y="1354143"/>
            <a:ext cx="3236912" cy="2370137"/>
            <a:chOff x="1597" y="1069"/>
            <a:chExt cx="2039" cy="1493"/>
          </a:xfrm>
        </p:grpSpPr>
        <p:sp>
          <p:nvSpPr>
            <p:cNvPr id="7" name="Text Box 47"/>
            <p:cNvSpPr txBox="1">
              <a:spLocks noChangeArrowheads="1"/>
            </p:cNvSpPr>
            <p:nvPr/>
          </p:nvSpPr>
          <p:spPr bwMode="auto">
            <a:xfrm>
              <a:off x="1707" y="2331"/>
              <a:ext cx="1828" cy="231"/>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800" dirty="0">
                  <a:latin typeface="Arial" charset="0"/>
                </a:rPr>
                <a:t>Wavelet density estimation</a:t>
              </a:r>
            </a:p>
          </p:txBody>
        </p:sp>
        <p:pic>
          <p:nvPicPr>
            <p:cNvPr id="8" name="Picture 43" descr="wdeOfFishData_coif4_aut"/>
            <p:cNvPicPr>
              <a:picLocks noChangeAspect="1" noChangeArrowheads="1"/>
            </p:cNvPicPr>
            <p:nvPr/>
          </p:nvPicPr>
          <p:blipFill>
            <a:blip r:embed="rId4"/>
            <a:srcRect/>
            <a:stretch>
              <a:fillRect/>
            </a:stretch>
          </p:blipFill>
          <p:spPr bwMode="auto">
            <a:xfrm>
              <a:off x="1597" y="1069"/>
              <a:ext cx="2039" cy="1280"/>
            </a:xfrm>
            <a:prstGeom prst="rect">
              <a:avLst/>
            </a:prstGeom>
            <a:noFill/>
            <a:ln w="9525">
              <a:noFill/>
              <a:miter lim="800000"/>
              <a:headEnd/>
              <a:tailEnd/>
            </a:ln>
          </p:spPr>
        </p:pic>
      </p:grpSp>
      <p:grpSp>
        <p:nvGrpSpPr>
          <p:cNvPr id="9" name="Group 57"/>
          <p:cNvGrpSpPr>
            <a:grpSpLocks/>
          </p:cNvGrpSpPr>
          <p:nvPr/>
        </p:nvGrpSpPr>
        <p:grpSpPr bwMode="auto">
          <a:xfrm>
            <a:off x="80682" y="1368430"/>
            <a:ext cx="2597150" cy="2357438"/>
            <a:chOff x="0" y="1078"/>
            <a:chExt cx="1636" cy="1485"/>
          </a:xfrm>
        </p:grpSpPr>
        <p:pic>
          <p:nvPicPr>
            <p:cNvPr id="10" name="Picture 45" descr="fishPtsSrc_clear"/>
            <p:cNvPicPr>
              <a:picLocks noChangeAspect="1" noChangeArrowheads="1"/>
            </p:cNvPicPr>
            <p:nvPr/>
          </p:nvPicPr>
          <p:blipFill>
            <a:blip r:embed="rId5"/>
            <a:srcRect/>
            <a:stretch>
              <a:fillRect/>
            </a:stretch>
          </p:blipFill>
          <p:spPr bwMode="auto">
            <a:xfrm>
              <a:off x="46" y="1078"/>
              <a:ext cx="1458" cy="1261"/>
            </a:xfrm>
            <a:prstGeom prst="rect">
              <a:avLst/>
            </a:prstGeom>
            <a:noFill/>
            <a:ln w="9525">
              <a:noFill/>
              <a:miter lim="800000"/>
              <a:headEnd/>
              <a:tailEnd/>
            </a:ln>
          </p:spPr>
        </p:pic>
        <p:sp>
          <p:nvSpPr>
            <p:cNvPr id="11" name="Text Box 46"/>
            <p:cNvSpPr txBox="1">
              <a:spLocks noChangeArrowheads="1"/>
            </p:cNvSpPr>
            <p:nvPr/>
          </p:nvSpPr>
          <p:spPr bwMode="auto">
            <a:xfrm>
              <a:off x="0" y="2332"/>
              <a:ext cx="1636" cy="231"/>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800" dirty="0">
                  <a:latin typeface="Arial" charset="0"/>
                </a:rPr>
                <a:t>Point set representation</a:t>
              </a:r>
            </a:p>
          </p:txBody>
        </p:sp>
      </p:grpSp>
      <p:grpSp>
        <p:nvGrpSpPr>
          <p:cNvPr id="15" name="Group 56"/>
          <p:cNvGrpSpPr>
            <a:grpSpLocks/>
          </p:cNvGrpSpPr>
          <p:nvPr/>
        </p:nvGrpSpPr>
        <p:grpSpPr bwMode="auto">
          <a:xfrm>
            <a:off x="5588000" y="1604968"/>
            <a:ext cx="3502025" cy="4662487"/>
            <a:chOff x="3520" y="1227"/>
            <a:chExt cx="2206" cy="2937"/>
          </a:xfrm>
        </p:grpSpPr>
        <p:pic>
          <p:nvPicPr>
            <p:cNvPr id="16" name="Picture 40"/>
            <p:cNvPicPr>
              <a:picLocks noChangeAspect="1" noChangeArrowheads="1"/>
            </p:cNvPicPr>
            <p:nvPr/>
          </p:nvPicPr>
          <p:blipFill>
            <a:blip r:embed="rId6"/>
            <a:srcRect l="23354" t="21516" r="20238" b="25032"/>
            <a:stretch>
              <a:fillRect/>
            </a:stretch>
          </p:blipFill>
          <p:spPr bwMode="auto">
            <a:xfrm>
              <a:off x="3520" y="2091"/>
              <a:ext cx="2206" cy="2073"/>
            </a:xfrm>
            <a:prstGeom prst="rect">
              <a:avLst/>
            </a:prstGeom>
            <a:noFill/>
            <a:ln w="9525">
              <a:noFill/>
              <a:miter lim="800000"/>
              <a:headEnd/>
              <a:tailEnd/>
            </a:ln>
          </p:spPr>
        </p:pic>
        <p:sp>
          <p:nvSpPr>
            <p:cNvPr id="17" name="AutoShape 50"/>
            <p:cNvSpPr>
              <a:spLocks noChangeArrowheads="1"/>
            </p:cNvSpPr>
            <p:nvPr/>
          </p:nvSpPr>
          <p:spPr bwMode="auto">
            <a:xfrm rot="2143499">
              <a:off x="3645" y="1790"/>
              <a:ext cx="1091" cy="551"/>
            </a:xfrm>
            <a:prstGeom prst="curvedDownArrow">
              <a:avLst>
                <a:gd name="adj1" fmla="val 29563"/>
                <a:gd name="adj2" fmla="val 69164"/>
                <a:gd name="adj3" fmla="val 33333"/>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n-US"/>
            </a:p>
          </p:txBody>
        </p:sp>
        <p:sp>
          <p:nvSpPr>
            <p:cNvPr id="18" name="AutoShape 51"/>
            <p:cNvSpPr>
              <a:spLocks noChangeArrowheads="1"/>
            </p:cNvSpPr>
            <p:nvPr/>
          </p:nvSpPr>
          <p:spPr bwMode="auto">
            <a:xfrm>
              <a:off x="4167" y="2433"/>
              <a:ext cx="245" cy="250"/>
            </a:xfrm>
            <a:prstGeom prst="star4">
              <a:avLst>
                <a:gd name="adj" fmla="val 12500"/>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endParaRPr lang="en-US"/>
            </a:p>
          </p:txBody>
        </p:sp>
        <p:sp>
          <p:nvSpPr>
            <p:cNvPr id="19" name="AutoShape 52"/>
            <p:cNvSpPr>
              <a:spLocks noChangeArrowheads="1"/>
            </p:cNvSpPr>
            <p:nvPr/>
          </p:nvSpPr>
          <p:spPr bwMode="auto">
            <a:xfrm rot="1362542">
              <a:off x="3603" y="1227"/>
              <a:ext cx="1890" cy="582"/>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2400" dirty="0"/>
                <a:t>Shape is</a:t>
              </a:r>
            </a:p>
            <a:p>
              <a:pPr algn="ctr"/>
              <a:r>
                <a:rPr lang="en-US" sz="2400" dirty="0"/>
                <a:t>a point on hypersphere!</a:t>
              </a:r>
            </a:p>
          </p:txBody>
        </p:sp>
      </p:grpSp>
      <p:grpSp>
        <p:nvGrpSpPr>
          <p:cNvPr id="23" name="Group 22"/>
          <p:cNvGrpSpPr/>
          <p:nvPr/>
        </p:nvGrpSpPr>
        <p:grpSpPr>
          <a:xfrm>
            <a:off x="1202152" y="5459694"/>
            <a:ext cx="3202866" cy="972641"/>
            <a:chOff x="1202152" y="5627778"/>
            <a:chExt cx="3202866" cy="972641"/>
          </a:xfrm>
        </p:grpSpPr>
        <p:sp>
          <p:nvSpPr>
            <p:cNvPr id="21" name="Text Box 48"/>
            <p:cNvSpPr txBox="1">
              <a:spLocks noChangeArrowheads="1"/>
            </p:cNvSpPr>
            <p:nvPr/>
          </p:nvSpPr>
          <p:spPr bwMode="auto">
            <a:xfrm>
              <a:off x="1596966" y="5627778"/>
              <a:ext cx="2441694" cy="36933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800" dirty="0" smtClean="0">
                  <a:latin typeface="Arial" charset="0"/>
                </a:rPr>
                <a:t>Or Geodesic Distance</a:t>
              </a:r>
              <a:endParaRPr lang="en-US" sz="1800" dirty="0">
                <a:latin typeface="Arial" charset="0"/>
              </a:endParaRPr>
            </a:p>
          </p:txBody>
        </p:sp>
        <p:graphicFrame>
          <p:nvGraphicFramePr>
            <p:cNvPr id="22" name="Object 21"/>
            <p:cNvGraphicFramePr>
              <a:graphicFrameLocks noChangeAspect="1"/>
            </p:cNvGraphicFramePr>
            <p:nvPr/>
          </p:nvGraphicFramePr>
          <p:xfrm>
            <a:off x="1202152" y="6127865"/>
            <a:ext cx="3202866" cy="472554"/>
          </p:xfrm>
          <a:graphic>
            <a:graphicData uri="http://schemas.openxmlformats.org/presentationml/2006/ole">
              <mc:AlternateContent xmlns:mc="http://schemas.openxmlformats.org/markup-compatibility/2006">
                <mc:Choice xmlns:v="urn:schemas-microsoft-com:vml" Requires="v">
                  <p:oleObj spid="_x0000_s5182" name="Equation" r:id="rId7" imgW="1549080" imgH="228600" progId="Equation.3">
                    <p:embed/>
                  </p:oleObj>
                </mc:Choice>
                <mc:Fallback>
                  <p:oleObj name="Equation" r:id="rId7" imgW="15490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152" y="6127865"/>
                          <a:ext cx="3202866" cy="4725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Group 25"/>
          <p:cNvGrpSpPr/>
          <p:nvPr/>
        </p:nvGrpSpPr>
        <p:grpSpPr>
          <a:xfrm>
            <a:off x="230188" y="3989283"/>
            <a:ext cx="5214937" cy="1463785"/>
            <a:chOff x="230188" y="4332178"/>
            <a:chExt cx="5214937" cy="1463785"/>
          </a:xfrm>
        </p:grpSpPr>
        <p:sp>
          <p:nvSpPr>
            <p:cNvPr id="13" name="Text Box 48"/>
            <p:cNvSpPr txBox="1">
              <a:spLocks noChangeArrowheads="1"/>
            </p:cNvSpPr>
            <p:nvPr/>
          </p:nvSpPr>
          <p:spPr bwMode="auto">
            <a:xfrm>
              <a:off x="230188" y="4332178"/>
              <a:ext cx="5175250" cy="36671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800" dirty="0">
                  <a:latin typeface="Arial" charset="0"/>
                </a:rPr>
                <a:t>Fast Shape Similarity Using </a:t>
              </a:r>
              <a:r>
                <a:rPr lang="en-US" sz="1800" dirty="0" err="1">
                  <a:latin typeface="Arial" charset="0"/>
                </a:rPr>
                <a:t>Hellinger</a:t>
              </a:r>
              <a:r>
                <a:rPr lang="en-US" sz="1800" dirty="0">
                  <a:latin typeface="Arial" charset="0"/>
                </a:rPr>
                <a:t> Divergence</a:t>
              </a:r>
            </a:p>
          </p:txBody>
        </p:sp>
        <p:graphicFrame>
          <p:nvGraphicFramePr>
            <p:cNvPr id="25" name="Object 24"/>
            <p:cNvGraphicFramePr>
              <a:graphicFrameLocks noChangeAspect="1"/>
            </p:cNvGraphicFramePr>
            <p:nvPr/>
          </p:nvGraphicFramePr>
          <p:xfrm>
            <a:off x="284163" y="4668838"/>
            <a:ext cx="5160962" cy="1127125"/>
          </p:xfrm>
          <a:graphic>
            <a:graphicData uri="http://schemas.openxmlformats.org/presentationml/2006/ole">
              <mc:AlternateContent xmlns:mc="http://schemas.openxmlformats.org/markup-compatibility/2006">
                <mc:Choice xmlns:v="urn:schemas-microsoft-com:vml" Requires="v">
                  <p:oleObj spid="_x0000_s5183" name="Equation" r:id="rId9" imgW="2666880" imgH="558720" progId="Equation.3">
                    <p:embed/>
                  </p:oleObj>
                </mc:Choice>
                <mc:Fallback>
                  <p:oleObj name="Equation" r:id="rId9" imgW="2666880" imgH="558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163" y="4668838"/>
                          <a:ext cx="5160962" cy="1127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4" name="Diagram 23"/>
          <p:cNvGraphicFramePr/>
          <p:nvPr>
            <p:extLst>
              <p:ext uri="{D42A27DB-BD31-4B8C-83A1-F6EECF244321}">
                <p14:modId xmlns:p14="http://schemas.microsoft.com/office/powerpoint/2010/main" val="3118846806"/>
              </p:ext>
            </p:extLst>
          </p:nvPr>
        </p:nvGraphicFramePr>
        <p:xfrm>
          <a:off x="6040192" y="0"/>
          <a:ext cx="3103434" cy="27829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3901818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000" fill="hold"/>
                                        <p:tgtEl>
                                          <p:spTgt spid="15"/>
                                        </p:tgtEl>
                                        <p:attrNameLst>
                                          <p:attrName>ppt_x</p:attrName>
                                        </p:attrNameLst>
                                      </p:cBhvr>
                                      <p:tavLst>
                                        <p:tav tm="0">
                                          <p:val>
                                            <p:strVal val="1+#ppt_w/2"/>
                                          </p:val>
                                        </p:tav>
                                        <p:tav tm="100000">
                                          <p:val>
                                            <p:strVal val="#ppt_x"/>
                                          </p:val>
                                        </p:tav>
                                      </p:tavLst>
                                    </p:anim>
                                    <p:anim calcmode="lin" valueType="num">
                                      <p:cBhvr additive="base">
                                        <p:cTn id="18" dur="2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3/6/2008 12:03:03 PM&quot;&gt;&lt;Slide id=&quot;335&quot; dur=&quot;.609375&quot;/&gt;&lt;Slide id=&quot;337&quot; dur=&quot;13.53516&quot;/&gt;&lt;Slide id=&quot;335&quot; dur=&quot;.765625&quot;/&gt;&lt;Slide id=&quot;337&quot; dur=&quot;4.699219&quot;/&gt;&lt;Slide id=&quot;312&quot; dur=&quot;2.902344&quot;/&gt;&lt;Slide id=&quot;313&quot; dur=&quot;7.195313&quot;/&gt;&lt;Slide id=&quot;316&quot; dur=&quot;10.69141&quot;/&gt;&lt;Slide id=&quot;317&quot; dur=&quot;1.734375&quot;/&gt;&lt;Slide id=&quot;336&quot; dur=&quot;1.703125&quot;/&gt;&lt;Slide id=&quot;338&quot; dur=&quot;1&quot;/&gt;&lt;/Timings&gt;&lt;/WMTools&gt;"/>
</p:tagLst>
</file>

<file path=ppt/tags/tag10.xml><?xml version="1.0" encoding="utf-8"?>
<p:tagLst xmlns:a="http://schemas.openxmlformats.org/drawingml/2006/main" xmlns:r="http://schemas.openxmlformats.org/officeDocument/2006/relationships" xmlns:p="http://schemas.openxmlformats.org/presentationml/2006/main">
  <p:tag name="TIMING" val="|15.8|5.1|5.3|2.1|2.7|9.8|4.7|3.8|2.9"/>
</p:tagLst>
</file>

<file path=ppt/tags/tag11.xml><?xml version="1.0" encoding="utf-8"?>
<p:tagLst xmlns:a="http://schemas.openxmlformats.org/drawingml/2006/main" xmlns:r="http://schemas.openxmlformats.org/officeDocument/2006/relationships" xmlns:p="http://schemas.openxmlformats.org/presentationml/2006/main">
  <p:tag name="TIMING" val="|22.4|26.7|24.8|33.5|21"/>
</p:tagLst>
</file>

<file path=ppt/tags/tag12.xml><?xml version="1.0" encoding="utf-8"?>
<p:tagLst xmlns:a="http://schemas.openxmlformats.org/drawingml/2006/main" xmlns:r="http://schemas.openxmlformats.org/officeDocument/2006/relationships" xmlns:p="http://schemas.openxmlformats.org/presentationml/2006/main">
  <p:tag name="TIMING" val="|3.2"/>
</p:tagLst>
</file>

<file path=ppt/tags/tag13.xml><?xml version="1.0" encoding="utf-8"?>
<p:tagLst xmlns:a="http://schemas.openxmlformats.org/drawingml/2006/main" xmlns:r="http://schemas.openxmlformats.org/officeDocument/2006/relationships" xmlns:p="http://schemas.openxmlformats.org/presentationml/2006/main">
  <p:tag name="TIMING" val="|3.2"/>
</p:tagLst>
</file>

<file path=ppt/tags/tag14.xml><?xml version="1.0" encoding="utf-8"?>
<p:tagLst xmlns:a="http://schemas.openxmlformats.org/drawingml/2006/main" xmlns:r="http://schemas.openxmlformats.org/officeDocument/2006/relationships" xmlns:p="http://schemas.openxmlformats.org/presentationml/2006/main">
  <p:tag name="TIMING" val="|9.8|19.5|11.2"/>
</p:tagLst>
</file>

<file path=ppt/tags/tag15.xml><?xml version="1.0" encoding="utf-8"?>
<p:tagLst xmlns:a="http://schemas.openxmlformats.org/drawingml/2006/main" xmlns:r="http://schemas.openxmlformats.org/officeDocument/2006/relationships" xmlns:p="http://schemas.openxmlformats.org/presentationml/2006/main">
  <p:tag name="TIMING" val="|22.4|26.7|24.8|33.5|21"/>
</p:tagLst>
</file>

<file path=ppt/tags/tag2.xml><?xml version="1.0" encoding="utf-8"?>
<p:tagLst xmlns:a="http://schemas.openxmlformats.org/drawingml/2006/main" xmlns:r="http://schemas.openxmlformats.org/officeDocument/2006/relationships" xmlns:p="http://schemas.openxmlformats.org/presentationml/2006/main">
  <p:tag name="TIMING" val="|15.8|5.1|5.3|2.1|2.7|9.8|4.7|3.8|2.9"/>
</p:tagLst>
</file>

<file path=ppt/tags/tag3.xml><?xml version="1.0" encoding="utf-8"?>
<p:tagLst xmlns:a="http://schemas.openxmlformats.org/drawingml/2006/main" xmlns:r="http://schemas.openxmlformats.org/officeDocument/2006/relationships" xmlns:p="http://schemas.openxmlformats.org/presentationml/2006/main">
  <p:tag name="TIMING" val="|15.3|1.4|3.6|4.5|9.9|7.4|2.2"/>
</p:tagLst>
</file>

<file path=ppt/tags/tag4.xml><?xml version="1.0" encoding="utf-8"?>
<p:tagLst xmlns:a="http://schemas.openxmlformats.org/drawingml/2006/main" xmlns:r="http://schemas.openxmlformats.org/officeDocument/2006/relationships" xmlns:p="http://schemas.openxmlformats.org/presentationml/2006/main">
  <p:tag name="TIMING" val="|4.5|16.3|14.6|31.6|2.7"/>
</p:tagLst>
</file>

<file path=ppt/tags/tag5.xml><?xml version="1.0" encoding="utf-8"?>
<p:tagLst xmlns:a="http://schemas.openxmlformats.org/drawingml/2006/main" xmlns:r="http://schemas.openxmlformats.org/officeDocument/2006/relationships" xmlns:p="http://schemas.openxmlformats.org/presentationml/2006/main">
  <p:tag name="TIMING" val="|3.2"/>
</p:tagLst>
</file>

<file path=ppt/tags/tag6.xml><?xml version="1.0" encoding="utf-8"?>
<p:tagLst xmlns:a="http://schemas.openxmlformats.org/drawingml/2006/main" xmlns:r="http://schemas.openxmlformats.org/officeDocument/2006/relationships" xmlns:p="http://schemas.openxmlformats.org/presentationml/2006/main">
  <p:tag name="TIMING" val="|2.5|5|13.9|13.2"/>
</p:tagLst>
</file>

<file path=ppt/tags/tag7.xml><?xml version="1.0" encoding="utf-8"?>
<p:tagLst xmlns:a="http://schemas.openxmlformats.org/drawingml/2006/main" xmlns:r="http://schemas.openxmlformats.org/officeDocument/2006/relationships" xmlns:p="http://schemas.openxmlformats.org/presentationml/2006/main">
  <p:tag name="TIMING" val="|8.4|7.3|12.2|0.9"/>
</p:tagLst>
</file>

<file path=ppt/tags/tag8.xml><?xml version="1.0" encoding="utf-8"?>
<p:tagLst xmlns:a="http://schemas.openxmlformats.org/drawingml/2006/main" xmlns:r="http://schemas.openxmlformats.org/officeDocument/2006/relationships" xmlns:p="http://schemas.openxmlformats.org/presentationml/2006/main">
  <p:tag name="TIMING" val="|7.4|7|20.2|3.1|12.3|4.9"/>
</p:tagLst>
</file>

<file path=ppt/tags/tag9.xml><?xml version="1.0" encoding="utf-8"?>
<p:tagLst xmlns:a="http://schemas.openxmlformats.org/drawingml/2006/main" xmlns:r="http://schemas.openxmlformats.org/officeDocument/2006/relationships" xmlns:p="http://schemas.openxmlformats.org/presentationml/2006/main">
  <p:tag name="TIMING" val="|9.8|19.5|11.2"/>
</p:tagLst>
</file>

<file path=ppt/theme/theme1.xml><?xml version="1.0" encoding="utf-8"?>
<a:theme xmlns:a="http://schemas.openxmlformats.org/drawingml/2006/main" name="RedWave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RedWaveTheme</Template>
  <TotalTime>9022</TotalTime>
  <Words>5827</Words>
  <Application>Microsoft Office PowerPoint</Application>
  <PresentationFormat>On-screen Show (4:3)</PresentationFormat>
  <Paragraphs>714</Paragraphs>
  <Slides>55</Slides>
  <Notes>40</Notes>
  <HiddenSlides>0</HiddenSlides>
  <MMClips>3</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6" baseType="lpstr">
      <vt:lpstr>SimSun</vt:lpstr>
      <vt:lpstr>Arial</vt:lpstr>
      <vt:lpstr>Calibri</vt:lpstr>
      <vt:lpstr>Cambria Math</vt:lpstr>
      <vt:lpstr>Lucida Calligraphy</vt:lpstr>
      <vt:lpstr>Tahoma</vt:lpstr>
      <vt:lpstr>Times New Roman</vt:lpstr>
      <vt:lpstr>Tw Cen MT</vt:lpstr>
      <vt:lpstr>Wingdings</vt:lpstr>
      <vt:lpstr>RedWaveTheme</vt:lpstr>
      <vt:lpstr>Equation</vt:lpstr>
      <vt:lpstr>Geometry of orthogonal-series, square-root density estimators: Model selection and computer vision applications</vt:lpstr>
      <vt:lpstr>Overview</vt:lpstr>
      <vt:lpstr>Square-root Wavelet Density Estimation</vt:lpstr>
      <vt:lpstr>Wavelet Representations</vt:lpstr>
      <vt:lpstr>Expand √(p(x)), Not p(x)!</vt:lpstr>
      <vt:lpstr>1D Density Estimation</vt:lpstr>
      <vt:lpstr>2D Density Estimation</vt:lpstr>
      <vt:lpstr>Shape Matching and Retrieval</vt:lpstr>
      <vt:lpstr>Geometry of Shape Matching</vt:lpstr>
      <vt:lpstr>Localized Alignment Via</vt:lpstr>
      <vt:lpstr>Penalize Excessive Sliding</vt:lpstr>
      <vt:lpstr>Sliding Objective</vt:lpstr>
      <vt:lpstr>Effects of λ</vt:lpstr>
      <vt:lpstr>Sliding with Symlets</vt:lpstr>
      <vt:lpstr>Karcher Means for Shape Classification</vt:lpstr>
      <vt:lpstr>Classification of Shapes </vt:lpstr>
      <vt:lpstr>Experimental Results</vt:lpstr>
      <vt:lpstr>Related Work</vt:lpstr>
      <vt:lpstr>Laplace-Beltrami Operator (LBO) Shape Analysis</vt:lpstr>
      <vt:lpstr>LBO Eigenvectors</vt:lpstr>
      <vt:lpstr>Eigenshapes </vt:lpstr>
      <vt:lpstr>Model-to-Mean Retrieval</vt:lpstr>
      <vt:lpstr>MDL Model Selection</vt:lpstr>
      <vt:lpstr>Balancing Accuracy and Complexity</vt:lpstr>
      <vt:lpstr>Geometric Derivation of MDL</vt:lpstr>
      <vt:lpstr>From the Razor to MDL</vt:lpstr>
      <vt:lpstr>MDL for sqWDE Level Selection</vt:lpstr>
      <vt:lpstr>MDL for Wavelet Densities on the                    Unit Hypersphere</vt:lpstr>
      <vt:lpstr>Shrinking Surface Area Addressed                   by Number of Samples</vt:lpstr>
      <vt:lpstr>Nested Subspaces Lead to       Simpler Model Selection</vt:lpstr>
      <vt:lpstr>MDL3 vs. MDL2</vt:lpstr>
      <vt:lpstr>MDL3 vs. BIC and MSE</vt:lpstr>
      <vt:lpstr>2D Model Selection with Haar</vt:lpstr>
      <vt:lpstr>Revisiting MDL for Spherical Models</vt:lpstr>
      <vt:lpstr>Laplace Approximation on a Hypersphere</vt:lpstr>
      <vt:lpstr>Spherical MDL</vt:lpstr>
      <vt:lpstr>Summary</vt:lpstr>
      <vt:lpstr>Questions</vt:lpstr>
      <vt:lpstr>BACKUP</vt:lpstr>
      <vt:lpstr>References</vt:lpstr>
      <vt:lpstr>Effects of λ</vt:lpstr>
      <vt:lpstr>Sliding with Symlets</vt:lpstr>
      <vt:lpstr>Recognition Results on MPEG-7 DB</vt:lpstr>
      <vt:lpstr>Related Work</vt:lpstr>
      <vt:lpstr>Conclusion</vt:lpstr>
      <vt:lpstr>Laplace-Beltrami Operator (LBO)</vt:lpstr>
      <vt:lpstr>3D Eigenshapes</vt:lpstr>
      <vt:lpstr>Framework Evaluation</vt:lpstr>
      <vt:lpstr>Model-to-Mean Evaluation</vt:lpstr>
      <vt:lpstr>From the Razor to MDL</vt:lpstr>
      <vt:lpstr>Convergence Rates</vt:lpstr>
      <vt:lpstr>Highlight: Online Density Estimation </vt:lpstr>
      <vt:lpstr>Online Density Estimation </vt:lpstr>
      <vt:lpstr>Highlight: Cloud Computing for Big Data Analytics</vt:lpstr>
      <vt:lpstr>Questions and Discussion</vt:lpstr>
    </vt:vector>
  </TitlesOfParts>
  <Company>Northrop Grumman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Corporate Communications</dc:creator>
  <cp:lastModifiedBy>Adrian  Peter</cp:lastModifiedBy>
  <cp:revision>430</cp:revision>
  <dcterms:created xsi:type="dcterms:W3CDTF">2007-12-05T18:39:31Z</dcterms:created>
  <dcterms:modified xsi:type="dcterms:W3CDTF">2015-09-21T12:54:53Z</dcterms:modified>
</cp:coreProperties>
</file>